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82" r:id="rId3"/>
    <p:sldId id="283" r:id="rId4"/>
    <p:sldId id="284" r:id="rId5"/>
    <p:sldId id="285" r:id="rId6"/>
    <p:sldId id="257" r:id="rId7"/>
    <p:sldId id="258" r:id="rId8"/>
    <p:sldId id="260" r:id="rId9"/>
    <p:sldId id="286" r:id="rId10"/>
    <p:sldId id="287" r:id="rId11"/>
    <p:sldId id="268" r:id="rId12"/>
    <p:sldId id="289" r:id="rId13"/>
    <p:sldId id="259" r:id="rId14"/>
    <p:sldId id="291" r:id="rId15"/>
    <p:sldId id="265" r:id="rId16"/>
    <p:sldId id="292" r:id="rId17"/>
    <p:sldId id="293" r:id="rId18"/>
    <p:sldId id="294" r:id="rId19"/>
    <p:sldId id="295" r:id="rId20"/>
    <p:sldId id="296" r:id="rId21"/>
    <p:sldId id="297" r:id="rId22"/>
    <p:sldId id="298" r:id="rId23"/>
    <p:sldId id="299" r:id="rId24"/>
    <p:sldId id="302" r:id="rId25"/>
    <p:sldId id="303" r:id="rId26"/>
    <p:sldId id="300" r:id="rId27"/>
    <p:sldId id="301" r:id="rId28"/>
    <p:sldId id="304" r:id="rId29"/>
    <p:sldId id="306" r:id="rId30"/>
    <p:sldId id="307" r:id="rId31"/>
    <p:sldId id="308" r:id="rId32"/>
    <p:sldId id="309" r:id="rId33"/>
    <p:sldId id="310" r:id="rId34"/>
    <p:sldId id="311" r:id="rId35"/>
    <p:sldId id="305" r:id="rId36"/>
    <p:sldId id="313" r:id="rId37"/>
    <p:sldId id="312" r:id="rId38"/>
    <p:sldId id="314" r:id="rId39"/>
    <p:sldId id="315" r:id="rId40"/>
    <p:sldId id="316" r:id="rId41"/>
    <p:sldId id="317" r:id="rId42"/>
    <p:sldId id="318" r:id="rId43"/>
    <p:sldId id="319" r:id="rId44"/>
    <p:sldId id="32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378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7893" name="Rectangle 5"/>
          <p:cNvSpPr>
            <a:spLocks noGrp="1" noChangeArrowheads="1"/>
          </p:cNvSpPr>
          <p:nvPr>
            <p:ph type="dt" sz="half" idx="2"/>
          </p:nvPr>
        </p:nvSpPr>
        <p:spPr/>
        <p:txBody>
          <a:bodyPr/>
          <a:lstStyle>
            <a:lvl1pPr>
              <a:defRPr/>
            </a:lvl1pPr>
          </a:lstStyle>
          <a:p>
            <a:endParaRPr lang="en-US" altLang="en-US"/>
          </a:p>
        </p:txBody>
      </p:sp>
      <p:sp>
        <p:nvSpPr>
          <p:cNvPr id="37894" name="Rectangle 6"/>
          <p:cNvSpPr>
            <a:spLocks noGrp="1" noChangeArrowheads="1"/>
          </p:cNvSpPr>
          <p:nvPr>
            <p:ph type="ftr" sz="quarter" idx="3"/>
          </p:nvPr>
        </p:nvSpPr>
        <p:spPr/>
        <p:txBody>
          <a:bodyPr/>
          <a:lstStyle>
            <a:lvl1pPr>
              <a:defRPr/>
            </a:lvl1pPr>
          </a:lstStyle>
          <a:p>
            <a:endParaRPr lang="en-US" altLang="en-US"/>
          </a:p>
        </p:txBody>
      </p:sp>
      <p:sp>
        <p:nvSpPr>
          <p:cNvPr id="37895" name="Rectangle 7"/>
          <p:cNvSpPr>
            <a:spLocks noGrp="1" noChangeArrowheads="1"/>
          </p:cNvSpPr>
          <p:nvPr>
            <p:ph type="sldNum" sz="quarter" idx="4"/>
          </p:nvPr>
        </p:nvSpPr>
        <p:spPr/>
        <p:txBody>
          <a:bodyPr/>
          <a:lstStyle>
            <a:lvl1pPr>
              <a:defRPr/>
            </a:lvl1pPr>
          </a:lstStyle>
          <a:p>
            <a:fld id="{BDE192F6-BE27-4971-9683-2C8395338CEA}" type="slidenum">
              <a:rPr lang="en-US" altLang="en-US"/>
              <a:pPr/>
              <a:t>‹#›</a:t>
            </a:fld>
            <a:endParaRPr lang="en-US" altLang="en-US"/>
          </a:p>
        </p:txBody>
      </p:sp>
      <p:grpSp>
        <p:nvGrpSpPr>
          <p:cNvPr id="37896" name="Group 8"/>
          <p:cNvGrpSpPr>
            <a:grpSpLocks/>
          </p:cNvGrpSpPr>
          <p:nvPr/>
        </p:nvGrpSpPr>
        <p:grpSpPr bwMode="auto">
          <a:xfrm>
            <a:off x="7493000" y="2992438"/>
            <a:ext cx="1338263" cy="2189162"/>
            <a:chOff x="4704" y="1885"/>
            <a:chExt cx="843" cy="1379"/>
          </a:xfrm>
        </p:grpSpPr>
        <p:sp>
          <p:nvSpPr>
            <p:cNvPr id="37897"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3"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5"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28"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BABA80-FD8E-4416-BE7C-AFDDEC3A38F6}" type="slidenum">
              <a:rPr lang="en-US" altLang="en-US"/>
              <a:pPr/>
              <a:t>‹#›</a:t>
            </a:fld>
            <a:endParaRPr lang="en-US" altLang="en-US"/>
          </a:p>
        </p:txBody>
      </p:sp>
    </p:spTree>
    <p:extLst>
      <p:ext uri="{BB962C8B-B14F-4D97-AF65-F5344CB8AC3E}">
        <p14:creationId xmlns:p14="http://schemas.microsoft.com/office/powerpoint/2010/main" val="21874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30BB6A-B41F-467E-A353-2B514FD5BA7A}" type="slidenum">
              <a:rPr lang="en-US" altLang="en-US"/>
              <a:pPr/>
              <a:t>‹#›</a:t>
            </a:fld>
            <a:endParaRPr lang="en-US" altLang="en-US"/>
          </a:p>
        </p:txBody>
      </p:sp>
    </p:spTree>
    <p:extLst>
      <p:ext uri="{BB962C8B-B14F-4D97-AF65-F5344CB8AC3E}">
        <p14:creationId xmlns:p14="http://schemas.microsoft.com/office/powerpoint/2010/main" val="369925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C147D-C9BC-412C-997F-F65577FAD4BE}" type="slidenum">
              <a:rPr lang="en-US" altLang="en-US"/>
              <a:pPr/>
              <a:t>‹#›</a:t>
            </a:fld>
            <a:endParaRPr lang="en-US" altLang="en-US"/>
          </a:p>
        </p:txBody>
      </p:sp>
    </p:spTree>
    <p:extLst>
      <p:ext uri="{BB962C8B-B14F-4D97-AF65-F5344CB8AC3E}">
        <p14:creationId xmlns:p14="http://schemas.microsoft.com/office/powerpoint/2010/main" val="163481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E1F52D-65AA-4801-84F2-B1815708E59E}" type="slidenum">
              <a:rPr lang="en-US" altLang="en-US"/>
              <a:pPr/>
              <a:t>‹#›</a:t>
            </a:fld>
            <a:endParaRPr lang="en-US" altLang="en-US"/>
          </a:p>
        </p:txBody>
      </p:sp>
    </p:spTree>
    <p:extLst>
      <p:ext uri="{BB962C8B-B14F-4D97-AF65-F5344CB8AC3E}">
        <p14:creationId xmlns:p14="http://schemas.microsoft.com/office/powerpoint/2010/main" val="139894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26F936-4941-46B7-907F-2D9EEC57A741}" type="slidenum">
              <a:rPr lang="en-US" altLang="en-US"/>
              <a:pPr/>
              <a:t>‹#›</a:t>
            </a:fld>
            <a:endParaRPr lang="en-US" altLang="en-US"/>
          </a:p>
        </p:txBody>
      </p:sp>
    </p:spTree>
    <p:extLst>
      <p:ext uri="{BB962C8B-B14F-4D97-AF65-F5344CB8AC3E}">
        <p14:creationId xmlns:p14="http://schemas.microsoft.com/office/powerpoint/2010/main" val="331114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2FCA7A-EB11-44B5-83B6-D081C4585880}" type="slidenum">
              <a:rPr lang="en-US" altLang="en-US"/>
              <a:pPr/>
              <a:t>‹#›</a:t>
            </a:fld>
            <a:endParaRPr lang="en-US" altLang="en-US"/>
          </a:p>
        </p:txBody>
      </p:sp>
    </p:spTree>
    <p:extLst>
      <p:ext uri="{BB962C8B-B14F-4D97-AF65-F5344CB8AC3E}">
        <p14:creationId xmlns:p14="http://schemas.microsoft.com/office/powerpoint/2010/main" val="15081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743F6F-1B74-4F55-8D38-451F8CC5AF84}" type="slidenum">
              <a:rPr lang="en-US" altLang="en-US"/>
              <a:pPr/>
              <a:t>‹#›</a:t>
            </a:fld>
            <a:endParaRPr lang="en-US" altLang="en-US"/>
          </a:p>
        </p:txBody>
      </p:sp>
    </p:spTree>
    <p:extLst>
      <p:ext uri="{BB962C8B-B14F-4D97-AF65-F5344CB8AC3E}">
        <p14:creationId xmlns:p14="http://schemas.microsoft.com/office/powerpoint/2010/main" val="306256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A8ABFA4-5D83-48F6-97A7-AF031BF2CE3B}" type="slidenum">
              <a:rPr lang="en-US" altLang="en-US"/>
              <a:pPr/>
              <a:t>‹#›</a:t>
            </a:fld>
            <a:endParaRPr lang="en-US" altLang="en-US"/>
          </a:p>
        </p:txBody>
      </p:sp>
    </p:spTree>
    <p:extLst>
      <p:ext uri="{BB962C8B-B14F-4D97-AF65-F5344CB8AC3E}">
        <p14:creationId xmlns:p14="http://schemas.microsoft.com/office/powerpoint/2010/main" val="14434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AC6A8F-AA33-476C-9F80-672440E099F7}" type="slidenum">
              <a:rPr lang="en-US" altLang="en-US"/>
              <a:pPr/>
              <a:t>‹#›</a:t>
            </a:fld>
            <a:endParaRPr lang="en-US" altLang="en-US"/>
          </a:p>
        </p:txBody>
      </p:sp>
    </p:spTree>
    <p:extLst>
      <p:ext uri="{BB962C8B-B14F-4D97-AF65-F5344CB8AC3E}">
        <p14:creationId xmlns:p14="http://schemas.microsoft.com/office/powerpoint/2010/main" val="258911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7158296-E305-47A1-B138-5139AA712714}" type="slidenum">
              <a:rPr lang="en-US" altLang="en-US"/>
              <a:pPr/>
              <a:t>‹#›</a:t>
            </a:fld>
            <a:endParaRPr lang="en-US" altLang="en-US"/>
          </a:p>
        </p:txBody>
      </p:sp>
    </p:spTree>
    <p:extLst>
      <p:ext uri="{BB962C8B-B14F-4D97-AF65-F5344CB8AC3E}">
        <p14:creationId xmlns:p14="http://schemas.microsoft.com/office/powerpoint/2010/main" val="23511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686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68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68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CE2406B2-EAD6-412A-9578-60E3C1EE7A84}" type="slidenum">
              <a:rPr lang="en-US" altLang="en-US"/>
              <a:pPr/>
              <a:t>‹#›</a:t>
            </a:fld>
            <a:endParaRPr lang="en-US" altLang="en-US"/>
          </a:p>
        </p:txBody>
      </p:sp>
      <p:grpSp>
        <p:nvGrpSpPr>
          <p:cNvPr id="36872" name="Group 8"/>
          <p:cNvGrpSpPr>
            <a:grpSpLocks/>
          </p:cNvGrpSpPr>
          <p:nvPr/>
        </p:nvGrpSpPr>
        <p:grpSpPr bwMode="auto">
          <a:xfrm>
            <a:off x="8153400" y="152400"/>
            <a:ext cx="792163" cy="1295400"/>
            <a:chOff x="5136" y="960"/>
            <a:chExt cx="528" cy="864"/>
          </a:xfrm>
        </p:grpSpPr>
        <p:sp>
          <p:nvSpPr>
            <p:cNvPr id="3687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http://w1.siemens.com/innovation/pool/en/strategie/results_future_study/automation_control/033_4_automat_14_15_1164512.jpg" TargetMode="External"/><Relationship Id="rId7" Type="http://schemas.openxmlformats.org/officeDocument/2006/relationships/image" Target="http://w1.siemens.com/innovation/pool/en/strategie/results_future_study/automation_control/fo04042a_1172430.jpg"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http://w1.siemens.com/innovation/pool/en/strategie/results_future_study/automation_control/033_4_automat_16_1164513.jpg" TargetMode="External"/><Relationship Id="rId4" Type="http://schemas.openxmlformats.org/officeDocument/2006/relationships/image" Target="../media/image43.jpeg"/><Relationship Id="rId9" Type="http://schemas.openxmlformats.org/officeDocument/2006/relationships/image" Target="http://w1.siemens.com/innovation/pool/en/strategie/results_future_study/automation_control/033_4_automat_17a_1172431.jp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a:t> Kontrol</a:t>
            </a:r>
            <a:br>
              <a:rPr lang="en-US" sz="4400"/>
            </a:br>
            <a:r>
              <a:rPr lang="en-US" sz="4400"/>
              <a:t/>
            </a:r>
            <a:br>
              <a:rPr lang="en-US" sz="4400"/>
            </a:br>
            <a:endParaRPr lang="en-US" sz="4400"/>
          </a:p>
        </p:txBody>
      </p:sp>
      <p:sp>
        <p:nvSpPr>
          <p:cNvPr id="2051" name="Rectangle 3"/>
          <p:cNvSpPr>
            <a:spLocks noGrp="1" noChangeArrowheads="1"/>
          </p:cNvSpPr>
          <p:nvPr>
            <p:ph type="subTitle" idx="1"/>
          </p:nvPr>
        </p:nvSpPr>
        <p:spPr/>
        <p:txBody>
          <a:bodyPr/>
          <a:lstStyle/>
          <a:p>
            <a:r>
              <a:rPr lang="en-US" dirty="0"/>
              <a:t>Muhammad </a:t>
            </a:r>
            <a:r>
              <a:rPr lang="en-US" dirty="0" err="1"/>
              <a:t>Ary</a:t>
            </a:r>
            <a:r>
              <a:rPr lang="en-US" dirty="0"/>
              <a:t> </a:t>
            </a:r>
            <a:r>
              <a:rPr lang="en-US" smtClean="0"/>
              <a:t>Murti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Historical Review (2)</a:t>
            </a:r>
          </a:p>
        </p:txBody>
      </p:sp>
      <p:sp>
        <p:nvSpPr>
          <p:cNvPr id="45059" name="Rectangle 3"/>
          <p:cNvSpPr>
            <a:spLocks noGrp="1" noChangeArrowheads="1"/>
          </p:cNvSpPr>
          <p:nvPr>
            <p:ph type="body" idx="1"/>
          </p:nvPr>
        </p:nvSpPr>
        <p:spPr/>
        <p:txBody>
          <a:bodyPr/>
          <a:lstStyle/>
          <a:p>
            <a:r>
              <a:rPr lang="en-US" sz="2600"/>
              <a:t>Minorsky (1922) </a:t>
            </a:r>
            <a:r>
              <a:rPr lang="en-US" sz="2600">
                <a:sym typeface="Wingdings" pitchFamily="2" charset="2"/>
              </a:rPr>
              <a:t> Penggunaan persamaan diferensial untuk menunjukkan kestabilan sistem.</a:t>
            </a:r>
          </a:p>
          <a:p>
            <a:r>
              <a:rPr lang="en-US" sz="2600">
                <a:sym typeface="Wingdings" pitchFamily="2" charset="2"/>
              </a:rPr>
              <a:t>Nyquist (1932)  penentuan kestabilan suatu sistem closed loop dengan respon tunak dari input sinusoidal pada bagian open loop sistem.</a:t>
            </a:r>
          </a:p>
          <a:p>
            <a:r>
              <a:rPr lang="en-US" sz="2600">
                <a:sym typeface="Wingdings" pitchFamily="2" charset="2"/>
              </a:rPr>
              <a:t>1940  frekuensi respon untuk keperluan desain sistem kontrol closed loop yang linier</a:t>
            </a:r>
          </a:p>
          <a:p>
            <a:r>
              <a:rPr lang="en-US" sz="2600">
                <a:sym typeface="Wingdings" pitchFamily="2" charset="2"/>
              </a:rPr>
              <a:t>1940-1950  root locus</a:t>
            </a:r>
            <a:endParaRPr lang="en-US"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7848600" cy="651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endParaRPr lang="en-US"/>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03313"/>
            <a:ext cx="7315200" cy="544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071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66113"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8059738" cy="371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p:txBody>
          <a:bodyPr/>
          <a:lstStyle/>
          <a:p>
            <a:endParaRPr lang="en-US"/>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type="body" idx="1"/>
          </p:nvPr>
        </p:nvSpPr>
        <p:spPr/>
        <p:txBody>
          <a:bodyPr/>
          <a:lstStyle/>
          <a:p>
            <a:endParaRPr lang="en-US"/>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71500"/>
            <a:ext cx="62865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3510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537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p>
        </p:txBody>
      </p:sp>
      <p:sp>
        <p:nvSpPr>
          <p:cNvPr id="53251" name="Rectangle 3"/>
          <p:cNvSpPr>
            <a:spLocks noGrp="1" noChangeArrowheads="1"/>
          </p:cNvSpPr>
          <p:nvPr>
            <p:ph type="body" idx="1"/>
          </p:nvPr>
        </p:nvSpPr>
        <p:spPr/>
        <p:txBody>
          <a:bodyPr/>
          <a:lstStyle/>
          <a:p>
            <a:endParaRPr lang="en-US"/>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Pengertian (1)</a:t>
            </a:r>
          </a:p>
        </p:txBody>
      </p:sp>
      <p:sp>
        <p:nvSpPr>
          <p:cNvPr id="39939" name="Rectangle 3"/>
          <p:cNvSpPr>
            <a:spLocks noGrp="1" noChangeArrowheads="1"/>
          </p:cNvSpPr>
          <p:nvPr>
            <p:ph type="body" idx="1"/>
          </p:nvPr>
        </p:nvSpPr>
        <p:spPr/>
        <p:txBody>
          <a:bodyPr/>
          <a:lstStyle/>
          <a:p>
            <a:r>
              <a:rPr lang="en-US"/>
              <a:t>KONTROL</a:t>
            </a:r>
          </a:p>
          <a:p>
            <a:pPr>
              <a:buFont typeface="Wingdings" pitchFamily="2" charset="2"/>
              <a:buNone/>
            </a:pPr>
            <a:r>
              <a:rPr lang="en-US"/>
              <a:t>	</a:t>
            </a:r>
            <a:r>
              <a:rPr lang="en-US">
                <a:sym typeface="Wingdings" pitchFamily="2" charset="2"/>
              </a:rPr>
              <a:t> Kendali,</a:t>
            </a:r>
          </a:p>
          <a:p>
            <a:pPr>
              <a:buFont typeface="Wingdings" pitchFamily="2" charset="2"/>
              <a:buNone/>
            </a:pPr>
            <a:endParaRPr lang="en-US"/>
          </a:p>
          <a:p>
            <a:pPr>
              <a:buFont typeface="Wingdings" pitchFamily="2" charset="2"/>
              <a:buNone/>
            </a:pPr>
            <a:endParaRPr lang="en-US"/>
          </a:p>
          <a:p>
            <a:endParaRPr lang="en-US"/>
          </a:p>
          <a:p>
            <a:r>
              <a:rPr lang="en-US"/>
              <a:t>OTOMATIS</a:t>
            </a:r>
          </a:p>
          <a:p>
            <a:pPr>
              <a:buFont typeface="Wingdings" pitchFamily="2" charset="2"/>
              <a:buNone/>
            </a:pPr>
            <a:r>
              <a:rPr lang="en-US"/>
              <a:t>	</a:t>
            </a:r>
            <a:r>
              <a:rPr lang="en-US">
                <a:sym typeface="Wingdings" pitchFamily="2" charset="2"/>
              </a:rPr>
              <a:t> Tanpa campur tangan manusia</a:t>
            </a:r>
            <a:endParaRPr lang="en-US"/>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6705600" cy="97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p:txBody>
          <a:bodyPr/>
          <a:lstStyle/>
          <a:p>
            <a:endParaRPr lang="en-US"/>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0"/>
            <a:ext cx="4098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0"/>
            <a:ext cx="6381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p:txBody>
          <a:bodyPr/>
          <a:lstStyle/>
          <a:p>
            <a:endParaRPr lang="en-US"/>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90613"/>
            <a:ext cx="7543800"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5925"/>
            <a:ext cx="67818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endParaRPr lang="en-US"/>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0772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endParaRPr lang="en-US"/>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3825"/>
            <a:ext cx="6705600" cy="661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9075"/>
            <a:ext cx="69342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endParaRPr lang="en-US"/>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9825"/>
            <a:ext cx="769620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p:txBody>
          <a:bodyPr/>
          <a:lstStyle/>
          <a:p>
            <a:endParaRPr lang="en-US"/>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33563"/>
            <a:ext cx="7162800"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27940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endParaRPr lang="en-US"/>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28600"/>
            <a:ext cx="619918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Pengertian (2)</a:t>
            </a:r>
          </a:p>
        </p:txBody>
      </p:sp>
      <p:sp>
        <p:nvSpPr>
          <p:cNvPr id="40963" name="Rectangle 3"/>
          <p:cNvSpPr>
            <a:spLocks noGrp="1" noChangeArrowheads="1"/>
          </p:cNvSpPr>
          <p:nvPr>
            <p:ph type="body" idx="1"/>
          </p:nvPr>
        </p:nvSpPr>
        <p:spPr/>
        <p:txBody>
          <a:bodyPr/>
          <a:lstStyle/>
          <a:p>
            <a:pPr marL="457200" indent="-457200">
              <a:lnSpc>
                <a:spcPct val="90000"/>
              </a:lnSpc>
            </a:pPr>
            <a:r>
              <a:rPr lang="en-US"/>
              <a:t>Plant </a:t>
            </a:r>
            <a:r>
              <a:rPr lang="en-US">
                <a:sym typeface="Wingdings" pitchFamily="2" charset="2"/>
              </a:rPr>
              <a:t> Objek yang akan dikontrol</a:t>
            </a:r>
          </a:p>
          <a:p>
            <a:pPr marL="457200" indent="-457200">
              <a:lnSpc>
                <a:spcPct val="90000"/>
              </a:lnSpc>
            </a:pPr>
            <a:r>
              <a:rPr lang="en-US">
                <a:sym typeface="Wingdings" pitchFamily="2" charset="2"/>
              </a:rPr>
              <a:t>Actuator  Suatu perangkat yang memberikan aksi kepada plant</a:t>
            </a:r>
          </a:p>
          <a:p>
            <a:pPr marL="457200" indent="-457200">
              <a:lnSpc>
                <a:spcPct val="90000"/>
              </a:lnSpc>
            </a:pPr>
            <a:r>
              <a:rPr lang="en-US">
                <a:sym typeface="Wingdings" pitchFamily="2" charset="2"/>
              </a:rPr>
              <a:t>Controller  pengontrol/pengendali</a:t>
            </a:r>
          </a:p>
          <a:p>
            <a:pPr marL="457200" indent="-457200">
              <a:lnSpc>
                <a:spcPct val="90000"/>
              </a:lnSpc>
            </a:pPr>
            <a:r>
              <a:rPr lang="en-US">
                <a:sym typeface="Wingdings" pitchFamily="2" charset="2"/>
              </a:rPr>
              <a:t>Controlled Variable  kuantiti atau kondisi yang terukur dan terkontrol</a:t>
            </a:r>
          </a:p>
          <a:p>
            <a:pPr marL="457200" indent="-457200">
              <a:lnSpc>
                <a:spcPct val="90000"/>
              </a:lnSpc>
            </a:pPr>
            <a:r>
              <a:rPr lang="en-US">
                <a:sym typeface="Wingdings" pitchFamily="2" charset="2"/>
              </a:rPr>
              <a:t>Manipulated Variable  kuantiti atau kondisi yang dapat berubah oleh pengaruh pengontrol </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086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p>
        </p:txBody>
      </p:sp>
      <p:sp>
        <p:nvSpPr>
          <p:cNvPr id="66563" name="Rectangle 3"/>
          <p:cNvSpPr>
            <a:spLocks noGrp="1" noChangeArrowheads="1"/>
          </p:cNvSpPr>
          <p:nvPr>
            <p:ph type="body" idx="1"/>
          </p:nvPr>
        </p:nvSpPr>
        <p:spPr/>
        <p:txBody>
          <a:bodyPr/>
          <a:lstStyle/>
          <a:p>
            <a:endParaRPr lang="en-US"/>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889000"/>
            <a:ext cx="5715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a:p>
        </p:txBody>
      </p:sp>
      <p:sp>
        <p:nvSpPr>
          <p:cNvPr id="67587" name="Rectangle 3"/>
          <p:cNvSpPr>
            <a:spLocks noGrp="1" noChangeArrowheads="1"/>
          </p:cNvSpPr>
          <p:nvPr>
            <p:ph type="body" idx="1"/>
          </p:nvPr>
        </p:nvSpPr>
        <p:spPr/>
        <p:txBody>
          <a:bodyPr/>
          <a:lstStyle/>
          <a:p>
            <a:endParaRPr lang="en-US"/>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934200"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a:p>
        </p:txBody>
      </p:sp>
      <p:sp>
        <p:nvSpPr>
          <p:cNvPr id="68611" name="Rectangle 3"/>
          <p:cNvSpPr>
            <a:spLocks noGrp="1" noChangeArrowheads="1"/>
          </p:cNvSpPr>
          <p:nvPr>
            <p:ph type="body" idx="1"/>
          </p:nvPr>
        </p:nvSpPr>
        <p:spPr/>
        <p:txBody>
          <a:bodyPr/>
          <a:lstStyle/>
          <a:p>
            <a:endParaRPr lang="en-US"/>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7800"/>
            <a:ext cx="7010400" cy="623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sp>
        <p:nvSpPr>
          <p:cNvPr id="69635" name="Rectangle 3"/>
          <p:cNvSpPr>
            <a:spLocks noGrp="1" noChangeArrowheads="1"/>
          </p:cNvSpPr>
          <p:nvPr>
            <p:ph type="body" idx="1"/>
          </p:nvPr>
        </p:nvSpPr>
        <p:spPr/>
        <p:txBody>
          <a:bodyPr/>
          <a:lstStyle/>
          <a:p>
            <a:endParaRPr lang="en-US"/>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6100"/>
            <a:ext cx="82296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p>
        </p:txBody>
      </p:sp>
      <p:sp>
        <p:nvSpPr>
          <p:cNvPr id="63491" name="Rectangle 3"/>
          <p:cNvSpPr>
            <a:spLocks noGrp="1" noChangeArrowheads="1"/>
          </p:cNvSpPr>
          <p:nvPr>
            <p:ph type="body" idx="1"/>
          </p:nvPr>
        </p:nvSpPr>
        <p:spPr/>
        <p:txBody>
          <a:bodyPr/>
          <a:lstStyle/>
          <a:p>
            <a:endParaRPr lang="en-US"/>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0"/>
            <a:ext cx="6740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p>
        </p:txBody>
      </p:sp>
      <p:sp>
        <p:nvSpPr>
          <p:cNvPr id="71683" name="Rectangle 3"/>
          <p:cNvSpPr>
            <a:spLocks noGrp="1" noChangeArrowheads="1"/>
          </p:cNvSpPr>
          <p:nvPr>
            <p:ph type="body" idx="1"/>
          </p:nvPr>
        </p:nvSpPr>
        <p:spPr>
          <a:xfrm>
            <a:off x="457200" y="1600200"/>
            <a:ext cx="8229600" cy="4530725"/>
          </a:xfrm>
        </p:spPr>
        <p:txBody>
          <a:bodyPr/>
          <a:lstStyle/>
          <a:p>
            <a:pPr marL="0" indent="0">
              <a:lnSpc>
                <a:spcPct val="90000"/>
              </a:lnSpc>
              <a:buFont typeface="Wingdings" pitchFamily="2" charset="2"/>
              <a:buNone/>
            </a:pPr>
            <a:r>
              <a:rPr lang="en-US" sz="2100"/>
              <a:t>Three trends in particular will determine developments in industry : trade, logistics and building systems in the coming years</a:t>
            </a:r>
          </a:p>
          <a:p>
            <a:pPr marL="0" indent="0">
              <a:lnSpc>
                <a:spcPct val="90000"/>
              </a:lnSpc>
              <a:buFont typeface="Wingdings" pitchFamily="2" charset="2"/>
              <a:buNone/>
            </a:pPr>
            <a:r>
              <a:rPr lang="en-US" sz="2100"/>
              <a:t>the further penetration of information and communications technologies into these sectors; </a:t>
            </a:r>
          </a:p>
          <a:p>
            <a:pPr marL="0" indent="0">
              <a:lnSpc>
                <a:spcPct val="90000"/>
              </a:lnSpc>
              <a:buFont typeface="Wingdings" pitchFamily="2" charset="2"/>
              <a:buNone/>
            </a:pPr>
            <a:r>
              <a:rPr lang="en-US" sz="2100"/>
              <a:t>the expansion of global networks; </a:t>
            </a:r>
          </a:p>
          <a:p>
            <a:pPr marL="0" indent="0">
              <a:lnSpc>
                <a:spcPct val="90000"/>
              </a:lnSpc>
              <a:buFont typeface="Wingdings" pitchFamily="2" charset="2"/>
              <a:buNone/>
            </a:pPr>
            <a:r>
              <a:rPr lang="en-US" sz="2100"/>
              <a:t>and customer demand for tailor-made products. </a:t>
            </a:r>
          </a:p>
          <a:p>
            <a:pPr marL="0" indent="0">
              <a:lnSpc>
                <a:spcPct val="90000"/>
              </a:lnSpc>
              <a:buFont typeface="Wingdings" pitchFamily="2" charset="2"/>
              <a:buNone/>
            </a:pPr>
            <a:endParaRPr lang="en-US" sz="2100"/>
          </a:p>
          <a:p>
            <a:pPr marL="0" indent="0">
              <a:lnSpc>
                <a:spcPct val="90000"/>
              </a:lnSpc>
              <a:buFont typeface="Wingdings" pitchFamily="2" charset="2"/>
              <a:buNone/>
            </a:pPr>
            <a:r>
              <a:rPr lang="en-US" sz="2100"/>
              <a:t>The illustration on this page offers an example of this phenomenon with respect to the development, production and delivery of a piece of "intelligent apparel" by a fictitious company known as "Intelligent Clothing" (IQ-C). Integrated into the clothing are a mini-computer, cell phone, health-check system, and a powerpack with antenna for operating the devices.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n-US"/>
          </a:p>
        </p:txBody>
      </p:sp>
      <p:sp>
        <p:nvSpPr>
          <p:cNvPr id="70659" name="Rectangle 3"/>
          <p:cNvSpPr>
            <a:spLocks noGrp="1" noChangeArrowheads="1"/>
          </p:cNvSpPr>
          <p:nvPr>
            <p:ph type="body" idx="1"/>
          </p:nvPr>
        </p:nvSpPr>
        <p:spPr/>
        <p:txBody>
          <a:bodyPr/>
          <a:lstStyle/>
          <a:p>
            <a:endParaRPr lang="en-US"/>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50925"/>
            <a:ext cx="75438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p>
        </p:txBody>
      </p:sp>
      <p:sp>
        <p:nvSpPr>
          <p:cNvPr id="72707" name="Rectangle 3"/>
          <p:cNvSpPr>
            <a:spLocks noGrp="1" noChangeArrowheads="1"/>
          </p:cNvSpPr>
          <p:nvPr>
            <p:ph type="body" idx="1"/>
          </p:nvPr>
        </p:nvSpPr>
        <p:spPr>
          <a:xfrm>
            <a:off x="457200" y="1719263"/>
            <a:ext cx="8229600" cy="1633537"/>
          </a:xfrm>
        </p:spPr>
        <p:txBody>
          <a:bodyPr/>
          <a:lstStyle/>
          <a:p>
            <a:r>
              <a:rPr lang="en-US" b="1"/>
              <a:t>1</a:t>
            </a:r>
            <a:r>
              <a:rPr lang="en-US"/>
              <a:t> Customers formulate their special requirements and pass them on to the development engineers at IQ-C (</a:t>
            </a:r>
            <a:r>
              <a:rPr lang="en-US" b="1"/>
              <a:t>3</a:t>
            </a:r>
            <a:r>
              <a:rPr lang="en-US"/>
              <a:t>). </a:t>
            </a:r>
          </a:p>
        </p:txBody>
      </p:sp>
      <p:pic>
        <p:nvPicPr>
          <p:cNvPr id="72708" name="Picture 4" descr="033_4_automat_01_1164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3505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a:xfrm>
            <a:off x="381000" y="3733800"/>
            <a:ext cx="8153400" cy="2895600"/>
          </a:xfrm>
        </p:spPr>
        <p:txBody>
          <a:bodyPr/>
          <a:lstStyle/>
          <a:p>
            <a:pPr>
              <a:lnSpc>
                <a:spcPct val="90000"/>
              </a:lnSpc>
            </a:pPr>
            <a:r>
              <a:rPr lang="en-US" sz="2500" b="1"/>
              <a:t>2-4Digital Engineering</a:t>
            </a:r>
            <a:r>
              <a:rPr lang="en-US" sz="2500"/>
              <a:t>: The virtual and the real world are merging. In development centers scattered around the world (</a:t>
            </a:r>
            <a:r>
              <a:rPr lang="en-US" sz="2500" b="1"/>
              <a:t>2</a:t>
            </a:r>
            <a:r>
              <a:rPr lang="en-US" sz="2500"/>
              <a:t>) engineers are working closely together with individual customers, using computers and 3D model design products (</a:t>
            </a:r>
            <a:r>
              <a:rPr lang="en-US" sz="2500" b="1"/>
              <a:t>3</a:t>
            </a:r>
            <a:r>
              <a:rPr lang="en-US" sz="2500"/>
              <a:t>) planning manufacturing processes (</a:t>
            </a:r>
            <a:r>
              <a:rPr lang="en-US" sz="2500" b="1"/>
              <a:t>4</a:t>
            </a:r>
            <a:r>
              <a:rPr lang="en-US" sz="2500"/>
              <a:t>) and simulating the interaction between product and processes. Procedures like these allow for rapid development of marketable products. </a:t>
            </a:r>
          </a:p>
        </p:txBody>
      </p:sp>
      <p:pic>
        <p:nvPicPr>
          <p:cNvPr id="73732" name="Picture 4" descr="033_4_automat_02a_1164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50292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Pengertian (3)</a:t>
            </a:r>
          </a:p>
        </p:txBody>
      </p:sp>
      <p:sp>
        <p:nvSpPr>
          <p:cNvPr id="41987" name="Rectangle 3"/>
          <p:cNvSpPr>
            <a:spLocks noGrp="1" noChangeArrowheads="1"/>
          </p:cNvSpPr>
          <p:nvPr>
            <p:ph type="body" idx="1"/>
          </p:nvPr>
        </p:nvSpPr>
        <p:spPr/>
        <p:txBody>
          <a:bodyPr/>
          <a:lstStyle/>
          <a:p>
            <a:r>
              <a:rPr lang="en-US" sz="2600"/>
              <a:t>Process </a:t>
            </a:r>
            <a:r>
              <a:rPr lang="en-US" sz="2600">
                <a:sym typeface="Wingdings" pitchFamily="2" charset="2"/>
              </a:rPr>
              <a:t> Suatu operasi yang akan dikontrol</a:t>
            </a:r>
          </a:p>
          <a:p>
            <a:r>
              <a:rPr lang="en-US" sz="2600">
                <a:sym typeface="Wingdings" pitchFamily="2" charset="2"/>
              </a:rPr>
              <a:t>System  Kombinasi dari beberapa komponen yang berkerja secara bersama dalam mencapai suatu tujuan.</a:t>
            </a:r>
          </a:p>
          <a:p>
            <a:r>
              <a:rPr lang="en-US" sz="2600">
                <a:sym typeface="Wingdings" pitchFamily="2" charset="2"/>
              </a:rPr>
              <a:t>Disturbance  Suatu sinyal yang mempengaruhi keluaran dari sistem yang kemunculannya tidak diinginkan.</a:t>
            </a:r>
          </a:p>
          <a:p>
            <a:r>
              <a:rPr lang="en-US" sz="2600">
                <a:sym typeface="Wingdings" pitchFamily="2" charset="2"/>
              </a:rPr>
              <a:t>Feedback  Umpan balik, memasukkan sinyal keluaran sistem ke bagian sebelumnya atau bagian awal proses dari suatu sistem.</a:t>
            </a:r>
            <a:endParaRPr lang="en-US" sz="2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a:xfrm>
            <a:off x="457200" y="3733800"/>
            <a:ext cx="8229600" cy="2819400"/>
          </a:xfrm>
        </p:spPr>
        <p:txBody>
          <a:bodyPr/>
          <a:lstStyle/>
          <a:p>
            <a:pPr>
              <a:lnSpc>
                <a:spcPct val="80000"/>
              </a:lnSpc>
            </a:pPr>
            <a:r>
              <a:rPr lang="en-US" sz="1900" b="1"/>
              <a:t>5-8 Production</a:t>
            </a:r>
            <a:r>
              <a:rPr lang="en-US" sz="1900"/>
              <a:t>: The factory of the future will rely on integrated systems, automation, and on the comprehensive networking of everything from sensors and robots (</a:t>
            </a:r>
            <a:r>
              <a:rPr lang="en-US" sz="1900" b="1"/>
              <a:t>7</a:t>
            </a:r>
            <a:r>
              <a:rPr lang="en-US" sz="1900"/>
              <a:t>) on the assembly line (</a:t>
            </a:r>
            <a:r>
              <a:rPr lang="en-US" sz="1900" b="1"/>
              <a:t>5</a:t>
            </a:r>
            <a:r>
              <a:rPr lang="en-US" sz="1900"/>
              <a:t>), (which will display a high level of decentralized intelligence). Company managers (</a:t>
            </a:r>
            <a:r>
              <a:rPr lang="en-US" sz="1900" b="1"/>
              <a:t>8</a:t>
            </a:r>
            <a:r>
              <a:rPr lang="en-US" sz="1900"/>
              <a:t>) will be capable of accessing all relevant information at any time and from any location. Control stations will provide personnel with all the specialized data they need (</a:t>
            </a:r>
            <a:r>
              <a:rPr lang="en-US" sz="1900" b="1"/>
              <a:t>6</a:t>
            </a:r>
            <a:r>
              <a:rPr lang="en-US" sz="1900"/>
              <a:t>), to make the right decisions and ensure the safe and secure operation of plant systems. Developers, suppliers and customers will be digitally integrated into the process, as will specialized experts who use computers to optimize systems with respect to productivity and lifecycle costs, for example. </a:t>
            </a:r>
          </a:p>
        </p:txBody>
      </p:sp>
      <p:pic>
        <p:nvPicPr>
          <p:cNvPr id="74756" name="Picture 4" descr="033_4_automat_05a_11645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a:xfrm>
            <a:off x="457200" y="3124200"/>
            <a:ext cx="8229600" cy="3124200"/>
          </a:xfrm>
        </p:spPr>
        <p:txBody>
          <a:bodyPr/>
          <a:lstStyle/>
          <a:p>
            <a:pPr>
              <a:lnSpc>
                <a:spcPct val="90000"/>
              </a:lnSpc>
            </a:pPr>
            <a:r>
              <a:rPr lang="en-US" sz="2100" b="1"/>
              <a:t>9Production services</a:t>
            </a:r>
            <a:r>
              <a:rPr lang="en-US" sz="2100"/>
              <a:t>: New types of service providers will also be incorporated into the networked business processes. These firms will assume responsibility for providing comprehensive service throughout the entire lifecycle of a product. For example, powerful IT tools will be available for conducting fault diagnoses and servicing factory units and equipment. Such tools will enable experts located in various service centers to conduct remote maintenance activities around the clock (</a:t>
            </a:r>
            <a:r>
              <a:rPr lang="en-US" sz="2100" b="1"/>
              <a:t>9</a:t>
            </a:r>
            <a:r>
              <a:rPr lang="en-US" sz="2100"/>
              <a:t>). Condition monitoring systems will check up on plant equipment online, making it possible to conduct preventive maintenance. </a:t>
            </a:r>
          </a:p>
        </p:txBody>
      </p:sp>
      <p:pic>
        <p:nvPicPr>
          <p:cNvPr id="75780" name="Picture 4" descr="033_4_automat_09_1164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4343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3276600" y="1719263"/>
            <a:ext cx="5867400" cy="4910137"/>
          </a:xfrm>
        </p:spPr>
        <p:txBody>
          <a:bodyPr/>
          <a:lstStyle/>
          <a:p>
            <a:pPr marL="0" indent="0">
              <a:lnSpc>
                <a:spcPct val="80000"/>
              </a:lnSpc>
            </a:pPr>
            <a:r>
              <a:rPr lang="en-US" sz="1900" b="1"/>
              <a:t>10-13Intelligent buildings</a:t>
            </a:r>
            <a:r>
              <a:rPr lang="en-US" sz="1900"/>
              <a:t>: Intelligent buildings will be equipped with numerous networked systems linked to a service provider. The scope of this kind of networking will range from biometric security systems (e.g. fingerprint or face recognition units at building entrances </a:t>
            </a:r>
            <a:r>
              <a:rPr lang="en-US" sz="1900" b="1"/>
              <a:t>10</a:t>
            </a:r>
            <a:r>
              <a:rPr lang="en-US" sz="1900"/>
              <a:t>), and heating, air conditioning and ventilation systems (</a:t>
            </a:r>
            <a:r>
              <a:rPr lang="en-US" sz="1900" b="1"/>
              <a:t>11</a:t>
            </a:r>
            <a:r>
              <a:rPr lang="en-US" sz="1900"/>
              <a:t>), all the way to automatic building-facade controls (</a:t>
            </a:r>
            <a:r>
              <a:rPr lang="en-US" sz="1900" b="1"/>
              <a:t>12</a:t>
            </a:r>
            <a:r>
              <a:rPr lang="en-US" sz="1900"/>
              <a:t>), fire alarm systems, and intelligent cameras that will forward to the central security office only those images that seem suspicious. Built-in system intelligence, the ability of systems to communicate, and the networking of systems will not only provide customers with greater comfort and security but also open up cost-saving potential - in the area of energy management, for example. Like the factories of the future, the buildings of the future will also increasingly be manned by robots that operate autonomously (</a:t>
            </a:r>
            <a:r>
              <a:rPr lang="en-US" sz="1900" b="1"/>
              <a:t>13</a:t>
            </a:r>
            <a:r>
              <a:rPr lang="en-US" sz="1900"/>
              <a:t>), and are able to organize their own work activities (e.g., cleaning operations).</a:t>
            </a:r>
          </a:p>
        </p:txBody>
      </p:sp>
      <p:pic>
        <p:nvPicPr>
          <p:cNvPr id="76804" name="Picture 4" descr="033_4_automat_11_12_1164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3119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033_4_automat_10_1164511"/>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2459038" cy="155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6" name="Picture 6" descr="033_4_automat_13_11646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27479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p>
        </p:txBody>
      </p:sp>
      <p:sp>
        <p:nvSpPr>
          <p:cNvPr id="77827" name="Rectangle 3"/>
          <p:cNvSpPr>
            <a:spLocks noGrp="1" noChangeArrowheads="1"/>
          </p:cNvSpPr>
          <p:nvPr>
            <p:ph type="body" idx="1"/>
          </p:nvPr>
        </p:nvSpPr>
        <p:spPr>
          <a:xfrm>
            <a:off x="381000" y="2743200"/>
            <a:ext cx="8229600" cy="3886200"/>
          </a:xfrm>
        </p:spPr>
        <p:txBody>
          <a:bodyPr/>
          <a:lstStyle/>
          <a:p>
            <a:pPr marL="0" indent="0">
              <a:lnSpc>
                <a:spcPct val="80000"/>
              </a:lnSpc>
            </a:pPr>
            <a:r>
              <a:rPr lang="en-US" sz="2500" b="1"/>
              <a:t>14-17Individual logistics</a:t>
            </a:r>
            <a:r>
              <a:rPr lang="en-US" sz="2500"/>
              <a:t>: The digital networking of all processes along the value chain will link manufacturers, suppliers and customers, while also leading to improved business processes. E-business also requires e-logistic systems marked by an increasingly individualized and more rapid distribution of goods, whether these are transported by truck (</a:t>
            </a:r>
            <a:r>
              <a:rPr lang="en-US" sz="2500" b="1"/>
              <a:t>15</a:t>
            </a:r>
            <a:r>
              <a:rPr lang="en-US" sz="2500"/>
              <a:t>), train, ship (</a:t>
            </a:r>
            <a:r>
              <a:rPr lang="en-US" sz="2500" b="1"/>
              <a:t>16</a:t>
            </a:r>
            <a:r>
              <a:rPr lang="en-US" sz="2500"/>
              <a:t>) or plane (</a:t>
            </a:r>
            <a:r>
              <a:rPr lang="en-US" sz="2500" b="1"/>
              <a:t>17</a:t>
            </a:r>
            <a:r>
              <a:rPr lang="en-US" sz="2500"/>
              <a:t>). Together with intelligent labels that can be read via radio, directly from individual pieces of cargo (</a:t>
            </a:r>
            <a:r>
              <a:rPr lang="en-US" sz="2500" b="1"/>
              <a:t>14</a:t>
            </a:r>
            <a:r>
              <a:rPr lang="en-US" sz="2500"/>
              <a:t>), the satellite location positioning of vehicles and containers will make possible precise tracking of products - from their creation all the way to delivery. The result will be optimized transport processes.</a:t>
            </a:r>
          </a:p>
        </p:txBody>
      </p:sp>
      <p:pic>
        <p:nvPicPr>
          <p:cNvPr id="77831" name="Picture 7" descr="http://w1.siemens.com/innovation/pool/en/strategie/results_future_study/automation_control/033_4_automat_14_15_116451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81400" y="0"/>
            <a:ext cx="4648200" cy="1665288"/>
          </a:xfrm>
          <a:prstGeom prst="rect">
            <a:avLst/>
          </a:prstGeom>
          <a:noFill/>
          <a:extLst>
            <a:ext uri="{909E8E84-426E-40DD-AFC4-6F175D3DCCD1}">
              <a14:hiddenFill xmlns:a14="http://schemas.microsoft.com/office/drawing/2010/main">
                <a:solidFill>
                  <a:srgbClr val="FFFFFF"/>
                </a:solidFill>
              </a14:hiddenFill>
            </a:ext>
          </a:extLst>
        </p:spPr>
      </p:pic>
      <p:pic>
        <p:nvPicPr>
          <p:cNvPr id="77830" name="Picture 6" descr="http://w1.siemens.com/innovation/pool/en/strategie/results_future_study/automation_control/033_4_automat_16_1164513.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92075"/>
            <a:ext cx="2514600" cy="1589088"/>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descr="http://w1.siemens.com/innovation/pool/en/strategie/results_future_study/automation_control/fo04042a_1172430.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905000" y="1295400"/>
            <a:ext cx="22098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http://w1.siemens.com/innovation/pool/en/strategie/results_future_study/automation_control/033_4_automat_17a_1172431.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019800" y="1524000"/>
            <a:ext cx="2743200" cy="1135063"/>
          </a:xfrm>
          <a:prstGeom prst="rect">
            <a:avLst/>
          </a:prstGeom>
          <a:noFill/>
          <a:extLst>
            <a:ext uri="{909E8E84-426E-40DD-AFC4-6F175D3DCCD1}">
              <a14:hiddenFill xmlns:a14="http://schemas.microsoft.com/office/drawing/2010/main">
                <a:solidFill>
                  <a:srgbClr val="FFFFFF"/>
                </a:solidFill>
              </a14:hiddenFill>
            </a:ext>
          </a:extLst>
        </p:spPr>
      </p:pic>
      <p:sp>
        <p:nvSpPr>
          <p:cNvPr id="778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34" name="Rectangle 10"/>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35" name="Rectangle 11"/>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           nv</a:t>
            </a:r>
            <a:br>
              <a:rPr lang="en-US"/>
            </a:br>
            <a:r>
              <a:rPr lang="en-US"/>
              <a:t/>
            </a:r>
            <a:br>
              <a:rPr lang="en-US"/>
            </a:br>
            <a:endParaRPr lang="en-US"/>
          </a:p>
        </p:txBody>
      </p:sp>
      <p:sp>
        <p:nvSpPr>
          <p:cNvPr id="78851" name="Rectangle 3"/>
          <p:cNvSpPr>
            <a:spLocks noGrp="1" noChangeArrowheads="1"/>
          </p:cNvSpPr>
          <p:nvPr>
            <p:ph type="body" idx="1"/>
          </p:nvPr>
        </p:nvSpPr>
        <p:spPr>
          <a:xfrm>
            <a:off x="457200" y="3276600"/>
            <a:ext cx="8229600" cy="3352800"/>
          </a:xfrm>
        </p:spPr>
        <p:txBody>
          <a:bodyPr/>
          <a:lstStyle/>
          <a:p>
            <a:pPr>
              <a:lnSpc>
                <a:spcPct val="90000"/>
              </a:lnSpc>
            </a:pPr>
            <a:r>
              <a:rPr lang="en-US" sz="2100" b="1"/>
              <a:t>18-19Automation in the laboratory</a:t>
            </a:r>
            <a:r>
              <a:rPr lang="en-US" sz="2100"/>
              <a:t>:In the future, research and development activities will make even greater use of complex systems and computer simulations that reach all the way down to the atomic level (</a:t>
            </a:r>
            <a:r>
              <a:rPr lang="en-US" sz="2100" b="1"/>
              <a:t>18</a:t>
            </a:r>
            <a:r>
              <a:rPr lang="en-US" sz="2100"/>
              <a:t>). These will be accompanied by synthesis and analysis processes, particularly with regard to materials development and the life sciences. The results will be lower development costs and a more rapid time-to-market. In a micro-lab (or lab-on-a-chip), for example, robots will be able to conduct thousands of analyses simultaneously (</a:t>
            </a:r>
            <a:r>
              <a:rPr lang="en-US" sz="2100" b="1"/>
              <a:t>19</a:t>
            </a:r>
            <a:r>
              <a:rPr lang="en-US" sz="2100"/>
              <a:t>). </a:t>
            </a:r>
          </a:p>
        </p:txBody>
      </p:sp>
      <p:pic>
        <p:nvPicPr>
          <p:cNvPr id="78852" name="Picture 4" descr="033_4_automat_18_19_1164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7912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Pengertian (4)</a:t>
            </a:r>
          </a:p>
        </p:txBody>
      </p:sp>
      <p:sp>
        <p:nvSpPr>
          <p:cNvPr id="43011" name="Rectangle 3"/>
          <p:cNvSpPr>
            <a:spLocks noGrp="1" noChangeArrowheads="1"/>
          </p:cNvSpPr>
          <p:nvPr>
            <p:ph type="body" idx="1"/>
          </p:nvPr>
        </p:nvSpPr>
        <p:spPr/>
        <p:txBody>
          <a:bodyPr/>
          <a:lstStyle/>
          <a:p>
            <a:r>
              <a:rPr lang="en-US"/>
              <a:t>Sensor </a:t>
            </a:r>
            <a:r>
              <a:rPr lang="en-US">
                <a:sym typeface="Wingdings" pitchFamily="2" charset="2"/>
              </a:rPr>
              <a:t> komponen untuk mengukur suatu kuantiti atau kondisi</a:t>
            </a:r>
          </a:p>
          <a:p>
            <a:r>
              <a:rPr lang="en-US"/>
              <a:t>Loop </a:t>
            </a:r>
            <a:r>
              <a:rPr lang="en-US">
                <a:sym typeface="Wingdings" pitchFamily="2" charset="2"/>
              </a:rPr>
              <a:t> suatu aliran proses</a:t>
            </a:r>
          </a:p>
          <a:p>
            <a:r>
              <a:rPr lang="en-US">
                <a:sym typeface="Wingdings" pitchFamily="2" charset="2"/>
              </a:rPr>
              <a:t>Open loop  aliran yang tidak memiliki feedback</a:t>
            </a:r>
          </a:p>
          <a:p>
            <a:r>
              <a:rPr lang="en-US">
                <a:sym typeface="Wingdings" pitchFamily="2" charset="2"/>
              </a:rPr>
              <a:t>Close loop  aliran proses yang memiliki feedback.  Kontrol Otomatis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Open Loop</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22960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4572000" cy="219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Closed Loop</a:t>
            </a:r>
          </a:p>
        </p:txBody>
      </p:sp>
      <p:sp>
        <p:nvSpPr>
          <p:cNvPr id="5123" name="Rectangle 3"/>
          <p:cNvSpPr>
            <a:spLocks noGrp="1" noChangeArrowheads="1"/>
          </p:cNvSpPr>
          <p:nvPr>
            <p:ph type="body" idx="1"/>
          </p:nvPr>
        </p:nvSpPr>
        <p:spPr/>
        <p:txBody>
          <a:bodyPr/>
          <a:lstStyle/>
          <a:p>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0025"/>
            <a:ext cx="57912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4914900" cy="239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Sinyal pada sistem kontrol</a:t>
            </a:r>
          </a:p>
        </p:txBody>
      </p:sp>
      <p:sp>
        <p:nvSpPr>
          <p:cNvPr id="7171" name="Rectangle 3"/>
          <p:cNvSpPr>
            <a:spLocks noGrp="1" noChangeArrowheads="1"/>
          </p:cNvSpPr>
          <p:nvPr>
            <p:ph type="body" idx="1"/>
          </p:nvPr>
        </p:nvSpPr>
        <p:spPr/>
        <p:txBody>
          <a:bodyPr/>
          <a:lstStyle/>
          <a:p>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33650"/>
            <a:ext cx="82296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Historical Review (1)</a:t>
            </a:r>
          </a:p>
        </p:txBody>
      </p:sp>
      <p:sp>
        <p:nvSpPr>
          <p:cNvPr id="44035" name="Rectangle 3"/>
          <p:cNvSpPr>
            <a:spLocks noGrp="1" noChangeArrowheads="1"/>
          </p:cNvSpPr>
          <p:nvPr>
            <p:ph type="body" idx="1"/>
          </p:nvPr>
        </p:nvSpPr>
        <p:spPr/>
        <p:txBody>
          <a:bodyPr/>
          <a:lstStyle/>
          <a:p>
            <a:pPr>
              <a:lnSpc>
                <a:spcPct val="90000"/>
              </a:lnSpc>
            </a:pPr>
            <a:r>
              <a:rPr lang="en-US" sz="2400"/>
              <a:t>200 SM </a:t>
            </a:r>
            <a:r>
              <a:rPr lang="en-US" sz="2400">
                <a:sym typeface="Wingdings" pitchFamily="2" charset="2"/>
              </a:rPr>
              <a:t> Jam air dgn cara mengatur level air oleh pelampung agar tetesan airnya konstan.</a:t>
            </a:r>
          </a:p>
          <a:p>
            <a:pPr>
              <a:lnSpc>
                <a:spcPct val="90000"/>
              </a:lnSpc>
            </a:pPr>
            <a:r>
              <a:rPr lang="en-US" sz="2400">
                <a:sym typeface="Wingdings" pitchFamily="2" charset="2"/>
              </a:rPr>
              <a:t>Cornelis Drebbel (1572-1633)  pengatur suhu dalam ruangan dengan cara mengalirkan udara panas</a:t>
            </a:r>
          </a:p>
          <a:p>
            <a:pPr>
              <a:lnSpc>
                <a:spcPct val="90000"/>
              </a:lnSpc>
            </a:pPr>
            <a:r>
              <a:rPr lang="en-US" sz="2400">
                <a:sym typeface="Wingdings" pitchFamily="2" charset="2"/>
              </a:rPr>
              <a:t> William Henry (1729-786)  pengatur suhumenggunakan peredam FLUE yang dimanipulasi secara otomatis untuk mengendalikan pengapian.</a:t>
            </a:r>
          </a:p>
          <a:p>
            <a:pPr>
              <a:lnSpc>
                <a:spcPct val="90000"/>
              </a:lnSpc>
            </a:pPr>
            <a:r>
              <a:rPr lang="en-US" sz="2400"/>
              <a:t>Denis Papi (1674-1712), Robert Delap (1799), Matthew Murray (1799) </a:t>
            </a:r>
            <a:r>
              <a:rPr lang="en-US" sz="2400">
                <a:sym typeface="Wingdings" pitchFamily="2" charset="2"/>
              </a:rPr>
              <a:t> pengatur tekanan mesin uap</a:t>
            </a:r>
          </a:p>
          <a:p>
            <a:pPr>
              <a:lnSpc>
                <a:spcPct val="90000"/>
              </a:lnSpc>
            </a:pPr>
            <a:r>
              <a:rPr lang="en-US" sz="2400"/>
              <a:t>Matthew Boulton dan James Watt (1788) </a:t>
            </a:r>
            <a:r>
              <a:rPr lang="en-US" sz="2400">
                <a:sym typeface="Wingdings" pitchFamily="2" charset="2"/>
              </a:rPr>
              <a:t> kendali kecepatan pada kincir angin dan mesin uap. </a:t>
            </a:r>
          </a:p>
          <a:p>
            <a:pPr>
              <a:lnSpc>
                <a:spcPct val="90000"/>
              </a:lnSpc>
              <a:buFont typeface="Wingdings" pitchFamily="2" charset="2"/>
              <a:buNone/>
            </a:pPr>
            <a:r>
              <a:rPr lang="en-US" sz="2400">
                <a:sym typeface="Wingdings" pitchFamily="2" charset="2"/>
              </a:rPr>
              <a:t>	Gorvernor Sentrifugal</a:t>
            </a:r>
            <a:endParaRPr lang="en-US" sz="240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388</TotalTime>
  <Words>1120</Words>
  <Application>Microsoft Office PowerPoint</Application>
  <PresentationFormat>On-screen Show (4:3)</PresentationFormat>
  <Paragraphs>55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Times New Roman</vt:lpstr>
      <vt:lpstr>Wingdings</vt:lpstr>
      <vt:lpstr>Network</vt:lpstr>
      <vt:lpstr> Kontrol  </vt:lpstr>
      <vt:lpstr>Pengertian (1)</vt:lpstr>
      <vt:lpstr>Pengertian (2)</vt:lpstr>
      <vt:lpstr>Pengertian (3)</vt:lpstr>
      <vt:lpstr>Pengertian (4)</vt:lpstr>
      <vt:lpstr>Open Loop</vt:lpstr>
      <vt:lpstr>Closed Loop</vt:lpstr>
      <vt:lpstr>Sinyal pada sistem kontrol</vt:lpstr>
      <vt:lpstr>Historical Review (1)</vt:lpstr>
      <vt:lpstr>Historical Review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nv  </vt:lpstr>
    </vt:vector>
  </TitlesOfParts>
  <Company>STTTelkom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ARY</dc:creator>
  <cp:lastModifiedBy>Erwin Susanto</cp:lastModifiedBy>
  <cp:revision>26</cp:revision>
  <dcterms:created xsi:type="dcterms:W3CDTF">2006-02-21T22:20:10Z</dcterms:created>
  <dcterms:modified xsi:type="dcterms:W3CDTF">2017-10-04T04:11:32Z</dcterms:modified>
</cp:coreProperties>
</file>