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29"/>
  </p:notesMasterIdLst>
  <p:handoutMasterIdLst>
    <p:handoutMasterId r:id="rId30"/>
  </p:handoutMasterIdLst>
  <p:sldIdLst>
    <p:sldId id="256" r:id="rId2"/>
    <p:sldId id="257" r:id="rId3"/>
    <p:sldId id="274" r:id="rId4"/>
    <p:sldId id="275" r:id="rId5"/>
    <p:sldId id="278" r:id="rId6"/>
    <p:sldId id="279" r:id="rId7"/>
    <p:sldId id="258" r:id="rId8"/>
    <p:sldId id="260" r:id="rId9"/>
    <p:sldId id="277" r:id="rId10"/>
    <p:sldId id="276" r:id="rId11"/>
    <p:sldId id="280" r:id="rId12"/>
    <p:sldId id="281" r:id="rId13"/>
    <p:sldId id="282" r:id="rId14"/>
    <p:sldId id="283" r:id="rId15"/>
    <p:sldId id="284" r:id="rId16"/>
    <p:sldId id="285" r:id="rId17"/>
    <p:sldId id="286" r:id="rId18"/>
    <p:sldId id="261" r:id="rId19"/>
    <p:sldId id="289" r:id="rId20"/>
    <p:sldId id="287" r:id="rId21"/>
    <p:sldId id="264" r:id="rId22"/>
    <p:sldId id="265" r:id="rId23"/>
    <p:sldId id="266" r:id="rId24"/>
    <p:sldId id="271" r:id="rId25"/>
    <p:sldId id="272" r:id="rId26"/>
    <p:sldId id="288" r:id="rId27"/>
    <p:sldId id="273" r:id="rId28"/>
  </p:sldIdLst>
  <p:sldSz cx="9144000" cy="6858000" type="screen4x3"/>
  <p:notesSz cx="6743700" cy="9906000"/>
  <p:defaultTextStyle>
    <a:defPPr>
      <a:defRPr lang="en-US"/>
    </a:defPPr>
    <a:lvl1pPr algn="l" rtl="0" eaLnBrk="0" fontAlgn="base" hangingPunct="0">
      <a:spcBef>
        <a:spcPct val="0"/>
      </a:spcBef>
      <a:spcAft>
        <a:spcPct val="0"/>
      </a:spcAft>
      <a:defRPr sz="2000" b="1" kern="1200">
        <a:solidFill>
          <a:schemeClr val="tx2"/>
        </a:solidFill>
        <a:latin typeface="Arial" pitchFamily="34" charset="0"/>
        <a:ea typeface="+mn-ea"/>
        <a:cs typeface="+mn-cs"/>
      </a:defRPr>
    </a:lvl1pPr>
    <a:lvl2pPr marL="457200" algn="l" rtl="0" eaLnBrk="0" fontAlgn="base" hangingPunct="0">
      <a:spcBef>
        <a:spcPct val="0"/>
      </a:spcBef>
      <a:spcAft>
        <a:spcPct val="0"/>
      </a:spcAft>
      <a:defRPr sz="2000" b="1" kern="1200">
        <a:solidFill>
          <a:schemeClr val="tx2"/>
        </a:solidFill>
        <a:latin typeface="Arial" pitchFamily="34" charset="0"/>
        <a:ea typeface="+mn-ea"/>
        <a:cs typeface="+mn-cs"/>
      </a:defRPr>
    </a:lvl2pPr>
    <a:lvl3pPr marL="914400" algn="l" rtl="0" eaLnBrk="0" fontAlgn="base" hangingPunct="0">
      <a:spcBef>
        <a:spcPct val="0"/>
      </a:spcBef>
      <a:spcAft>
        <a:spcPct val="0"/>
      </a:spcAft>
      <a:defRPr sz="2000" b="1" kern="1200">
        <a:solidFill>
          <a:schemeClr val="tx2"/>
        </a:solidFill>
        <a:latin typeface="Arial" pitchFamily="34" charset="0"/>
        <a:ea typeface="+mn-ea"/>
        <a:cs typeface="+mn-cs"/>
      </a:defRPr>
    </a:lvl3pPr>
    <a:lvl4pPr marL="1371600" algn="l" rtl="0" eaLnBrk="0" fontAlgn="base" hangingPunct="0">
      <a:spcBef>
        <a:spcPct val="0"/>
      </a:spcBef>
      <a:spcAft>
        <a:spcPct val="0"/>
      </a:spcAft>
      <a:defRPr sz="2000" b="1" kern="1200">
        <a:solidFill>
          <a:schemeClr val="tx2"/>
        </a:solidFill>
        <a:latin typeface="Arial" pitchFamily="34" charset="0"/>
        <a:ea typeface="+mn-ea"/>
        <a:cs typeface="+mn-cs"/>
      </a:defRPr>
    </a:lvl4pPr>
    <a:lvl5pPr marL="1828800" algn="l" rtl="0" eaLnBrk="0" fontAlgn="base" hangingPunct="0">
      <a:spcBef>
        <a:spcPct val="0"/>
      </a:spcBef>
      <a:spcAft>
        <a:spcPct val="0"/>
      </a:spcAft>
      <a:defRPr sz="2000" b="1" kern="1200">
        <a:solidFill>
          <a:schemeClr val="tx2"/>
        </a:solidFill>
        <a:latin typeface="Arial" pitchFamily="34" charset="0"/>
        <a:ea typeface="+mn-ea"/>
        <a:cs typeface="+mn-cs"/>
      </a:defRPr>
    </a:lvl5pPr>
    <a:lvl6pPr marL="2286000" algn="l" defTabSz="914400" rtl="0" eaLnBrk="1" latinLnBrk="0" hangingPunct="1">
      <a:defRPr sz="2000" b="1" kern="1200">
        <a:solidFill>
          <a:schemeClr val="tx2"/>
        </a:solidFill>
        <a:latin typeface="Arial" pitchFamily="34" charset="0"/>
        <a:ea typeface="+mn-ea"/>
        <a:cs typeface="+mn-cs"/>
      </a:defRPr>
    </a:lvl6pPr>
    <a:lvl7pPr marL="2743200" algn="l" defTabSz="914400" rtl="0" eaLnBrk="1" latinLnBrk="0" hangingPunct="1">
      <a:defRPr sz="2000" b="1" kern="1200">
        <a:solidFill>
          <a:schemeClr val="tx2"/>
        </a:solidFill>
        <a:latin typeface="Arial" pitchFamily="34" charset="0"/>
        <a:ea typeface="+mn-ea"/>
        <a:cs typeface="+mn-cs"/>
      </a:defRPr>
    </a:lvl7pPr>
    <a:lvl8pPr marL="3200400" algn="l" defTabSz="914400" rtl="0" eaLnBrk="1" latinLnBrk="0" hangingPunct="1">
      <a:defRPr sz="2000" b="1" kern="1200">
        <a:solidFill>
          <a:schemeClr val="tx2"/>
        </a:solidFill>
        <a:latin typeface="Arial" pitchFamily="34" charset="0"/>
        <a:ea typeface="+mn-ea"/>
        <a:cs typeface="+mn-cs"/>
      </a:defRPr>
    </a:lvl8pPr>
    <a:lvl9pPr marL="3657600" algn="l" defTabSz="914400" rtl="0" eaLnBrk="1" latinLnBrk="0" hangingPunct="1">
      <a:defRPr sz="2000" b="1" kern="1200">
        <a:solidFill>
          <a:schemeClr val="tx2"/>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9CC00"/>
    <a:srgbClr val="00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74" d="100"/>
          <a:sy n="74" d="100"/>
        </p:scale>
        <p:origin x="-1890" y="-90"/>
      </p:cViewPr>
      <p:guideLst>
        <p:guide orient="horz" pos="4319"/>
        <p:guide pos="575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4236"/>
    </p:cViewPr>
  </p:sorterViewPr>
  <p:notesViewPr>
    <p:cSldViewPr>
      <p:cViewPr varScale="1">
        <p:scale>
          <a:sx n="35" d="100"/>
          <a:sy n="35" d="100"/>
        </p:scale>
        <p:origin x="-1428" y="-72"/>
      </p:cViewPr>
      <p:guideLst>
        <p:guide orient="horz" pos="3120"/>
        <p:guide pos="21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defTabSz="762000">
              <a:defRPr sz="1000" b="0" i="1">
                <a:solidFill>
                  <a:schemeClr val="tx1"/>
                </a:solidFill>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defTabSz="762000">
              <a:defRPr sz="1000" b="0" i="1">
                <a:solidFill>
                  <a:schemeClr val="tx1"/>
                </a:solidFill>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94107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defTabSz="762000">
              <a:defRPr sz="1000" b="0" i="1">
                <a:solidFill>
                  <a:schemeClr val="tx1"/>
                </a:solidFill>
                <a:latin typeface="Times New Roman" pitchFamily="18" charset="0"/>
              </a:defRPr>
            </a:lvl1pPr>
          </a:lstStyle>
          <a:p>
            <a:pPr>
              <a:defRPr/>
            </a:pPr>
            <a:endParaRPr lang="en-US"/>
          </a:p>
        </p:txBody>
      </p:sp>
      <p:sp>
        <p:nvSpPr>
          <p:cNvPr id="46085" name="Rectangle 5"/>
          <p:cNvSpPr>
            <a:spLocks noChangeArrowheads="1"/>
          </p:cNvSpPr>
          <p:nvPr/>
        </p:nvSpPr>
        <p:spPr bwMode="auto">
          <a:xfrm>
            <a:off x="5707063" y="9393238"/>
            <a:ext cx="4762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defTabSz="762000"/>
            <a:r>
              <a:rPr lang="en-US" sz="1200">
                <a:solidFill>
                  <a:schemeClr val="tx1"/>
                </a:solidFill>
                <a:latin typeface="Times New Roman" pitchFamily="18" charset="0"/>
              </a:rPr>
              <a:t>4.</a:t>
            </a:r>
            <a:fld id="{5848A8AA-C15E-48BD-9B0A-33B06A4CB597}" type="slidenum">
              <a:rPr lang="en-US" sz="1200">
                <a:solidFill>
                  <a:schemeClr val="tx1"/>
                </a:solidFill>
                <a:latin typeface="Times New Roman" pitchFamily="18" charset="0"/>
              </a:rPr>
              <a:pPr defTabSz="762000"/>
              <a:t>‹#›</a:t>
            </a:fld>
            <a:endParaRPr lang="en-US" sz="1200">
              <a:solidFill>
                <a:schemeClr val="tx1"/>
              </a:solidFill>
              <a:latin typeface="Times New Roman" pitchFamily="18" charset="0"/>
            </a:endParaRPr>
          </a:p>
        </p:txBody>
      </p:sp>
    </p:spTree>
    <p:extLst>
      <p:ext uri="{BB962C8B-B14F-4D97-AF65-F5344CB8AC3E}">
        <p14:creationId xmlns:p14="http://schemas.microsoft.com/office/powerpoint/2010/main" val="2259263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b="0" i="1">
                <a:solidFill>
                  <a:schemeClr val="tx1"/>
                </a:solidFill>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b="0" i="1">
                <a:solidFill>
                  <a:schemeClr val="tx1"/>
                </a:solidFill>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107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b="0" i="1">
                <a:solidFill>
                  <a:schemeClr val="tx1"/>
                </a:solidFill>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21113" y="941070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b="0" i="1">
                <a:solidFill>
                  <a:schemeClr val="tx1"/>
                </a:solidFill>
                <a:latin typeface="Times New Roman" pitchFamily="18" charset="0"/>
              </a:defRPr>
            </a:lvl1pPr>
          </a:lstStyle>
          <a:p>
            <a:pPr>
              <a:defRPr/>
            </a:pPr>
            <a:fld id="{1FB89E9C-C722-45D7-B10D-9EFEAEDBBB3A}" type="slidenum">
              <a:rPr lang="en-US"/>
              <a:pPr>
                <a:defRPr/>
              </a:pPr>
              <a:t>‹#›</a:t>
            </a:fld>
            <a:endParaRPr lang="en-US"/>
          </a:p>
        </p:txBody>
      </p:sp>
      <p:sp>
        <p:nvSpPr>
          <p:cNvPr id="2054" name="Rectangle 6"/>
          <p:cNvSpPr>
            <a:spLocks noGrp="1" noChangeArrowheads="1"/>
          </p:cNvSpPr>
          <p:nvPr>
            <p:ph type="body" sz="quarter" idx="3"/>
          </p:nvPr>
        </p:nvSpPr>
        <p:spPr bwMode="auto">
          <a:xfrm>
            <a:off x="898525" y="4716463"/>
            <a:ext cx="4946650" cy="478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8679" name="Rectangle 7"/>
          <p:cNvSpPr>
            <a:spLocks noChangeArrowheads="1" noTextEdit="1"/>
          </p:cNvSpPr>
          <p:nvPr>
            <p:ph type="sldImg" idx="2"/>
          </p:nvPr>
        </p:nvSpPr>
        <p:spPr bwMode="auto">
          <a:xfrm>
            <a:off x="893763" y="738188"/>
            <a:ext cx="4957762" cy="37179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38338836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625C702F-1577-48DF-95DA-B7211D7FE063}" type="slidenum">
              <a:rPr lang="en-US" sz="1000" b="0" smtClean="0">
                <a:solidFill>
                  <a:schemeClr val="tx1"/>
                </a:solidFill>
                <a:latin typeface="Times New Roman" pitchFamily="18" charset="0"/>
              </a:rPr>
              <a:pPr/>
              <a:t>1</a:t>
            </a:fld>
            <a:endParaRPr lang="en-US" sz="1000" b="0" smtClean="0">
              <a:solidFill>
                <a:schemeClr val="tx1"/>
              </a:solidFill>
              <a:latin typeface="Times New Roman" pitchFamily="18" charset="0"/>
            </a:endParaRPr>
          </a:p>
        </p:txBody>
      </p:sp>
      <p:sp>
        <p:nvSpPr>
          <p:cNvPr id="29699" name="Rectangle 2"/>
          <p:cNvSpPr>
            <a:spLocks noChangeArrowheads="1" noTextEdit="1"/>
          </p:cNvSpPr>
          <p:nvPr>
            <p:ph type="sldImg"/>
          </p:nvPr>
        </p:nvSpPr>
        <p:spPr>
          <a:xfrm>
            <a:off x="893763" y="738188"/>
            <a:ext cx="4956175" cy="3717925"/>
          </a:xfrm>
          <a:ln cap="flat"/>
        </p:spPr>
      </p:sp>
      <p:sp>
        <p:nvSpPr>
          <p:cNvPr id="29700"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65EDC462-753E-4DE6-BD82-580FC5374CB3}" type="slidenum">
              <a:rPr lang="en-US" sz="1000" b="0" smtClean="0">
                <a:solidFill>
                  <a:schemeClr val="tx1"/>
                </a:solidFill>
                <a:latin typeface="Times New Roman" pitchFamily="18" charset="0"/>
              </a:rPr>
              <a:pPr/>
              <a:t>21</a:t>
            </a:fld>
            <a:endParaRPr lang="en-US" sz="1000" b="0" smtClean="0">
              <a:solidFill>
                <a:schemeClr val="tx1"/>
              </a:solidFill>
              <a:latin typeface="Times New Roman" pitchFamily="18" charset="0"/>
            </a:endParaRPr>
          </a:p>
        </p:txBody>
      </p:sp>
      <p:sp>
        <p:nvSpPr>
          <p:cNvPr id="38915" name="Rectangle 2"/>
          <p:cNvSpPr>
            <a:spLocks noChangeArrowheads="1" noTextEdit="1"/>
          </p:cNvSpPr>
          <p:nvPr>
            <p:ph type="sldImg"/>
          </p:nvPr>
        </p:nvSpPr>
        <p:spPr>
          <a:xfrm>
            <a:off x="893763" y="738188"/>
            <a:ext cx="4956175" cy="3717925"/>
          </a:xfrm>
          <a:ln cap="flat"/>
        </p:spPr>
      </p:sp>
      <p:sp>
        <p:nvSpPr>
          <p:cNvPr id="38916"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EFFC70C4-CCE3-4B04-AD40-55B7F4AEB03B}" type="slidenum">
              <a:rPr lang="en-US" sz="1000" b="0" smtClean="0">
                <a:solidFill>
                  <a:schemeClr val="tx1"/>
                </a:solidFill>
                <a:latin typeface="Times New Roman" pitchFamily="18" charset="0"/>
              </a:rPr>
              <a:pPr/>
              <a:t>22</a:t>
            </a:fld>
            <a:endParaRPr lang="en-US" sz="1000" b="0" smtClean="0">
              <a:solidFill>
                <a:schemeClr val="tx1"/>
              </a:solidFill>
              <a:latin typeface="Times New Roman" pitchFamily="18" charset="0"/>
            </a:endParaRPr>
          </a:p>
        </p:txBody>
      </p:sp>
      <p:sp>
        <p:nvSpPr>
          <p:cNvPr id="39939" name="Rectangle 2"/>
          <p:cNvSpPr>
            <a:spLocks noChangeArrowheads="1" noTextEdit="1"/>
          </p:cNvSpPr>
          <p:nvPr>
            <p:ph type="sldImg"/>
          </p:nvPr>
        </p:nvSpPr>
        <p:spPr>
          <a:xfrm>
            <a:off x="893763" y="738188"/>
            <a:ext cx="4956175" cy="3717925"/>
          </a:xfrm>
          <a:ln cap="flat"/>
        </p:spPr>
      </p:sp>
      <p:sp>
        <p:nvSpPr>
          <p:cNvPr id="39940"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EAA9AB18-7093-4137-B18B-4DA2E5EB7302}" type="slidenum">
              <a:rPr lang="en-US" sz="1000" b="0" smtClean="0">
                <a:solidFill>
                  <a:schemeClr val="tx1"/>
                </a:solidFill>
                <a:latin typeface="Times New Roman" pitchFamily="18" charset="0"/>
              </a:rPr>
              <a:pPr/>
              <a:t>23</a:t>
            </a:fld>
            <a:endParaRPr lang="en-US" sz="1000" b="0" smtClean="0">
              <a:solidFill>
                <a:schemeClr val="tx1"/>
              </a:solidFill>
              <a:latin typeface="Times New Roman" pitchFamily="18" charset="0"/>
            </a:endParaRPr>
          </a:p>
        </p:txBody>
      </p:sp>
      <p:sp>
        <p:nvSpPr>
          <p:cNvPr id="40963" name="Rectangle 2"/>
          <p:cNvSpPr>
            <a:spLocks noChangeArrowheads="1" noTextEdit="1"/>
          </p:cNvSpPr>
          <p:nvPr>
            <p:ph type="sldImg"/>
          </p:nvPr>
        </p:nvSpPr>
        <p:spPr>
          <a:xfrm>
            <a:off x="893763" y="738188"/>
            <a:ext cx="4956175" cy="3717925"/>
          </a:xfrm>
          <a:ln cap="flat"/>
        </p:spPr>
      </p:sp>
      <p:sp>
        <p:nvSpPr>
          <p:cNvPr id="40964"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9ADAFFA6-F6A5-4CBE-B7F0-3F5E074A13F2}" type="slidenum">
              <a:rPr lang="en-US" sz="1000" b="0" smtClean="0">
                <a:solidFill>
                  <a:schemeClr val="tx1"/>
                </a:solidFill>
                <a:latin typeface="Times New Roman" pitchFamily="18" charset="0"/>
              </a:rPr>
              <a:pPr/>
              <a:t>24</a:t>
            </a:fld>
            <a:endParaRPr lang="en-US" sz="1000" b="0" smtClean="0">
              <a:solidFill>
                <a:schemeClr val="tx1"/>
              </a:solidFill>
              <a:latin typeface="Times New Roman" pitchFamily="18" charset="0"/>
            </a:endParaRPr>
          </a:p>
        </p:txBody>
      </p:sp>
      <p:sp>
        <p:nvSpPr>
          <p:cNvPr id="41987" name="Rectangle 2"/>
          <p:cNvSpPr>
            <a:spLocks noChangeArrowheads="1" noTextEdit="1"/>
          </p:cNvSpPr>
          <p:nvPr>
            <p:ph type="sldImg"/>
          </p:nvPr>
        </p:nvSpPr>
        <p:spPr>
          <a:xfrm>
            <a:off x="893763" y="738188"/>
            <a:ext cx="4956175" cy="3717925"/>
          </a:xfrm>
          <a:ln cap="flat"/>
        </p:spPr>
      </p:sp>
      <p:sp>
        <p:nvSpPr>
          <p:cNvPr id="41988"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B93C4579-3B32-4A7F-A552-27700D72AA32}" type="slidenum">
              <a:rPr lang="en-US" sz="1000" b="0" smtClean="0">
                <a:solidFill>
                  <a:schemeClr val="tx1"/>
                </a:solidFill>
                <a:latin typeface="Times New Roman" pitchFamily="18" charset="0"/>
              </a:rPr>
              <a:pPr/>
              <a:t>25</a:t>
            </a:fld>
            <a:endParaRPr lang="en-US" sz="1000" b="0" smtClean="0">
              <a:solidFill>
                <a:schemeClr val="tx1"/>
              </a:solidFill>
              <a:latin typeface="Times New Roman" pitchFamily="18" charset="0"/>
            </a:endParaRPr>
          </a:p>
        </p:txBody>
      </p:sp>
      <p:sp>
        <p:nvSpPr>
          <p:cNvPr id="43011" name="Rectangle 2"/>
          <p:cNvSpPr>
            <a:spLocks noChangeArrowheads="1" noTextEdit="1"/>
          </p:cNvSpPr>
          <p:nvPr>
            <p:ph type="sldImg"/>
          </p:nvPr>
        </p:nvSpPr>
        <p:spPr>
          <a:xfrm>
            <a:off x="893763" y="738188"/>
            <a:ext cx="4956175" cy="3717925"/>
          </a:xfrm>
          <a:ln cap="flat"/>
        </p:spPr>
      </p:sp>
      <p:sp>
        <p:nvSpPr>
          <p:cNvPr id="43012"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CA1CF8D4-CF80-4A74-8C87-266C7CD9368C}" type="slidenum">
              <a:rPr lang="en-US" sz="1000" b="0" smtClean="0">
                <a:solidFill>
                  <a:schemeClr val="tx1"/>
                </a:solidFill>
                <a:latin typeface="Times New Roman" pitchFamily="18" charset="0"/>
              </a:rPr>
              <a:pPr/>
              <a:t>26</a:t>
            </a:fld>
            <a:endParaRPr lang="en-US" sz="1000" b="0" smtClean="0">
              <a:solidFill>
                <a:schemeClr val="tx1"/>
              </a:solidFill>
              <a:latin typeface="Times New Roman" pitchFamily="18" charset="0"/>
            </a:endParaRPr>
          </a:p>
        </p:txBody>
      </p:sp>
      <p:sp>
        <p:nvSpPr>
          <p:cNvPr id="44035" name="Rectangle 2"/>
          <p:cNvSpPr>
            <a:spLocks noChangeArrowheads="1" noTextEdit="1"/>
          </p:cNvSpPr>
          <p:nvPr>
            <p:ph type="sldImg"/>
          </p:nvPr>
        </p:nvSpPr>
        <p:spPr>
          <a:xfrm>
            <a:off x="896938" y="325438"/>
            <a:ext cx="4957762" cy="3717925"/>
          </a:xfrm>
          <a:ln cap="flat"/>
        </p:spPr>
      </p:sp>
      <p:sp>
        <p:nvSpPr>
          <p:cNvPr id="44036" name="Rectangle 3"/>
          <p:cNvSpPr>
            <a:spLocks noGrp="1" noChangeArrowheads="1"/>
          </p:cNvSpPr>
          <p:nvPr>
            <p:ph type="body" idx="1"/>
          </p:nvPr>
        </p:nvSpPr>
        <p:spPr>
          <a:xfrm>
            <a:off x="674688" y="4210050"/>
            <a:ext cx="5619750" cy="4457700"/>
          </a:xfrm>
          <a:noFill/>
        </p:spPr>
        <p:txBody>
          <a:bodyPr/>
          <a:lstStyle/>
          <a:p>
            <a:pPr algn="just"/>
            <a:r>
              <a:rPr lang="en-US" sz="1100" smtClean="0"/>
              <a:t>Personen op homologe niveau's communiceren met elkander door beroep te doen op de 'communicatiediensten' die aangeboden worden door de lagere niveau's. De relaties tussen verschillende niveau's hoeven niet identiek te zijn langs beide zijden; in het voorbeeld gebruiken de staatshoofden verschillende talen om met hun tolken te spreken.</a:t>
            </a:r>
          </a:p>
          <a:p>
            <a:pPr algn="just"/>
            <a:endParaRPr lang="en-US" sz="1000" smtClean="0"/>
          </a:p>
          <a:p>
            <a:pPr algn="just"/>
            <a:r>
              <a:rPr lang="en-US" sz="1100" b="1" smtClean="0"/>
              <a:t>De zeven lagen</a:t>
            </a:r>
            <a:r>
              <a:rPr lang="en-US" sz="1100" smtClean="0"/>
              <a:t> .</a:t>
            </a:r>
          </a:p>
          <a:p>
            <a:pPr algn="just"/>
            <a:r>
              <a:rPr lang="en-US" sz="1100" smtClean="0"/>
              <a:t>Het OSI model heeft zeven lagen .  De drie onderste handelen hoofdzakelijk over de transmissie van ruwe gegevens tussen computers, terwijl de vier bovenste er voor moeten zorgen dat specifieke toepassingen optimaal gebruik zouden kunnen maken van deze transmissiecapaciteit.</a:t>
            </a:r>
          </a:p>
          <a:p>
            <a:pPr algn="just"/>
            <a:r>
              <a:rPr lang="en-US" sz="1100" smtClean="0"/>
              <a:t>De fysische layer vervoert bits van een punt naar een ander met een hopelijk kleine, maar toch groter dan nul, kans op transmissiefouten.</a:t>
            </a:r>
          </a:p>
          <a:p>
            <a:pPr algn="just"/>
            <a:r>
              <a:rPr lang="en-US" sz="1100" smtClean="0"/>
              <a:t>De verbindingslayer is hoofdzakelijk belast met het verbeteren van de fouten die zich zouden hebben kunnen voordoen in de fysische layer.</a:t>
            </a:r>
          </a:p>
          <a:p>
            <a:pPr algn="just"/>
            <a:r>
              <a:rPr lang="en-US" sz="1100" smtClean="0"/>
              <a:t>De networklayer zorgt voor het bepalen van de weg dat een bericht moet volgen doorheen het network. In complexe networken reist een bericht meestal via verschillende segmenten, met onafhankelijke lagen 1 en 2, en in het geval van verschillende doorverbonden networken, zelfs met onafhankelijke lagen 3.</a:t>
            </a:r>
          </a:p>
          <a:p>
            <a:pPr algn="just"/>
            <a:r>
              <a:rPr lang="en-US" sz="1100" smtClean="0"/>
              <a:t>De goede werking van de drie onderste lagen wordt gecontroleerd en eventuele fouten verbeterd door de vierde layer, de transportlayer, die alle verschillende networksegmenten globaliseert in een enkel, eind tot eind protokol.</a:t>
            </a:r>
          </a:p>
          <a:p>
            <a:pPr algn="just"/>
            <a:r>
              <a:rPr lang="en-US" sz="1100" smtClean="0"/>
              <a:t>De vijfde en zesde lagen, de sessie- en de presentatielayer breiden de diensten van de transportlayer uit met deze specifieke diensten die nodig zijn voor de verschillende toepassingen die door de zevende layer geimplementeerd worden. Electronische post en gedistribueerde bestandensystemen zijn voorbeelden van toepassingen die reeds behoorlijk gestandardizeerd zijn op niveau zeven.</a:t>
            </a:r>
          </a:p>
          <a:p>
            <a:pPr algn="just"/>
            <a:endParaRPr lang="en-US" sz="1100" smtClean="0"/>
          </a:p>
          <a:p>
            <a:pPr algn="just"/>
            <a:endParaRPr lang="en-US" sz="11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24A35F9B-8EF6-4320-9C5D-8B39A343514F}" type="slidenum">
              <a:rPr lang="en-US" sz="1000" b="0" smtClean="0">
                <a:solidFill>
                  <a:schemeClr val="tx1"/>
                </a:solidFill>
                <a:latin typeface="Times New Roman" pitchFamily="18" charset="0"/>
              </a:rPr>
              <a:pPr/>
              <a:t>27</a:t>
            </a:fld>
            <a:endParaRPr lang="en-US" sz="1000" b="0" smtClean="0">
              <a:solidFill>
                <a:schemeClr val="tx1"/>
              </a:solidFill>
              <a:latin typeface="Times New Roman" pitchFamily="18" charset="0"/>
            </a:endParaRPr>
          </a:p>
        </p:txBody>
      </p:sp>
      <p:sp>
        <p:nvSpPr>
          <p:cNvPr id="45059" name="Rectangle 2"/>
          <p:cNvSpPr>
            <a:spLocks noChangeArrowheads="1" noTextEdit="1"/>
          </p:cNvSpPr>
          <p:nvPr>
            <p:ph type="sldImg"/>
          </p:nvPr>
        </p:nvSpPr>
        <p:spPr>
          <a:xfrm>
            <a:off x="893763" y="738188"/>
            <a:ext cx="4956175" cy="3717925"/>
          </a:xfrm>
          <a:ln cap="flat"/>
        </p:spPr>
      </p:sp>
      <p:sp>
        <p:nvSpPr>
          <p:cNvPr id="45060"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A96F2B96-0577-4657-A477-823F8EB6D5D5}" type="slidenum">
              <a:rPr lang="en-US" sz="1000" b="0" smtClean="0">
                <a:solidFill>
                  <a:schemeClr val="tx1"/>
                </a:solidFill>
                <a:latin typeface="Times New Roman" pitchFamily="18" charset="0"/>
              </a:rPr>
              <a:pPr/>
              <a:t>2</a:t>
            </a:fld>
            <a:endParaRPr lang="en-US" sz="1000" b="0" smtClean="0">
              <a:solidFill>
                <a:schemeClr val="tx1"/>
              </a:solidFill>
              <a:latin typeface="Times New Roman" pitchFamily="18" charset="0"/>
            </a:endParaRPr>
          </a:p>
        </p:txBody>
      </p:sp>
      <p:sp>
        <p:nvSpPr>
          <p:cNvPr id="30723" name="Rectangle 2"/>
          <p:cNvSpPr>
            <a:spLocks noChangeArrowheads="1" noTextEdit="1"/>
          </p:cNvSpPr>
          <p:nvPr>
            <p:ph type="sldImg"/>
          </p:nvPr>
        </p:nvSpPr>
        <p:spPr>
          <a:xfrm>
            <a:off x="893763" y="738188"/>
            <a:ext cx="4956175" cy="3717925"/>
          </a:xfrm>
          <a:ln cap="flat"/>
        </p:spPr>
      </p:sp>
      <p:sp>
        <p:nvSpPr>
          <p:cNvPr id="30724"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89E5DF74-3CD6-4E6D-B54F-866738F97EB3}" type="slidenum">
              <a:rPr lang="en-US" sz="1000" b="0" smtClean="0">
                <a:solidFill>
                  <a:schemeClr val="tx1"/>
                </a:solidFill>
                <a:latin typeface="Times New Roman" pitchFamily="18" charset="0"/>
              </a:rPr>
              <a:pPr/>
              <a:t>7</a:t>
            </a:fld>
            <a:endParaRPr lang="en-US" sz="1000" b="0" smtClean="0">
              <a:solidFill>
                <a:schemeClr val="tx1"/>
              </a:solidFill>
              <a:latin typeface="Times New Roman" pitchFamily="18" charset="0"/>
            </a:endParaRPr>
          </a:p>
        </p:txBody>
      </p:sp>
      <p:sp>
        <p:nvSpPr>
          <p:cNvPr id="31747" name="Rectangle 2"/>
          <p:cNvSpPr>
            <a:spLocks noChangeArrowheads="1" noTextEdit="1"/>
          </p:cNvSpPr>
          <p:nvPr>
            <p:ph type="sldImg"/>
          </p:nvPr>
        </p:nvSpPr>
        <p:spPr>
          <a:xfrm>
            <a:off x="893763" y="738188"/>
            <a:ext cx="4956175" cy="3717925"/>
          </a:xfrm>
          <a:ln cap="flat"/>
        </p:spPr>
      </p:sp>
      <p:sp>
        <p:nvSpPr>
          <p:cNvPr id="31748"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1278108E-B68A-4241-B137-FAEEFCC4163B}" type="slidenum">
              <a:rPr lang="en-US" sz="1000" b="0" smtClean="0">
                <a:solidFill>
                  <a:schemeClr val="tx1"/>
                </a:solidFill>
                <a:latin typeface="Times New Roman" pitchFamily="18" charset="0"/>
              </a:rPr>
              <a:pPr/>
              <a:t>8</a:t>
            </a:fld>
            <a:endParaRPr lang="en-US" sz="1000" b="0" smtClean="0">
              <a:solidFill>
                <a:schemeClr val="tx1"/>
              </a:solidFill>
              <a:latin typeface="Times New Roman" pitchFamily="18" charset="0"/>
            </a:endParaRPr>
          </a:p>
        </p:txBody>
      </p:sp>
      <p:sp>
        <p:nvSpPr>
          <p:cNvPr id="32771" name="Rectangle 2"/>
          <p:cNvSpPr>
            <a:spLocks noChangeArrowheads="1" noTextEdit="1"/>
          </p:cNvSpPr>
          <p:nvPr>
            <p:ph type="sldImg"/>
          </p:nvPr>
        </p:nvSpPr>
        <p:spPr>
          <a:xfrm>
            <a:off x="893763" y="738188"/>
            <a:ext cx="4956175" cy="3717925"/>
          </a:xfrm>
          <a:ln cap="flat"/>
        </p:spPr>
      </p:sp>
      <p:sp>
        <p:nvSpPr>
          <p:cNvPr id="32772"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02F3A218-981D-4F0F-9086-0740E15C5032}" type="slidenum">
              <a:rPr lang="en-US" sz="1000" b="0" smtClean="0">
                <a:solidFill>
                  <a:schemeClr val="tx1"/>
                </a:solidFill>
                <a:latin typeface="Times New Roman" pitchFamily="18" charset="0"/>
              </a:rPr>
              <a:pPr/>
              <a:t>10</a:t>
            </a:fld>
            <a:endParaRPr lang="en-US" sz="1000" b="0" smtClean="0">
              <a:solidFill>
                <a:schemeClr val="tx1"/>
              </a:solidFill>
              <a:latin typeface="Times New Roman" pitchFamily="18" charset="0"/>
            </a:endParaRPr>
          </a:p>
        </p:txBody>
      </p:sp>
      <p:sp>
        <p:nvSpPr>
          <p:cNvPr id="33795" name="Rectangle 2"/>
          <p:cNvSpPr>
            <a:spLocks noChangeArrowheads="1" noTextEdit="1"/>
          </p:cNvSpPr>
          <p:nvPr>
            <p:ph type="sldImg"/>
          </p:nvPr>
        </p:nvSpPr>
        <p:spPr>
          <a:xfrm>
            <a:off x="895350" y="741363"/>
            <a:ext cx="4953000" cy="3716337"/>
          </a:xfrm>
          <a:ln cap="flat"/>
        </p:spPr>
      </p:sp>
      <p:sp>
        <p:nvSpPr>
          <p:cNvPr id="33796" name="Rectangle 3"/>
          <p:cNvSpPr>
            <a:spLocks noGrp="1" noChangeArrowheads="1"/>
          </p:cNvSpPr>
          <p:nvPr>
            <p:ph type="body" idx="1"/>
          </p:nvPr>
        </p:nvSpPr>
        <p:spPr>
          <a:xfrm>
            <a:off x="898525" y="4705350"/>
            <a:ext cx="4946650" cy="4456113"/>
          </a:xfrm>
          <a:noFill/>
        </p:spPr>
        <p:txBody>
          <a:bodyPr/>
          <a:lstStyle/>
          <a:p>
            <a:pPr algn="just"/>
            <a:r>
              <a:rPr lang="en-US" smtClean="0"/>
              <a:t>Het gebruik van zulk LAN kan erg uiteenlopende doelen hebben. Het kan bijvoorbeeld ook gebruikt worden om bepaalde middelen beschikbaar te maken voor iedereen die op het LAN aangesloten is. We kunnen hierbij denken aan middelen zoals een electronic mailsysteem , een documentbeheersysteem , een centraal documentatiesysteem of een bestandsarchiveringssysteem die vanwege hun eigenheid voor iedereen toegangkelijk moeten zijn.  Het kan echter ook gebruikt worden voor het beschikbaar maken van een snelle laserprinter of specifieke software waarvoor het niet nuttig of te duur is om ze op elke machine afzonderlijk beschikbaar te hebben.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ED438DEE-2E63-42A2-8FD3-7214618D11E0}" type="slidenum">
              <a:rPr lang="en-US" sz="1000" b="0" smtClean="0">
                <a:solidFill>
                  <a:schemeClr val="tx1"/>
                </a:solidFill>
                <a:latin typeface="Times New Roman" pitchFamily="18" charset="0"/>
              </a:rPr>
              <a:pPr/>
              <a:t>13</a:t>
            </a:fld>
            <a:endParaRPr lang="en-US" sz="1000" b="0" smtClean="0">
              <a:solidFill>
                <a:schemeClr val="tx1"/>
              </a:solidFill>
              <a:latin typeface="Times New Roman" pitchFamily="18" charset="0"/>
            </a:endParaRPr>
          </a:p>
        </p:txBody>
      </p:sp>
      <p:sp>
        <p:nvSpPr>
          <p:cNvPr id="34819" name="Rectangle 2"/>
          <p:cNvSpPr>
            <a:spLocks noChangeArrowheads="1" noTextEdit="1"/>
          </p:cNvSpPr>
          <p:nvPr>
            <p:ph type="sldImg"/>
          </p:nvPr>
        </p:nvSpPr>
        <p:spPr>
          <a:xfrm>
            <a:off x="893763" y="741363"/>
            <a:ext cx="4957762" cy="3717925"/>
          </a:xfrm>
          <a:ln cap="flat"/>
        </p:spPr>
      </p:sp>
      <p:sp>
        <p:nvSpPr>
          <p:cNvPr id="34820" name="Rectangle 3"/>
          <p:cNvSpPr>
            <a:spLocks noGrp="1" noChangeArrowheads="1"/>
          </p:cNvSpPr>
          <p:nvPr>
            <p:ph type="body" idx="1"/>
          </p:nvPr>
        </p:nvSpPr>
        <p:spPr>
          <a:xfrm>
            <a:off x="898525" y="4705350"/>
            <a:ext cx="4946650" cy="4457700"/>
          </a:xfrm>
          <a:noFill/>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62F41CE3-D48F-47B7-A4FE-0A528CF63B8B}" type="slidenum">
              <a:rPr lang="en-US" sz="1000" b="0" smtClean="0">
                <a:solidFill>
                  <a:schemeClr val="tx1"/>
                </a:solidFill>
                <a:latin typeface="Times New Roman" pitchFamily="18" charset="0"/>
              </a:rPr>
              <a:pPr/>
              <a:t>18</a:t>
            </a:fld>
            <a:endParaRPr lang="en-US" sz="1000" b="0" smtClean="0">
              <a:solidFill>
                <a:schemeClr val="tx1"/>
              </a:solidFill>
              <a:latin typeface="Times New Roman" pitchFamily="18" charset="0"/>
            </a:endParaRPr>
          </a:p>
        </p:txBody>
      </p:sp>
      <p:sp>
        <p:nvSpPr>
          <p:cNvPr id="35843" name="Rectangle 2"/>
          <p:cNvSpPr>
            <a:spLocks noChangeArrowheads="1" noTextEdit="1"/>
          </p:cNvSpPr>
          <p:nvPr>
            <p:ph type="sldImg"/>
          </p:nvPr>
        </p:nvSpPr>
        <p:spPr>
          <a:xfrm>
            <a:off x="893763" y="738188"/>
            <a:ext cx="4956175" cy="3717925"/>
          </a:xfrm>
          <a:ln cap="flat"/>
        </p:spPr>
      </p:sp>
      <p:sp>
        <p:nvSpPr>
          <p:cNvPr id="35844" name="Rectangle 3"/>
          <p:cNvSpPr>
            <a:spLocks noGrp="1" noChangeArrowheads="1"/>
          </p:cNvSpPr>
          <p:nvPr>
            <p:ph type="body" idx="1"/>
          </p:nvPr>
        </p:nvSpPr>
        <p:spPr>
          <a:noFill/>
        </p:spPr>
        <p:txBody>
          <a:bodyPr/>
          <a:lstStyle/>
          <a:p>
            <a:pPr>
              <a:spcBef>
                <a:spcPct val="0"/>
              </a:spcBef>
            </a:pPr>
            <a:endParaRPr lang="en-GB" sz="24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9CFF3439-C705-4E0D-B0C4-BAFA5BF3FE7C}" type="slidenum">
              <a:rPr lang="en-US" sz="1000" b="0" smtClean="0">
                <a:solidFill>
                  <a:schemeClr val="tx1"/>
                </a:solidFill>
                <a:latin typeface="Times New Roman" pitchFamily="18" charset="0"/>
              </a:rPr>
              <a:pPr/>
              <a:t>19</a:t>
            </a:fld>
            <a:endParaRPr lang="en-US" sz="1000" b="0" smtClean="0">
              <a:solidFill>
                <a:schemeClr val="tx1"/>
              </a:solidFill>
              <a:latin typeface="Times New Roman" pitchFamily="18" charset="0"/>
            </a:endParaRPr>
          </a:p>
        </p:txBody>
      </p:sp>
      <p:sp>
        <p:nvSpPr>
          <p:cNvPr id="36867" name="Rectangle 2"/>
          <p:cNvSpPr>
            <a:spLocks noChangeArrowheads="1" noTextEdit="1"/>
          </p:cNvSpPr>
          <p:nvPr>
            <p:ph type="sldImg"/>
          </p:nvPr>
        </p:nvSpPr>
        <p:spPr>
          <a:ln cap="flat"/>
        </p:spPr>
      </p:sp>
      <p:sp>
        <p:nvSpPr>
          <p:cNvPr id="36868"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fld id="{5B697A98-EB93-411C-941D-2BC0340342C5}" type="slidenum">
              <a:rPr lang="en-US" sz="1000" b="0" smtClean="0">
                <a:solidFill>
                  <a:schemeClr val="tx1"/>
                </a:solidFill>
                <a:latin typeface="Times New Roman" pitchFamily="18" charset="0"/>
              </a:rPr>
              <a:pPr/>
              <a:t>20</a:t>
            </a:fld>
            <a:endParaRPr lang="en-US" sz="1000" b="0" smtClean="0">
              <a:solidFill>
                <a:schemeClr val="tx1"/>
              </a:solidFill>
              <a:latin typeface="Times New Roman" pitchFamily="18" charset="0"/>
            </a:endParaRPr>
          </a:p>
        </p:txBody>
      </p:sp>
      <p:sp>
        <p:nvSpPr>
          <p:cNvPr id="37891" name="Rectangle 2"/>
          <p:cNvSpPr>
            <a:spLocks noChangeArrowheads="1" noTextEdit="1"/>
          </p:cNvSpPr>
          <p:nvPr>
            <p:ph type="sldImg"/>
          </p:nvPr>
        </p:nvSpPr>
        <p:spPr>
          <a:ln cap="flat"/>
        </p:spPr>
      </p:sp>
      <p:sp>
        <p:nvSpPr>
          <p:cNvPr id="37892"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FB08562-5BF0-48FC-A992-8E5BACDAB7A0}" type="datetimeFigureOut">
              <a:rPr lang="en-US"/>
              <a:pPr>
                <a:defRPr/>
              </a:pPr>
              <a:t>10/4/2017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F44789-CE5D-4F5E-9E49-0333E0539071}" type="slidenum">
              <a:rPr lang="en-US"/>
              <a:pPr>
                <a:defRPr/>
              </a:pPr>
              <a:t>‹#›</a:t>
            </a:fld>
            <a:endParaRPr lang="en-US"/>
          </a:p>
        </p:txBody>
      </p:sp>
    </p:spTree>
    <p:extLst>
      <p:ext uri="{BB962C8B-B14F-4D97-AF65-F5344CB8AC3E}">
        <p14:creationId xmlns:p14="http://schemas.microsoft.com/office/powerpoint/2010/main" val="299787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FF6589-4792-43EF-998E-40280C7ADE65}" type="datetimeFigureOut">
              <a:rPr lang="en-US"/>
              <a:pPr>
                <a:defRPr/>
              </a:pPr>
              <a:t>10/4/2017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0E84F1-48C2-41AD-9BBD-8DF95B63701B}" type="slidenum">
              <a:rPr lang="en-US"/>
              <a:pPr>
                <a:defRPr/>
              </a:pPr>
              <a:t>‹#›</a:t>
            </a:fld>
            <a:endParaRPr lang="en-US"/>
          </a:p>
        </p:txBody>
      </p:sp>
    </p:spTree>
    <p:extLst>
      <p:ext uri="{BB962C8B-B14F-4D97-AF65-F5344CB8AC3E}">
        <p14:creationId xmlns:p14="http://schemas.microsoft.com/office/powerpoint/2010/main" val="3935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F4F779-3494-4570-AD8E-27BC5861DAD9}" type="datetimeFigureOut">
              <a:rPr lang="en-US"/>
              <a:pPr>
                <a:defRPr/>
              </a:pPr>
              <a:t>10/4/2017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B145CA-4BDB-461C-A2A7-581BB32E043C}" type="slidenum">
              <a:rPr lang="en-US"/>
              <a:pPr>
                <a:defRPr/>
              </a:pPr>
              <a:t>‹#›</a:t>
            </a:fld>
            <a:endParaRPr lang="en-US"/>
          </a:p>
        </p:txBody>
      </p:sp>
    </p:spTree>
    <p:extLst>
      <p:ext uri="{BB962C8B-B14F-4D97-AF65-F5344CB8AC3E}">
        <p14:creationId xmlns:p14="http://schemas.microsoft.com/office/powerpoint/2010/main" val="428113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3DEBE9-7A33-4D61-8238-26BD411B9423}" type="datetimeFigureOut">
              <a:rPr lang="en-US"/>
              <a:pPr>
                <a:defRPr/>
              </a:pPr>
              <a:t>10/4/2017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997EED-DF5C-45C2-BF51-0B62F7EDA7DD}" type="slidenum">
              <a:rPr lang="en-US"/>
              <a:pPr>
                <a:defRPr/>
              </a:pPr>
              <a:t>‹#›</a:t>
            </a:fld>
            <a:endParaRPr lang="en-US"/>
          </a:p>
        </p:txBody>
      </p:sp>
    </p:spTree>
    <p:extLst>
      <p:ext uri="{BB962C8B-B14F-4D97-AF65-F5344CB8AC3E}">
        <p14:creationId xmlns:p14="http://schemas.microsoft.com/office/powerpoint/2010/main" val="47614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C3F48C3-E01A-42F0-B2E2-D34AD67D43FC}" type="datetimeFigureOut">
              <a:rPr lang="en-US"/>
              <a:pPr>
                <a:defRPr/>
              </a:pPr>
              <a:t>10/4/2017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341BDA-C304-4535-8037-05857AB18A47}" type="slidenum">
              <a:rPr lang="en-US"/>
              <a:pPr>
                <a:defRPr/>
              </a:pPr>
              <a:t>‹#›</a:t>
            </a:fld>
            <a:endParaRPr lang="en-US"/>
          </a:p>
        </p:txBody>
      </p:sp>
    </p:spTree>
    <p:extLst>
      <p:ext uri="{BB962C8B-B14F-4D97-AF65-F5344CB8AC3E}">
        <p14:creationId xmlns:p14="http://schemas.microsoft.com/office/powerpoint/2010/main" val="1362981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4328B69-6AD5-4FE3-BA5B-95CA17ABBA72}" type="datetimeFigureOut">
              <a:rPr lang="en-US"/>
              <a:pPr>
                <a:defRPr/>
              </a:pPr>
              <a:t>10/4/2017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D6566D-3436-4368-9D66-D7AF5AFB8611}" type="slidenum">
              <a:rPr lang="en-US"/>
              <a:pPr>
                <a:defRPr/>
              </a:pPr>
              <a:t>‹#›</a:t>
            </a:fld>
            <a:endParaRPr lang="en-US"/>
          </a:p>
        </p:txBody>
      </p:sp>
    </p:spTree>
    <p:extLst>
      <p:ext uri="{BB962C8B-B14F-4D97-AF65-F5344CB8AC3E}">
        <p14:creationId xmlns:p14="http://schemas.microsoft.com/office/powerpoint/2010/main" val="211231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48AC073-236B-42B3-8C0E-27FC78F6B32D}" type="datetimeFigureOut">
              <a:rPr lang="en-US"/>
              <a:pPr>
                <a:defRPr/>
              </a:pPr>
              <a:t>10/4/2017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702F504-E358-413C-BD30-50A815EA3586}" type="slidenum">
              <a:rPr lang="en-US"/>
              <a:pPr>
                <a:defRPr/>
              </a:pPr>
              <a:t>‹#›</a:t>
            </a:fld>
            <a:endParaRPr lang="en-US"/>
          </a:p>
        </p:txBody>
      </p:sp>
    </p:spTree>
    <p:extLst>
      <p:ext uri="{BB962C8B-B14F-4D97-AF65-F5344CB8AC3E}">
        <p14:creationId xmlns:p14="http://schemas.microsoft.com/office/powerpoint/2010/main" val="233879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78F1747-36C6-4727-B891-37D995A255F6}" type="datetimeFigureOut">
              <a:rPr lang="en-US"/>
              <a:pPr>
                <a:defRPr/>
              </a:pPr>
              <a:t>10/4/2017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3B4E750-110E-475C-BAF2-06783042339B}" type="slidenum">
              <a:rPr lang="en-US"/>
              <a:pPr>
                <a:defRPr/>
              </a:pPr>
              <a:t>‹#›</a:t>
            </a:fld>
            <a:endParaRPr lang="en-US"/>
          </a:p>
        </p:txBody>
      </p:sp>
    </p:spTree>
    <p:extLst>
      <p:ext uri="{BB962C8B-B14F-4D97-AF65-F5344CB8AC3E}">
        <p14:creationId xmlns:p14="http://schemas.microsoft.com/office/powerpoint/2010/main" val="5264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464D3B-78EF-45C7-B88E-2695FD67744C}" type="datetimeFigureOut">
              <a:rPr lang="en-US"/>
              <a:pPr>
                <a:defRPr/>
              </a:pPr>
              <a:t>10/4/2017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D345193-852E-41DB-B9B3-C1BACEDE1333}" type="slidenum">
              <a:rPr lang="en-US"/>
              <a:pPr>
                <a:defRPr/>
              </a:pPr>
              <a:t>‹#›</a:t>
            </a:fld>
            <a:endParaRPr lang="en-US"/>
          </a:p>
        </p:txBody>
      </p:sp>
    </p:spTree>
    <p:extLst>
      <p:ext uri="{BB962C8B-B14F-4D97-AF65-F5344CB8AC3E}">
        <p14:creationId xmlns:p14="http://schemas.microsoft.com/office/powerpoint/2010/main" val="3941449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C172E6-9BF2-4AC3-962F-AD9512A18475}" type="datetimeFigureOut">
              <a:rPr lang="en-US"/>
              <a:pPr>
                <a:defRPr/>
              </a:pPr>
              <a:t>10/4/2017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E5011E-ED32-4384-8CEA-1A7F13AFF1AE}" type="slidenum">
              <a:rPr lang="en-US"/>
              <a:pPr>
                <a:defRPr/>
              </a:pPr>
              <a:t>‹#›</a:t>
            </a:fld>
            <a:endParaRPr lang="en-US"/>
          </a:p>
        </p:txBody>
      </p:sp>
    </p:spTree>
    <p:extLst>
      <p:ext uri="{BB962C8B-B14F-4D97-AF65-F5344CB8AC3E}">
        <p14:creationId xmlns:p14="http://schemas.microsoft.com/office/powerpoint/2010/main" val="49431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FF9E8A-BD04-45BC-91D2-8B2666A0D5EC}" type="datetimeFigureOut">
              <a:rPr lang="en-US"/>
              <a:pPr>
                <a:defRPr/>
              </a:pPr>
              <a:t>10/4/2017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EFEBFE-1743-455D-99A6-0F6729F25155}" type="slidenum">
              <a:rPr lang="en-US"/>
              <a:pPr>
                <a:defRPr/>
              </a:pPr>
              <a:t>‹#›</a:t>
            </a:fld>
            <a:endParaRPr lang="en-US"/>
          </a:p>
        </p:txBody>
      </p:sp>
    </p:spTree>
    <p:extLst>
      <p:ext uri="{BB962C8B-B14F-4D97-AF65-F5344CB8AC3E}">
        <p14:creationId xmlns:p14="http://schemas.microsoft.com/office/powerpoint/2010/main" val="1060304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246C20A-DAF4-4E6A-98A9-D85613D08BF6}" type="datetimeFigureOut">
              <a:rPr lang="en-US"/>
              <a:pPr>
                <a:defRPr/>
              </a:pPr>
              <a:t>10/4/2017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65531E9-56F3-4FC9-B842-926C5FC7F9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2.bin"/><Relationship Id="rId7"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7.wmf"/><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67000"/>
            <a:ext cx="7772400" cy="1143000"/>
          </a:xfrm>
        </p:spPr>
        <p:txBody>
          <a:bodyPr rtlCol="0">
            <a:normAutofit fontScale="90000"/>
          </a:bodyPr>
          <a:lstStyle/>
          <a:p>
            <a:pPr eaLnBrk="1" fontAlgn="auto" hangingPunct="1">
              <a:spcAft>
                <a:spcPts val="0"/>
              </a:spcAft>
              <a:defRPr/>
            </a:pPr>
            <a:r>
              <a:rPr lang="en-US" smtClean="0"/>
              <a:t>Introduction to</a:t>
            </a:r>
            <a:br>
              <a:rPr lang="en-US" smtClean="0"/>
            </a:br>
            <a:r>
              <a:rPr lang="en-US" smtClean="0"/>
              <a:t>Telecommunications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nchor="b"/>
          <a:lstStyle/>
          <a:p>
            <a:pPr eaLnBrk="1" hangingPunct="1"/>
            <a:r>
              <a:rPr lang="en-US" smtClean="0"/>
              <a:t>LAN</a:t>
            </a:r>
          </a:p>
        </p:txBody>
      </p:sp>
      <p:grpSp>
        <p:nvGrpSpPr>
          <p:cNvPr id="10243" name="Group 3"/>
          <p:cNvGrpSpPr>
            <a:grpSpLocks/>
          </p:cNvGrpSpPr>
          <p:nvPr/>
        </p:nvGrpSpPr>
        <p:grpSpPr bwMode="auto">
          <a:xfrm>
            <a:off x="365125" y="1241425"/>
            <a:ext cx="1387475" cy="1427163"/>
            <a:chOff x="230" y="782"/>
            <a:chExt cx="874" cy="899"/>
          </a:xfrm>
        </p:grpSpPr>
        <p:grpSp>
          <p:nvGrpSpPr>
            <p:cNvPr id="11105" name="Group 4"/>
            <p:cNvGrpSpPr>
              <a:grpSpLocks/>
            </p:cNvGrpSpPr>
            <p:nvPr/>
          </p:nvGrpSpPr>
          <p:grpSpPr bwMode="auto">
            <a:xfrm>
              <a:off x="240" y="960"/>
              <a:ext cx="721" cy="721"/>
              <a:chOff x="240" y="960"/>
              <a:chExt cx="721" cy="721"/>
            </a:xfrm>
          </p:grpSpPr>
          <p:sp>
            <p:nvSpPr>
              <p:cNvPr id="11107" name="Freeform 5"/>
              <p:cNvSpPr>
                <a:spLocks/>
              </p:cNvSpPr>
              <p:nvPr/>
            </p:nvSpPr>
            <p:spPr bwMode="auto">
              <a:xfrm>
                <a:off x="240"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08" name="Freeform 6"/>
              <p:cNvSpPr>
                <a:spLocks/>
              </p:cNvSpPr>
              <p:nvPr/>
            </p:nvSpPr>
            <p:spPr bwMode="auto">
              <a:xfrm>
                <a:off x="305"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09" name="Freeform 7"/>
              <p:cNvSpPr>
                <a:spLocks/>
              </p:cNvSpPr>
              <p:nvPr/>
            </p:nvSpPr>
            <p:spPr bwMode="auto">
              <a:xfrm>
                <a:off x="301"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110" name="Group 8"/>
              <p:cNvGrpSpPr>
                <a:grpSpLocks/>
              </p:cNvGrpSpPr>
              <p:nvPr/>
            </p:nvGrpSpPr>
            <p:grpSpPr bwMode="auto">
              <a:xfrm>
                <a:off x="302" y="1408"/>
                <a:ext cx="456" cy="73"/>
                <a:chOff x="302" y="1408"/>
                <a:chExt cx="456" cy="73"/>
              </a:xfrm>
            </p:grpSpPr>
            <p:sp>
              <p:nvSpPr>
                <p:cNvPr id="11239" name="Line 9"/>
                <p:cNvSpPr>
                  <a:spLocks noChangeShapeType="1"/>
                </p:cNvSpPr>
                <p:nvPr/>
              </p:nvSpPr>
              <p:spPr bwMode="auto">
                <a:xfrm>
                  <a:off x="302"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40" name="Line 10"/>
                <p:cNvSpPr>
                  <a:spLocks noChangeShapeType="1"/>
                </p:cNvSpPr>
                <p:nvPr/>
              </p:nvSpPr>
              <p:spPr bwMode="auto">
                <a:xfrm>
                  <a:off x="637"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41" name="Line 11"/>
                <p:cNvSpPr>
                  <a:spLocks noChangeShapeType="1"/>
                </p:cNvSpPr>
                <p:nvPr/>
              </p:nvSpPr>
              <p:spPr bwMode="auto">
                <a:xfrm>
                  <a:off x="524"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42" name="Line 12"/>
                <p:cNvSpPr>
                  <a:spLocks noChangeShapeType="1"/>
                </p:cNvSpPr>
                <p:nvPr/>
              </p:nvSpPr>
              <p:spPr bwMode="auto">
                <a:xfrm>
                  <a:off x="302"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111" name="Freeform 13"/>
              <p:cNvSpPr>
                <a:spLocks/>
              </p:cNvSpPr>
              <p:nvPr/>
            </p:nvSpPr>
            <p:spPr bwMode="auto">
              <a:xfrm>
                <a:off x="301"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12" name="Freeform 14"/>
              <p:cNvSpPr>
                <a:spLocks/>
              </p:cNvSpPr>
              <p:nvPr/>
            </p:nvSpPr>
            <p:spPr bwMode="auto">
              <a:xfrm>
                <a:off x="428"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13" name="Freeform 15"/>
              <p:cNvSpPr>
                <a:spLocks/>
              </p:cNvSpPr>
              <p:nvPr/>
            </p:nvSpPr>
            <p:spPr bwMode="auto">
              <a:xfrm>
                <a:off x="785"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114" name="Group 16"/>
              <p:cNvGrpSpPr>
                <a:grpSpLocks/>
              </p:cNvGrpSpPr>
              <p:nvPr/>
            </p:nvGrpSpPr>
            <p:grpSpPr bwMode="auto">
              <a:xfrm>
                <a:off x="791" y="1628"/>
                <a:ext cx="123" cy="53"/>
                <a:chOff x="791" y="1628"/>
                <a:chExt cx="123" cy="53"/>
              </a:xfrm>
            </p:grpSpPr>
            <p:grpSp>
              <p:nvGrpSpPr>
                <p:cNvPr id="11230" name="Group 17"/>
                <p:cNvGrpSpPr>
                  <a:grpSpLocks/>
                </p:cNvGrpSpPr>
                <p:nvPr/>
              </p:nvGrpSpPr>
              <p:grpSpPr bwMode="auto">
                <a:xfrm>
                  <a:off x="791" y="1628"/>
                  <a:ext cx="120" cy="53"/>
                  <a:chOff x="791" y="1628"/>
                  <a:chExt cx="120" cy="53"/>
                </a:xfrm>
              </p:grpSpPr>
              <p:sp>
                <p:nvSpPr>
                  <p:cNvPr id="11235" name="Freeform 18"/>
                  <p:cNvSpPr>
                    <a:spLocks/>
                  </p:cNvSpPr>
                  <p:nvPr/>
                </p:nvSpPr>
                <p:spPr bwMode="auto">
                  <a:xfrm>
                    <a:off x="791"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36" name="Freeform 19"/>
                  <p:cNvSpPr>
                    <a:spLocks/>
                  </p:cNvSpPr>
                  <p:nvPr/>
                </p:nvSpPr>
                <p:spPr bwMode="auto">
                  <a:xfrm>
                    <a:off x="791"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37" name="Freeform 20"/>
                  <p:cNvSpPr>
                    <a:spLocks/>
                  </p:cNvSpPr>
                  <p:nvPr/>
                </p:nvSpPr>
                <p:spPr bwMode="auto">
                  <a:xfrm>
                    <a:off x="846"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38" name="Freeform 21"/>
                  <p:cNvSpPr>
                    <a:spLocks/>
                  </p:cNvSpPr>
                  <p:nvPr/>
                </p:nvSpPr>
                <p:spPr bwMode="auto">
                  <a:xfrm>
                    <a:off x="812"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231" name="Group 22"/>
                <p:cNvGrpSpPr>
                  <a:grpSpLocks/>
                </p:cNvGrpSpPr>
                <p:nvPr/>
              </p:nvGrpSpPr>
              <p:grpSpPr bwMode="auto">
                <a:xfrm>
                  <a:off x="793" y="1644"/>
                  <a:ext cx="121" cy="25"/>
                  <a:chOff x="793" y="1644"/>
                  <a:chExt cx="121" cy="25"/>
                </a:xfrm>
              </p:grpSpPr>
              <p:sp>
                <p:nvSpPr>
                  <p:cNvPr id="11232" name="Line 23"/>
                  <p:cNvSpPr>
                    <a:spLocks noChangeShapeType="1"/>
                  </p:cNvSpPr>
                  <p:nvPr/>
                </p:nvSpPr>
                <p:spPr bwMode="auto">
                  <a:xfrm>
                    <a:off x="793"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33" name="Line 24"/>
                  <p:cNvSpPr>
                    <a:spLocks noChangeShapeType="1"/>
                  </p:cNvSpPr>
                  <p:nvPr/>
                </p:nvSpPr>
                <p:spPr bwMode="auto">
                  <a:xfrm flipV="1">
                    <a:off x="847"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34" name="Line 25"/>
                  <p:cNvSpPr>
                    <a:spLocks noChangeShapeType="1"/>
                  </p:cNvSpPr>
                  <p:nvPr/>
                </p:nvSpPr>
                <p:spPr bwMode="auto">
                  <a:xfrm>
                    <a:off x="869"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115" name="Freeform 26"/>
              <p:cNvSpPr>
                <a:spLocks/>
              </p:cNvSpPr>
              <p:nvPr/>
            </p:nvSpPr>
            <p:spPr bwMode="auto">
              <a:xfrm>
                <a:off x="758"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16" name="Freeform 27"/>
              <p:cNvSpPr>
                <a:spLocks/>
              </p:cNvSpPr>
              <p:nvPr/>
            </p:nvSpPr>
            <p:spPr bwMode="auto">
              <a:xfrm>
                <a:off x="758"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17" name="Freeform 28"/>
              <p:cNvSpPr>
                <a:spLocks/>
              </p:cNvSpPr>
              <p:nvPr/>
            </p:nvSpPr>
            <p:spPr bwMode="auto">
              <a:xfrm>
                <a:off x="283"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18" name="Line 29"/>
              <p:cNvSpPr>
                <a:spLocks noChangeShapeType="1"/>
              </p:cNvSpPr>
              <p:nvPr/>
            </p:nvSpPr>
            <p:spPr bwMode="auto">
              <a:xfrm flipV="1">
                <a:off x="758"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19" name="Line 30"/>
              <p:cNvSpPr>
                <a:spLocks noChangeShapeType="1"/>
              </p:cNvSpPr>
              <p:nvPr/>
            </p:nvSpPr>
            <p:spPr bwMode="auto">
              <a:xfrm flipV="1">
                <a:off x="778"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0" name="Line 31"/>
              <p:cNvSpPr>
                <a:spLocks noChangeShapeType="1"/>
              </p:cNvSpPr>
              <p:nvPr/>
            </p:nvSpPr>
            <p:spPr bwMode="auto">
              <a:xfrm flipV="1">
                <a:off x="776"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1" name="Line 32"/>
              <p:cNvSpPr>
                <a:spLocks noChangeShapeType="1"/>
              </p:cNvSpPr>
              <p:nvPr/>
            </p:nvSpPr>
            <p:spPr bwMode="auto">
              <a:xfrm flipV="1">
                <a:off x="778"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2" name="Line 33"/>
              <p:cNvSpPr>
                <a:spLocks noChangeShapeType="1"/>
              </p:cNvSpPr>
              <p:nvPr/>
            </p:nvSpPr>
            <p:spPr bwMode="auto">
              <a:xfrm flipV="1">
                <a:off x="778"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3" name="Line 34"/>
              <p:cNvSpPr>
                <a:spLocks noChangeShapeType="1"/>
              </p:cNvSpPr>
              <p:nvPr/>
            </p:nvSpPr>
            <p:spPr bwMode="auto">
              <a:xfrm flipV="1">
                <a:off x="776"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4" name="Line 35"/>
              <p:cNvSpPr>
                <a:spLocks noChangeShapeType="1"/>
              </p:cNvSpPr>
              <p:nvPr/>
            </p:nvSpPr>
            <p:spPr bwMode="auto">
              <a:xfrm flipV="1">
                <a:off x="778"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5" name="Line 36"/>
              <p:cNvSpPr>
                <a:spLocks noChangeShapeType="1"/>
              </p:cNvSpPr>
              <p:nvPr/>
            </p:nvSpPr>
            <p:spPr bwMode="auto">
              <a:xfrm flipV="1">
                <a:off x="776"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6" name="Line 37"/>
              <p:cNvSpPr>
                <a:spLocks noChangeShapeType="1"/>
              </p:cNvSpPr>
              <p:nvPr/>
            </p:nvSpPr>
            <p:spPr bwMode="auto">
              <a:xfrm flipH="1">
                <a:off x="776"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127" name="Group 38"/>
              <p:cNvGrpSpPr>
                <a:grpSpLocks/>
              </p:cNvGrpSpPr>
              <p:nvPr/>
            </p:nvGrpSpPr>
            <p:grpSpPr bwMode="auto">
              <a:xfrm>
                <a:off x="778" y="969"/>
                <a:ext cx="129" cy="424"/>
                <a:chOff x="778" y="969"/>
                <a:chExt cx="129" cy="424"/>
              </a:xfrm>
            </p:grpSpPr>
            <p:grpSp>
              <p:nvGrpSpPr>
                <p:cNvPr id="11200" name="Group 39"/>
                <p:cNvGrpSpPr>
                  <a:grpSpLocks/>
                </p:cNvGrpSpPr>
                <p:nvPr/>
              </p:nvGrpSpPr>
              <p:grpSpPr bwMode="auto">
                <a:xfrm>
                  <a:off x="827" y="1024"/>
                  <a:ext cx="80" cy="353"/>
                  <a:chOff x="827" y="1024"/>
                  <a:chExt cx="80" cy="353"/>
                </a:xfrm>
              </p:grpSpPr>
              <p:sp>
                <p:nvSpPr>
                  <p:cNvPr id="11204" name="Freeform 40"/>
                  <p:cNvSpPr>
                    <a:spLocks/>
                  </p:cNvSpPr>
                  <p:nvPr/>
                </p:nvSpPr>
                <p:spPr bwMode="auto">
                  <a:xfrm>
                    <a:off x="827"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205" name="Group 41"/>
                  <p:cNvGrpSpPr>
                    <a:grpSpLocks/>
                  </p:cNvGrpSpPr>
                  <p:nvPr/>
                </p:nvGrpSpPr>
                <p:grpSpPr bwMode="auto">
                  <a:xfrm>
                    <a:off x="827" y="1039"/>
                    <a:ext cx="80" cy="302"/>
                    <a:chOff x="827" y="1039"/>
                    <a:chExt cx="80" cy="302"/>
                  </a:xfrm>
                </p:grpSpPr>
                <p:grpSp>
                  <p:nvGrpSpPr>
                    <p:cNvPr id="11206" name="Group 42"/>
                    <p:cNvGrpSpPr>
                      <a:grpSpLocks/>
                    </p:cNvGrpSpPr>
                    <p:nvPr/>
                  </p:nvGrpSpPr>
                  <p:grpSpPr bwMode="auto">
                    <a:xfrm>
                      <a:off x="827" y="1039"/>
                      <a:ext cx="80" cy="302"/>
                      <a:chOff x="827" y="1039"/>
                      <a:chExt cx="80" cy="302"/>
                    </a:xfrm>
                  </p:grpSpPr>
                  <p:grpSp>
                    <p:nvGrpSpPr>
                      <p:cNvPr id="11208" name="Group 43"/>
                      <p:cNvGrpSpPr>
                        <a:grpSpLocks/>
                      </p:cNvGrpSpPr>
                      <p:nvPr/>
                    </p:nvGrpSpPr>
                    <p:grpSpPr bwMode="auto">
                      <a:xfrm>
                        <a:off x="827" y="1039"/>
                        <a:ext cx="80" cy="180"/>
                        <a:chOff x="827" y="1039"/>
                        <a:chExt cx="80" cy="180"/>
                      </a:xfrm>
                    </p:grpSpPr>
                    <p:grpSp>
                      <p:nvGrpSpPr>
                        <p:cNvPr id="11218" name="Group 44"/>
                        <p:cNvGrpSpPr>
                          <a:grpSpLocks/>
                        </p:cNvGrpSpPr>
                        <p:nvPr/>
                      </p:nvGrpSpPr>
                      <p:grpSpPr bwMode="auto">
                        <a:xfrm>
                          <a:off x="833" y="1039"/>
                          <a:ext cx="74" cy="97"/>
                          <a:chOff x="833" y="1039"/>
                          <a:chExt cx="74" cy="97"/>
                        </a:xfrm>
                      </p:grpSpPr>
                      <p:sp>
                        <p:nvSpPr>
                          <p:cNvPr id="11224" name="Line 45"/>
                          <p:cNvSpPr>
                            <a:spLocks noChangeShapeType="1"/>
                          </p:cNvSpPr>
                          <p:nvPr/>
                        </p:nvSpPr>
                        <p:spPr bwMode="auto">
                          <a:xfrm>
                            <a:off x="835"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5" name="Line 46"/>
                          <p:cNvSpPr>
                            <a:spLocks noChangeShapeType="1"/>
                          </p:cNvSpPr>
                          <p:nvPr/>
                        </p:nvSpPr>
                        <p:spPr bwMode="auto">
                          <a:xfrm>
                            <a:off x="835"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6" name="Line 47"/>
                          <p:cNvSpPr>
                            <a:spLocks noChangeShapeType="1"/>
                          </p:cNvSpPr>
                          <p:nvPr/>
                        </p:nvSpPr>
                        <p:spPr bwMode="auto">
                          <a:xfrm>
                            <a:off x="835"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7" name="Line 48"/>
                          <p:cNvSpPr>
                            <a:spLocks noChangeShapeType="1"/>
                          </p:cNvSpPr>
                          <p:nvPr/>
                        </p:nvSpPr>
                        <p:spPr bwMode="auto">
                          <a:xfrm>
                            <a:off x="835"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8" name="Line 49"/>
                          <p:cNvSpPr>
                            <a:spLocks noChangeShapeType="1"/>
                          </p:cNvSpPr>
                          <p:nvPr/>
                        </p:nvSpPr>
                        <p:spPr bwMode="auto">
                          <a:xfrm>
                            <a:off x="833"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9" name="Line 50"/>
                          <p:cNvSpPr>
                            <a:spLocks noChangeShapeType="1"/>
                          </p:cNvSpPr>
                          <p:nvPr/>
                        </p:nvSpPr>
                        <p:spPr bwMode="auto">
                          <a:xfrm>
                            <a:off x="833"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219" name="Line 51"/>
                        <p:cNvSpPr>
                          <a:spLocks noChangeShapeType="1"/>
                        </p:cNvSpPr>
                        <p:nvPr/>
                      </p:nvSpPr>
                      <p:spPr bwMode="auto">
                        <a:xfrm>
                          <a:off x="827"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0" name="Line 52"/>
                        <p:cNvSpPr>
                          <a:spLocks noChangeShapeType="1"/>
                        </p:cNvSpPr>
                        <p:nvPr/>
                      </p:nvSpPr>
                      <p:spPr bwMode="auto">
                        <a:xfrm>
                          <a:off x="829"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1" name="Line 53"/>
                        <p:cNvSpPr>
                          <a:spLocks noChangeShapeType="1"/>
                        </p:cNvSpPr>
                        <p:nvPr/>
                      </p:nvSpPr>
                      <p:spPr bwMode="auto">
                        <a:xfrm>
                          <a:off x="827"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2" name="Line 54"/>
                        <p:cNvSpPr>
                          <a:spLocks noChangeShapeType="1"/>
                        </p:cNvSpPr>
                        <p:nvPr/>
                      </p:nvSpPr>
                      <p:spPr bwMode="auto">
                        <a:xfrm>
                          <a:off x="829"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3" name="Line 55"/>
                        <p:cNvSpPr>
                          <a:spLocks noChangeShapeType="1"/>
                        </p:cNvSpPr>
                        <p:nvPr/>
                      </p:nvSpPr>
                      <p:spPr bwMode="auto">
                        <a:xfrm>
                          <a:off x="830"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209" name="Group 56"/>
                      <p:cNvGrpSpPr>
                        <a:grpSpLocks/>
                      </p:cNvGrpSpPr>
                      <p:nvPr/>
                    </p:nvGrpSpPr>
                    <p:grpSpPr bwMode="auto">
                      <a:xfrm>
                        <a:off x="829" y="1229"/>
                        <a:ext cx="69" cy="112"/>
                        <a:chOff x="829" y="1229"/>
                        <a:chExt cx="69" cy="112"/>
                      </a:xfrm>
                    </p:grpSpPr>
                    <p:sp>
                      <p:nvSpPr>
                        <p:cNvPr id="11210" name="Line 57"/>
                        <p:cNvSpPr>
                          <a:spLocks noChangeShapeType="1"/>
                        </p:cNvSpPr>
                        <p:nvPr/>
                      </p:nvSpPr>
                      <p:spPr bwMode="auto">
                        <a:xfrm>
                          <a:off x="830"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1" name="Line 58"/>
                        <p:cNvSpPr>
                          <a:spLocks noChangeShapeType="1"/>
                        </p:cNvSpPr>
                        <p:nvPr/>
                      </p:nvSpPr>
                      <p:spPr bwMode="auto">
                        <a:xfrm>
                          <a:off x="830"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2" name="Line 59"/>
                        <p:cNvSpPr>
                          <a:spLocks noChangeShapeType="1"/>
                        </p:cNvSpPr>
                        <p:nvPr/>
                      </p:nvSpPr>
                      <p:spPr bwMode="auto">
                        <a:xfrm>
                          <a:off x="830"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3" name="Line 60"/>
                        <p:cNvSpPr>
                          <a:spLocks noChangeShapeType="1"/>
                        </p:cNvSpPr>
                        <p:nvPr/>
                      </p:nvSpPr>
                      <p:spPr bwMode="auto">
                        <a:xfrm flipV="1">
                          <a:off x="830"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4" name="Line 61"/>
                        <p:cNvSpPr>
                          <a:spLocks noChangeShapeType="1"/>
                        </p:cNvSpPr>
                        <p:nvPr/>
                      </p:nvSpPr>
                      <p:spPr bwMode="auto">
                        <a:xfrm flipV="1">
                          <a:off x="830"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5" name="Line 62"/>
                        <p:cNvSpPr>
                          <a:spLocks noChangeShapeType="1"/>
                        </p:cNvSpPr>
                        <p:nvPr/>
                      </p:nvSpPr>
                      <p:spPr bwMode="auto">
                        <a:xfrm flipV="1">
                          <a:off x="830"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6" name="Line 63"/>
                        <p:cNvSpPr>
                          <a:spLocks noChangeShapeType="1"/>
                        </p:cNvSpPr>
                        <p:nvPr/>
                      </p:nvSpPr>
                      <p:spPr bwMode="auto">
                        <a:xfrm flipV="1">
                          <a:off x="829"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7" name="Line 64"/>
                        <p:cNvSpPr>
                          <a:spLocks noChangeShapeType="1"/>
                        </p:cNvSpPr>
                        <p:nvPr/>
                      </p:nvSpPr>
                      <p:spPr bwMode="auto">
                        <a:xfrm flipV="1">
                          <a:off x="830"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207" name="Line 65"/>
                    <p:cNvSpPr>
                      <a:spLocks noChangeShapeType="1"/>
                    </p:cNvSpPr>
                    <p:nvPr/>
                  </p:nvSpPr>
                  <p:spPr bwMode="auto">
                    <a:xfrm>
                      <a:off x="832"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201" name="Group 66"/>
                <p:cNvGrpSpPr>
                  <a:grpSpLocks/>
                </p:cNvGrpSpPr>
                <p:nvPr/>
              </p:nvGrpSpPr>
              <p:grpSpPr bwMode="auto">
                <a:xfrm>
                  <a:off x="778" y="969"/>
                  <a:ext cx="68" cy="424"/>
                  <a:chOff x="778" y="969"/>
                  <a:chExt cx="68" cy="424"/>
                </a:xfrm>
              </p:grpSpPr>
              <p:sp>
                <p:nvSpPr>
                  <p:cNvPr id="11202" name="Freeform 67"/>
                  <p:cNvSpPr>
                    <a:spLocks/>
                  </p:cNvSpPr>
                  <p:nvPr/>
                </p:nvSpPr>
                <p:spPr bwMode="auto">
                  <a:xfrm>
                    <a:off x="778"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03" name="Arc 68"/>
                  <p:cNvSpPr>
                    <a:spLocks/>
                  </p:cNvSpPr>
                  <p:nvPr/>
                </p:nvSpPr>
                <p:spPr bwMode="auto">
                  <a:xfrm>
                    <a:off x="838"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128" name="Freeform 69"/>
              <p:cNvSpPr>
                <a:spLocks/>
              </p:cNvSpPr>
              <p:nvPr/>
            </p:nvSpPr>
            <p:spPr bwMode="auto">
              <a:xfrm>
                <a:off x="395"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129" name="Group 70"/>
              <p:cNvGrpSpPr>
                <a:grpSpLocks/>
              </p:cNvGrpSpPr>
              <p:nvPr/>
            </p:nvGrpSpPr>
            <p:grpSpPr bwMode="auto">
              <a:xfrm>
                <a:off x="349" y="960"/>
                <a:ext cx="446" cy="433"/>
                <a:chOff x="349" y="960"/>
                <a:chExt cx="446" cy="433"/>
              </a:xfrm>
            </p:grpSpPr>
            <p:sp>
              <p:nvSpPr>
                <p:cNvPr id="11196" name="Freeform 71"/>
                <p:cNvSpPr>
                  <a:spLocks/>
                </p:cNvSpPr>
                <p:nvPr/>
              </p:nvSpPr>
              <p:spPr bwMode="auto">
                <a:xfrm>
                  <a:off x="350"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97" name="Arc 72"/>
                <p:cNvSpPr>
                  <a:spLocks/>
                </p:cNvSpPr>
                <p:nvPr/>
              </p:nvSpPr>
              <p:spPr bwMode="auto">
                <a:xfrm>
                  <a:off x="786"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8" name="Arc 73"/>
                <p:cNvSpPr>
                  <a:spLocks/>
                </p:cNvSpPr>
                <p:nvPr/>
              </p:nvSpPr>
              <p:spPr bwMode="auto">
                <a:xfrm>
                  <a:off x="370"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9" name="Arc 74"/>
                <p:cNvSpPr>
                  <a:spLocks/>
                </p:cNvSpPr>
                <p:nvPr/>
              </p:nvSpPr>
              <p:spPr bwMode="auto">
                <a:xfrm>
                  <a:off x="349"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130" name="Freeform 75"/>
              <p:cNvSpPr>
                <a:spLocks/>
              </p:cNvSpPr>
              <p:nvPr/>
            </p:nvSpPr>
            <p:spPr bwMode="auto">
              <a:xfrm>
                <a:off x="380"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31" name="Freeform 76"/>
              <p:cNvSpPr>
                <a:spLocks/>
              </p:cNvSpPr>
              <p:nvPr/>
            </p:nvSpPr>
            <p:spPr bwMode="auto">
              <a:xfrm>
                <a:off x="770"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32" name="Freeform 77"/>
              <p:cNvSpPr>
                <a:spLocks/>
              </p:cNvSpPr>
              <p:nvPr/>
            </p:nvSpPr>
            <p:spPr bwMode="auto">
              <a:xfrm>
                <a:off x="362"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33" name="Freeform 78"/>
              <p:cNvSpPr>
                <a:spLocks/>
              </p:cNvSpPr>
              <p:nvPr/>
            </p:nvSpPr>
            <p:spPr bwMode="auto">
              <a:xfrm>
                <a:off x="362"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34" name="Freeform 79"/>
              <p:cNvSpPr>
                <a:spLocks/>
              </p:cNvSpPr>
              <p:nvPr/>
            </p:nvSpPr>
            <p:spPr bwMode="auto">
              <a:xfrm>
                <a:off x="373"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35" name="Freeform 80"/>
              <p:cNvSpPr>
                <a:spLocks/>
              </p:cNvSpPr>
              <p:nvPr/>
            </p:nvSpPr>
            <p:spPr bwMode="auto">
              <a:xfrm>
                <a:off x="386"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36" name="Freeform 81"/>
              <p:cNvSpPr>
                <a:spLocks/>
              </p:cNvSpPr>
              <p:nvPr/>
            </p:nvSpPr>
            <p:spPr bwMode="auto">
              <a:xfrm>
                <a:off x="392"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37" name="Freeform 82"/>
              <p:cNvSpPr>
                <a:spLocks/>
              </p:cNvSpPr>
              <p:nvPr/>
            </p:nvSpPr>
            <p:spPr bwMode="auto">
              <a:xfrm>
                <a:off x="711"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38" name="Freeform 83"/>
              <p:cNvSpPr>
                <a:spLocks/>
              </p:cNvSpPr>
              <p:nvPr/>
            </p:nvSpPr>
            <p:spPr bwMode="auto">
              <a:xfrm>
                <a:off x="632"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139" name="Group 84"/>
              <p:cNvGrpSpPr>
                <a:grpSpLocks/>
              </p:cNvGrpSpPr>
              <p:nvPr/>
            </p:nvGrpSpPr>
            <p:grpSpPr bwMode="auto">
              <a:xfrm>
                <a:off x="283" y="1526"/>
                <a:ext cx="505" cy="136"/>
                <a:chOff x="283" y="1526"/>
                <a:chExt cx="505" cy="136"/>
              </a:xfrm>
            </p:grpSpPr>
            <p:sp>
              <p:nvSpPr>
                <p:cNvPr id="11140" name="Freeform 85"/>
                <p:cNvSpPr>
                  <a:spLocks/>
                </p:cNvSpPr>
                <p:nvPr/>
              </p:nvSpPr>
              <p:spPr bwMode="auto">
                <a:xfrm>
                  <a:off x="283"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41" name="Freeform 86"/>
                <p:cNvSpPr>
                  <a:spLocks/>
                </p:cNvSpPr>
                <p:nvPr/>
              </p:nvSpPr>
              <p:spPr bwMode="auto">
                <a:xfrm>
                  <a:off x="730"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42" name="Line 87"/>
                <p:cNvSpPr>
                  <a:spLocks noChangeShapeType="1"/>
                </p:cNvSpPr>
                <p:nvPr/>
              </p:nvSpPr>
              <p:spPr bwMode="auto">
                <a:xfrm>
                  <a:off x="285"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143" name="Group 88"/>
                <p:cNvGrpSpPr>
                  <a:grpSpLocks/>
                </p:cNvGrpSpPr>
                <p:nvPr/>
              </p:nvGrpSpPr>
              <p:grpSpPr bwMode="auto">
                <a:xfrm>
                  <a:off x="313" y="1526"/>
                  <a:ext cx="430" cy="105"/>
                  <a:chOff x="313" y="1526"/>
                  <a:chExt cx="430" cy="105"/>
                </a:xfrm>
              </p:grpSpPr>
              <p:sp>
                <p:nvSpPr>
                  <p:cNvPr id="11147" name="Freeform 89"/>
                  <p:cNvSpPr>
                    <a:spLocks/>
                  </p:cNvSpPr>
                  <p:nvPr/>
                </p:nvSpPr>
                <p:spPr bwMode="auto">
                  <a:xfrm>
                    <a:off x="313"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148" name="Group 90"/>
                  <p:cNvGrpSpPr>
                    <a:grpSpLocks/>
                  </p:cNvGrpSpPr>
                  <p:nvPr/>
                </p:nvGrpSpPr>
                <p:grpSpPr bwMode="auto">
                  <a:xfrm>
                    <a:off x="323" y="1526"/>
                    <a:ext cx="420" cy="105"/>
                    <a:chOff x="323" y="1526"/>
                    <a:chExt cx="420" cy="105"/>
                  </a:xfrm>
                </p:grpSpPr>
                <p:grpSp>
                  <p:nvGrpSpPr>
                    <p:cNvPr id="11149" name="Group 91"/>
                    <p:cNvGrpSpPr>
                      <a:grpSpLocks/>
                    </p:cNvGrpSpPr>
                    <p:nvPr/>
                  </p:nvGrpSpPr>
                  <p:grpSpPr bwMode="auto">
                    <a:xfrm>
                      <a:off x="328" y="1526"/>
                      <a:ext cx="309" cy="87"/>
                      <a:chOff x="328" y="1526"/>
                      <a:chExt cx="309" cy="87"/>
                    </a:xfrm>
                  </p:grpSpPr>
                  <p:grpSp>
                    <p:nvGrpSpPr>
                      <p:cNvPr id="11163" name="Group 92"/>
                      <p:cNvGrpSpPr>
                        <a:grpSpLocks/>
                      </p:cNvGrpSpPr>
                      <p:nvPr/>
                    </p:nvGrpSpPr>
                    <p:grpSpPr bwMode="auto">
                      <a:xfrm>
                        <a:off x="328" y="1526"/>
                        <a:ext cx="64" cy="57"/>
                        <a:chOff x="328" y="1526"/>
                        <a:chExt cx="64" cy="57"/>
                      </a:xfrm>
                    </p:grpSpPr>
                    <p:sp>
                      <p:nvSpPr>
                        <p:cNvPr id="11194" name="Line 93"/>
                        <p:cNvSpPr>
                          <a:spLocks noChangeShapeType="1"/>
                        </p:cNvSpPr>
                        <p:nvPr/>
                      </p:nvSpPr>
                      <p:spPr bwMode="auto">
                        <a:xfrm flipV="1">
                          <a:off x="328"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5" name="Line 94"/>
                        <p:cNvSpPr>
                          <a:spLocks noChangeShapeType="1"/>
                        </p:cNvSpPr>
                        <p:nvPr/>
                      </p:nvSpPr>
                      <p:spPr bwMode="auto">
                        <a:xfrm flipV="1">
                          <a:off x="350"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64" name="Group 95"/>
                      <p:cNvGrpSpPr>
                        <a:grpSpLocks/>
                      </p:cNvGrpSpPr>
                      <p:nvPr/>
                    </p:nvGrpSpPr>
                    <p:grpSpPr bwMode="auto">
                      <a:xfrm>
                        <a:off x="353" y="1529"/>
                        <a:ext cx="65" cy="57"/>
                        <a:chOff x="353" y="1529"/>
                        <a:chExt cx="65" cy="57"/>
                      </a:xfrm>
                    </p:grpSpPr>
                    <p:sp>
                      <p:nvSpPr>
                        <p:cNvPr id="11192" name="Line 96"/>
                        <p:cNvSpPr>
                          <a:spLocks noChangeShapeType="1"/>
                        </p:cNvSpPr>
                        <p:nvPr/>
                      </p:nvSpPr>
                      <p:spPr bwMode="auto">
                        <a:xfrm flipV="1">
                          <a:off x="353"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3" name="Line 97"/>
                        <p:cNvSpPr>
                          <a:spLocks noChangeShapeType="1"/>
                        </p:cNvSpPr>
                        <p:nvPr/>
                      </p:nvSpPr>
                      <p:spPr bwMode="auto">
                        <a:xfrm flipV="1">
                          <a:off x="374"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65" name="Group 98"/>
                      <p:cNvGrpSpPr>
                        <a:grpSpLocks/>
                      </p:cNvGrpSpPr>
                      <p:nvPr/>
                    </p:nvGrpSpPr>
                    <p:grpSpPr bwMode="auto">
                      <a:xfrm>
                        <a:off x="380" y="1531"/>
                        <a:ext cx="63" cy="58"/>
                        <a:chOff x="380" y="1531"/>
                        <a:chExt cx="63" cy="58"/>
                      </a:xfrm>
                    </p:grpSpPr>
                    <p:sp>
                      <p:nvSpPr>
                        <p:cNvPr id="11190" name="Line 99"/>
                        <p:cNvSpPr>
                          <a:spLocks noChangeShapeType="1"/>
                        </p:cNvSpPr>
                        <p:nvPr/>
                      </p:nvSpPr>
                      <p:spPr bwMode="auto">
                        <a:xfrm flipV="1">
                          <a:off x="380"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1" name="Line 100"/>
                        <p:cNvSpPr>
                          <a:spLocks noChangeShapeType="1"/>
                        </p:cNvSpPr>
                        <p:nvPr/>
                      </p:nvSpPr>
                      <p:spPr bwMode="auto">
                        <a:xfrm flipV="1">
                          <a:off x="400"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66" name="Group 101"/>
                      <p:cNvGrpSpPr>
                        <a:grpSpLocks/>
                      </p:cNvGrpSpPr>
                      <p:nvPr/>
                    </p:nvGrpSpPr>
                    <p:grpSpPr bwMode="auto">
                      <a:xfrm>
                        <a:off x="403" y="1535"/>
                        <a:ext cx="64" cy="59"/>
                        <a:chOff x="403" y="1535"/>
                        <a:chExt cx="64" cy="59"/>
                      </a:xfrm>
                    </p:grpSpPr>
                    <p:sp>
                      <p:nvSpPr>
                        <p:cNvPr id="11188" name="Line 102"/>
                        <p:cNvSpPr>
                          <a:spLocks noChangeShapeType="1"/>
                        </p:cNvSpPr>
                        <p:nvPr/>
                      </p:nvSpPr>
                      <p:spPr bwMode="auto">
                        <a:xfrm flipV="1">
                          <a:off x="403"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9" name="Line 103"/>
                        <p:cNvSpPr>
                          <a:spLocks noChangeShapeType="1"/>
                        </p:cNvSpPr>
                        <p:nvPr/>
                      </p:nvSpPr>
                      <p:spPr bwMode="auto">
                        <a:xfrm flipV="1">
                          <a:off x="425"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67" name="Group 104"/>
                      <p:cNvGrpSpPr>
                        <a:grpSpLocks/>
                      </p:cNvGrpSpPr>
                      <p:nvPr/>
                    </p:nvGrpSpPr>
                    <p:grpSpPr bwMode="auto">
                      <a:xfrm>
                        <a:off x="428" y="1538"/>
                        <a:ext cx="65" cy="57"/>
                        <a:chOff x="428" y="1538"/>
                        <a:chExt cx="65" cy="57"/>
                      </a:xfrm>
                    </p:grpSpPr>
                    <p:sp>
                      <p:nvSpPr>
                        <p:cNvPr id="11186" name="Line 105"/>
                        <p:cNvSpPr>
                          <a:spLocks noChangeShapeType="1"/>
                        </p:cNvSpPr>
                        <p:nvPr/>
                      </p:nvSpPr>
                      <p:spPr bwMode="auto">
                        <a:xfrm flipV="1">
                          <a:off x="428"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7" name="Line 106"/>
                        <p:cNvSpPr>
                          <a:spLocks noChangeShapeType="1"/>
                        </p:cNvSpPr>
                        <p:nvPr/>
                      </p:nvSpPr>
                      <p:spPr bwMode="auto">
                        <a:xfrm flipV="1">
                          <a:off x="450"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68" name="Group 107"/>
                      <p:cNvGrpSpPr>
                        <a:grpSpLocks/>
                      </p:cNvGrpSpPr>
                      <p:nvPr/>
                    </p:nvGrpSpPr>
                    <p:grpSpPr bwMode="auto">
                      <a:xfrm>
                        <a:off x="454" y="1539"/>
                        <a:ext cx="64" cy="59"/>
                        <a:chOff x="454" y="1539"/>
                        <a:chExt cx="64" cy="59"/>
                      </a:xfrm>
                    </p:grpSpPr>
                    <p:sp>
                      <p:nvSpPr>
                        <p:cNvPr id="11184" name="Line 108"/>
                        <p:cNvSpPr>
                          <a:spLocks noChangeShapeType="1"/>
                        </p:cNvSpPr>
                        <p:nvPr/>
                      </p:nvSpPr>
                      <p:spPr bwMode="auto">
                        <a:xfrm flipV="1">
                          <a:off x="454"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5" name="Line 109"/>
                        <p:cNvSpPr>
                          <a:spLocks noChangeShapeType="1"/>
                        </p:cNvSpPr>
                        <p:nvPr/>
                      </p:nvSpPr>
                      <p:spPr bwMode="auto">
                        <a:xfrm flipV="1">
                          <a:off x="474"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69" name="Group 110"/>
                      <p:cNvGrpSpPr>
                        <a:grpSpLocks/>
                      </p:cNvGrpSpPr>
                      <p:nvPr/>
                    </p:nvGrpSpPr>
                    <p:grpSpPr bwMode="auto">
                      <a:xfrm>
                        <a:off x="478" y="1542"/>
                        <a:ext cx="64" cy="58"/>
                        <a:chOff x="478" y="1542"/>
                        <a:chExt cx="64" cy="58"/>
                      </a:xfrm>
                    </p:grpSpPr>
                    <p:sp>
                      <p:nvSpPr>
                        <p:cNvPr id="11182" name="Line 111"/>
                        <p:cNvSpPr>
                          <a:spLocks noChangeShapeType="1"/>
                        </p:cNvSpPr>
                        <p:nvPr/>
                      </p:nvSpPr>
                      <p:spPr bwMode="auto">
                        <a:xfrm flipV="1">
                          <a:off x="478"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3" name="Line 112"/>
                        <p:cNvSpPr>
                          <a:spLocks noChangeShapeType="1"/>
                        </p:cNvSpPr>
                        <p:nvPr/>
                      </p:nvSpPr>
                      <p:spPr bwMode="auto">
                        <a:xfrm flipV="1">
                          <a:off x="499"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70" name="Group 113"/>
                      <p:cNvGrpSpPr>
                        <a:grpSpLocks/>
                      </p:cNvGrpSpPr>
                      <p:nvPr/>
                    </p:nvGrpSpPr>
                    <p:grpSpPr bwMode="auto">
                      <a:xfrm>
                        <a:off x="500" y="1547"/>
                        <a:ext cx="64" cy="57"/>
                        <a:chOff x="500" y="1547"/>
                        <a:chExt cx="64" cy="57"/>
                      </a:xfrm>
                    </p:grpSpPr>
                    <p:sp>
                      <p:nvSpPr>
                        <p:cNvPr id="11180" name="Line 114"/>
                        <p:cNvSpPr>
                          <a:spLocks noChangeShapeType="1"/>
                        </p:cNvSpPr>
                        <p:nvPr/>
                      </p:nvSpPr>
                      <p:spPr bwMode="auto">
                        <a:xfrm flipV="1">
                          <a:off x="500"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1" name="Line 115"/>
                        <p:cNvSpPr>
                          <a:spLocks noChangeShapeType="1"/>
                        </p:cNvSpPr>
                        <p:nvPr/>
                      </p:nvSpPr>
                      <p:spPr bwMode="auto">
                        <a:xfrm flipV="1">
                          <a:off x="520"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71" name="Group 116"/>
                      <p:cNvGrpSpPr>
                        <a:grpSpLocks/>
                      </p:cNvGrpSpPr>
                      <p:nvPr/>
                    </p:nvGrpSpPr>
                    <p:grpSpPr bwMode="auto">
                      <a:xfrm>
                        <a:off x="524" y="1551"/>
                        <a:ext cx="65" cy="58"/>
                        <a:chOff x="524" y="1551"/>
                        <a:chExt cx="65" cy="58"/>
                      </a:xfrm>
                    </p:grpSpPr>
                    <p:sp>
                      <p:nvSpPr>
                        <p:cNvPr id="11178" name="Line 117"/>
                        <p:cNvSpPr>
                          <a:spLocks noChangeShapeType="1"/>
                        </p:cNvSpPr>
                        <p:nvPr/>
                      </p:nvSpPr>
                      <p:spPr bwMode="auto">
                        <a:xfrm flipV="1">
                          <a:off x="524"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79" name="Line 118"/>
                        <p:cNvSpPr>
                          <a:spLocks noChangeShapeType="1"/>
                        </p:cNvSpPr>
                        <p:nvPr/>
                      </p:nvSpPr>
                      <p:spPr bwMode="auto">
                        <a:xfrm flipV="1">
                          <a:off x="545"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72" name="Group 119"/>
                      <p:cNvGrpSpPr>
                        <a:grpSpLocks/>
                      </p:cNvGrpSpPr>
                      <p:nvPr/>
                    </p:nvGrpSpPr>
                    <p:grpSpPr bwMode="auto">
                      <a:xfrm>
                        <a:off x="548" y="1553"/>
                        <a:ext cx="65" cy="58"/>
                        <a:chOff x="548" y="1553"/>
                        <a:chExt cx="65" cy="58"/>
                      </a:xfrm>
                    </p:grpSpPr>
                    <p:sp>
                      <p:nvSpPr>
                        <p:cNvPr id="11176" name="Line 120"/>
                        <p:cNvSpPr>
                          <a:spLocks noChangeShapeType="1"/>
                        </p:cNvSpPr>
                        <p:nvPr/>
                      </p:nvSpPr>
                      <p:spPr bwMode="auto">
                        <a:xfrm flipV="1">
                          <a:off x="548"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77" name="Line 121"/>
                        <p:cNvSpPr>
                          <a:spLocks noChangeShapeType="1"/>
                        </p:cNvSpPr>
                        <p:nvPr/>
                      </p:nvSpPr>
                      <p:spPr bwMode="auto">
                        <a:xfrm flipV="1">
                          <a:off x="569"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73" name="Group 122"/>
                      <p:cNvGrpSpPr>
                        <a:grpSpLocks/>
                      </p:cNvGrpSpPr>
                      <p:nvPr/>
                    </p:nvGrpSpPr>
                    <p:grpSpPr bwMode="auto">
                      <a:xfrm>
                        <a:off x="572" y="1555"/>
                        <a:ext cx="65" cy="58"/>
                        <a:chOff x="572" y="1555"/>
                        <a:chExt cx="65" cy="58"/>
                      </a:xfrm>
                    </p:grpSpPr>
                    <p:sp>
                      <p:nvSpPr>
                        <p:cNvPr id="11174" name="Line 123"/>
                        <p:cNvSpPr>
                          <a:spLocks noChangeShapeType="1"/>
                        </p:cNvSpPr>
                        <p:nvPr/>
                      </p:nvSpPr>
                      <p:spPr bwMode="auto">
                        <a:xfrm flipV="1">
                          <a:off x="572"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75" name="Line 124"/>
                        <p:cNvSpPr>
                          <a:spLocks noChangeShapeType="1"/>
                        </p:cNvSpPr>
                        <p:nvPr/>
                      </p:nvSpPr>
                      <p:spPr bwMode="auto">
                        <a:xfrm flipV="1">
                          <a:off x="593"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150" name="Group 125"/>
                    <p:cNvGrpSpPr>
                      <a:grpSpLocks/>
                    </p:cNvGrpSpPr>
                    <p:nvPr/>
                  </p:nvGrpSpPr>
                  <p:grpSpPr bwMode="auto">
                    <a:xfrm>
                      <a:off x="647" y="1564"/>
                      <a:ext cx="93" cy="67"/>
                      <a:chOff x="647" y="1564"/>
                      <a:chExt cx="93" cy="67"/>
                    </a:xfrm>
                  </p:grpSpPr>
                  <p:grpSp>
                    <p:nvGrpSpPr>
                      <p:cNvPr id="11154" name="Group 126"/>
                      <p:cNvGrpSpPr>
                        <a:grpSpLocks/>
                      </p:cNvGrpSpPr>
                      <p:nvPr/>
                    </p:nvGrpSpPr>
                    <p:grpSpPr bwMode="auto">
                      <a:xfrm>
                        <a:off x="685" y="1568"/>
                        <a:ext cx="55" cy="63"/>
                        <a:chOff x="685" y="1568"/>
                        <a:chExt cx="55" cy="63"/>
                      </a:xfrm>
                    </p:grpSpPr>
                    <p:sp>
                      <p:nvSpPr>
                        <p:cNvPr id="11161" name="Line 127"/>
                        <p:cNvSpPr>
                          <a:spLocks noChangeShapeType="1"/>
                        </p:cNvSpPr>
                        <p:nvPr/>
                      </p:nvSpPr>
                      <p:spPr bwMode="auto">
                        <a:xfrm flipV="1">
                          <a:off x="685"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2" name="Line 128"/>
                        <p:cNvSpPr>
                          <a:spLocks noChangeShapeType="1"/>
                        </p:cNvSpPr>
                        <p:nvPr/>
                      </p:nvSpPr>
                      <p:spPr bwMode="auto">
                        <a:xfrm flipV="1">
                          <a:off x="703"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55" name="Group 129"/>
                      <p:cNvGrpSpPr>
                        <a:grpSpLocks/>
                      </p:cNvGrpSpPr>
                      <p:nvPr/>
                    </p:nvGrpSpPr>
                    <p:grpSpPr bwMode="auto">
                      <a:xfrm>
                        <a:off x="668" y="1565"/>
                        <a:ext cx="54" cy="64"/>
                        <a:chOff x="668" y="1565"/>
                        <a:chExt cx="54" cy="64"/>
                      </a:xfrm>
                    </p:grpSpPr>
                    <p:sp>
                      <p:nvSpPr>
                        <p:cNvPr id="11159" name="Line 130"/>
                        <p:cNvSpPr>
                          <a:spLocks noChangeShapeType="1"/>
                        </p:cNvSpPr>
                        <p:nvPr/>
                      </p:nvSpPr>
                      <p:spPr bwMode="auto">
                        <a:xfrm flipV="1">
                          <a:off x="668"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0" name="Line 131"/>
                        <p:cNvSpPr>
                          <a:spLocks noChangeShapeType="1"/>
                        </p:cNvSpPr>
                        <p:nvPr/>
                      </p:nvSpPr>
                      <p:spPr bwMode="auto">
                        <a:xfrm flipV="1">
                          <a:off x="685"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56" name="Group 132"/>
                      <p:cNvGrpSpPr>
                        <a:grpSpLocks/>
                      </p:cNvGrpSpPr>
                      <p:nvPr/>
                    </p:nvGrpSpPr>
                    <p:grpSpPr bwMode="auto">
                      <a:xfrm>
                        <a:off x="647" y="1564"/>
                        <a:ext cx="53" cy="62"/>
                        <a:chOff x="647" y="1564"/>
                        <a:chExt cx="53" cy="62"/>
                      </a:xfrm>
                    </p:grpSpPr>
                    <p:sp>
                      <p:nvSpPr>
                        <p:cNvPr id="11157" name="Line 133"/>
                        <p:cNvSpPr>
                          <a:spLocks noChangeShapeType="1"/>
                        </p:cNvSpPr>
                        <p:nvPr/>
                      </p:nvSpPr>
                      <p:spPr bwMode="auto">
                        <a:xfrm flipV="1">
                          <a:off x="647"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58" name="Line 134"/>
                        <p:cNvSpPr>
                          <a:spLocks noChangeShapeType="1"/>
                        </p:cNvSpPr>
                        <p:nvPr/>
                      </p:nvSpPr>
                      <p:spPr bwMode="auto">
                        <a:xfrm flipV="1">
                          <a:off x="665"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151" name="Line 135"/>
                    <p:cNvSpPr>
                      <a:spLocks noChangeShapeType="1"/>
                    </p:cNvSpPr>
                    <p:nvPr/>
                  </p:nvSpPr>
                  <p:spPr bwMode="auto">
                    <a:xfrm>
                      <a:off x="352"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52" name="Line 136"/>
                    <p:cNvSpPr>
                      <a:spLocks noChangeShapeType="1"/>
                    </p:cNvSpPr>
                    <p:nvPr/>
                  </p:nvSpPr>
                  <p:spPr bwMode="auto">
                    <a:xfrm>
                      <a:off x="338"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53" name="Line 137"/>
                    <p:cNvSpPr>
                      <a:spLocks noChangeShapeType="1"/>
                    </p:cNvSpPr>
                    <p:nvPr/>
                  </p:nvSpPr>
                  <p:spPr bwMode="auto">
                    <a:xfrm>
                      <a:off x="323"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144" name="Group 138"/>
                <p:cNvGrpSpPr>
                  <a:grpSpLocks/>
                </p:cNvGrpSpPr>
                <p:nvPr/>
              </p:nvGrpSpPr>
              <p:grpSpPr bwMode="auto">
                <a:xfrm>
                  <a:off x="731" y="1579"/>
                  <a:ext cx="57" cy="72"/>
                  <a:chOff x="731" y="1579"/>
                  <a:chExt cx="57" cy="72"/>
                </a:xfrm>
              </p:grpSpPr>
              <p:sp>
                <p:nvSpPr>
                  <p:cNvPr id="11145" name="Line 139"/>
                  <p:cNvSpPr>
                    <a:spLocks noChangeShapeType="1"/>
                  </p:cNvSpPr>
                  <p:nvPr/>
                </p:nvSpPr>
                <p:spPr bwMode="auto">
                  <a:xfrm flipV="1">
                    <a:off x="731"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46" name="Line 140"/>
                  <p:cNvSpPr>
                    <a:spLocks noChangeShapeType="1"/>
                  </p:cNvSpPr>
                  <p:nvPr/>
                </p:nvSpPr>
                <p:spPr bwMode="auto">
                  <a:xfrm flipV="1">
                    <a:off x="761"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1106" name="Rectangle 141"/>
            <p:cNvSpPr>
              <a:spLocks noChangeArrowheads="1"/>
            </p:cNvSpPr>
            <p:nvPr/>
          </p:nvSpPr>
          <p:spPr bwMode="auto">
            <a:xfrm>
              <a:off x="230" y="782"/>
              <a:ext cx="87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a:solidFill>
                    <a:schemeClr val="tx1"/>
                  </a:solidFill>
                  <a:latin typeface="Times New Roman" pitchFamily="18" charset="0"/>
                </a:rPr>
                <a:t>PC-workstation</a:t>
              </a:r>
            </a:p>
          </p:txBody>
        </p:sp>
      </p:grpSp>
      <p:grpSp>
        <p:nvGrpSpPr>
          <p:cNvPr id="10244" name="Group 142"/>
          <p:cNvGrpSpPr>
            <a:grpSpLocks/>
          </p:cNvGrpSpPr>
          <p:nvPr/>
        </p:nvGrpSpPr>
        <p:grpSpPr bwMode="auto">
          <a:xfrm>
            <a:off x="1965325" y="1241425"/>
            <a:ext cx="1387475" cy="1427163"/>
            <a:chOff x="1238" y="782"/>
            <a:chExt cx="874" cy="899"/>
          </a:xfrm>
        </p:grpSpPr>
        <p:grpSp>
          <p:nvGrpSpPr>
            <p:cNvPr id="10967" name="Group 143"/>
            <p:cNvGrpSpPr>
              <a:grpSpLocks/>
            </p:cNvGrpSpPr>
            <p:nvPr/>
          </p:nvGrpSpPr>
          <p:grpSpPr bwMode="auto">
            <a:xfrm>
              <a:off x="1248" y="960"/>
              <a:ext cx="721" cy="721"/>
              <a:chOff x="1248" y="960"/>
              <a:chExt cx="721" cy="721"/>
            </a:xfrm>
          </p:grpSpPr>
          <p:sp>
            <p:nvSpPr>
              <p:cNvPr id="10969" name="Freeform 144"/>
              <p:cNvSpPr>
                <a:spLocks/>
              </p:cNvSpPr>
              <p:nvPr/>
            </p:nvSpPr>
            <p:spPr bwMode="auto">
              <a:xfrm>
                <a:off x="124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70" name="Freeform 145"/>
              <p:cNvSpPr>
                <a:spLocks/>
              </p:cNvSpPr>
              <p:nvPr/>
            </p:nvSpPr>
            <p:spPr bwMode="auto">
              <a:xfrm>
                <a:off x="131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71" name="Freeform 146"/>
              <p:cNvSpPr>
                <a:spLocks/>
              </p:cNvSpPr>
              <p:nvPr/>
            </p:nvSpPr>
            <p:spPr bwMode="auto">
              <a:xfrm>
                <a:off x="130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972" name="Group 147"/>
              <p:cNvGrpSpPr>
                <a:grpSpLocks/>
              </p:cNvGrpSpPr>
              <p:nvPr/>
            </p:nvGrpSpPr>
            <p:grpSpPr bwMode="auto">
              <a:xfrm>
                <a:off x="1310" y="1408"/>
                <a:ext cx="456" cy="73"/>
                <a:chOff x="1310" y="1408"/>
                <a:chExt cx="456" cy="73"/>
              </a:xfrm>
            </p:grpSpPr>
            <p:sp>
              <p:nvSpPr>
                <p:cNvPr id="11101" name="Line 148"/>
                <p:cNvSpPr>
                  <a:spLocks noChangeShapeType="1"/>
                </p:cNvSpPr>
                <p:nvPr/>
              </p:nvSpPr>
              <p:spPr bwMode="auto">
                <a:xfrm>
                  <a:off x="131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02" name="Line 149"/>
                <p:cNvSpPr>
                  <a:spLocks noChangeShapeType="1"/>
                </p:cNvSpPr>
                <p:nvPr/>
              </p:nvSpPr>
              <p:spPr bwMode="auto">
                <a:xfrm>
                  <a:off x="164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03" name="Line 150"/>
                <p:cNvSpPr>
                  <a:spLocks noChangeShapeType="1"/>
                </p:cNvSpPr>
                <p:nvPr/>
              </p:nvSpPr>
              <p:spPr bwMode="auto">
                <a:xfrm>
                  <a:off x="153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04" name="Line 151"/>
                <p:cNvSpPr>
                  <a:spLocks noChangeShapeType="1"/>
                </p:cNvSpPr>
                <p:nvPr/>
              </p:nvSpPr>
              <p:spPr bwMode="auto">
                <a:xfrm>
                  <a:off x="131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973" name="Freeform 152"/>
              <p:cNvSpPr>
                <a:spLocks/>
              </p:cNvSpPr>
              <p:nvPr/>
            </p:nvSpPr>
            <p:spPr bwMode="auto">
              <a:xfrm>
                <a:off x="130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74" name="Freeform 153"/>
              <p:cNvSpPr>
                <a:spLocks/>
              </p:cNvSpPr>
              <p:nvPr/>
            </p:nvSpPr>
            <p:spPr bwMode="auto">
              <a:xfrm>
                <a:off x="143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75" name="Freeform 154"/>
              <p:cNvSpPr>
                <a:spLocks/>
              </p:cNvSpPr>
              <p:nvPr/>
            </p:nvSpPr>
            <p:spPr bwMode="auto">
              <a:xfrm>
                <a:off x="179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976" name="Group 155"/>
              <p:cNvGrpSpPr>
                <a:grpSpLocks/>
              </p:cNvGrpSpPr>
              <p:nvPr/>
            </p:nvGrpSpPr>
            <p:grpSpPr bwMode="auto">
              <a:xfrm>
                <a:off x="1799" y="1628"/>
                <a:ext cx="123" cy="53"/>
                <a:chOff x="1799" y="1628"/>
                <a:chExt cx="123" cy="53"/>
              </a:xfrm>
            </p:grpSpPr>
            <p:grpSp>
              <p:nvGrpSpPr>
                <p:cNvPr id="11092" name="Group 156"/>
                <p:cNvGrpSpPr>
                  <a:grpSpLocks/>
                </p:cNvGrpSpPr>
                <p:nvPr/>
              </p:nvGrpSpPr>
              <p:grpSpPr bwMode="auto">
                <a:xfrm>
                  <a:off x="1799" y="1628"/>
                  <a:ext cx="120" cy="53"/>
                  <a:chOff x="1799" y="1628"/>
                  <a:chExt cx="120" cy="53"/>
                </a:xfrm>
              </p:grpSpPr>
              <p:sp>
                <p:nvSpPr>
                  <p:cNvPr id="11097" name="Freeform 157"/>
                  <p:cNvSpPr>
                    <a:spLocks/>
                  </p:cNvSpPr>
                  <p:nvPr/>
                </p:nvSpPr>
                <p:spPr bwMode="auto">
                  <a:xfrm>
                    <a:off x="179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98" name="Freeform 158"/>
                  <p:cNvSpPr>
                    <a:spLocks/>
                  </p:cNvSpPr>
                  <p:nvPr/>
                </p:nvSpPr>
                <p:spPr bwMode="auto">
                  <a:xfrm>
                    <a:off x="179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99" name="Freeform 159"/>
                  <p:cNvSpPr>
                    <a:spLocks/>
                  </p:cNvSpPr>
                  <p:nvPr/>
                </p:nvSpPr>
                <p:spPr bwMode="auto">
                  <a:xfrm>
                    <a:off x="185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00" name="Freeform 160"/>
                  <p:cNvSpPr>
                    <a:spLocks/>
                  </p:cNvSpPr>
                  <p:nvPr/>
                </p:nvSpPr>
                <p:spPr bwMode="auto">
                  <a:xfrm>
                    <a:off x="182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093" name="Group 161"/>
                <p:cNvGrpSpPr>
                  <a:grpSpLocks/>
                </p:cNvGrpSpPr>
                <p:nvPr/>
              </p:nvGrpSpPr>
              <p:grpSpPr bwMode="auto">
                <a:xfrm>
                  <a:off x="1801" y="1644"/>
                  <a:ext cx="121" cy="25"/>
                  <a:chOff x="1801" y="1644"/>
                  <a:chExt cx="121" cy="25"/>
                </a:xfrm>
              </p:grpSpPr>
              <p:sp>
                <p:nvSpPr>
                  <p:cNvPr id="11094" name="Line 162"/>
                  <p:cNvSpPr>
                    <a:spLocks noChangeShapeType="1"/>
                  </p:cNvSpPr>
                  <p:nvPr/>
                </p:nvSpPr>
                <p:spPr bwMode="auto">
                  <a:xfrm>
                    <a:off x="180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5" name="Line 163"/>
                  <p:cNvSpPr>
                    <a:spLocks noChangeShapeType="1"/>
                  </p:cNvSpPr>
                  <p:nvPr/>
                </p:nvSpPr>
                <p:spPr bwMode="auto">
                  <a:xfrm flipV="1">
                    <a:off x="185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6" name="Line 164"/>
                  <p:cNvSpPr>
                    <a:spLocks noChangeShapeType="1"/>
                  </p:cNvSpPr>
                  <p:nvPr/>
                </p:nvSpPr>
                <p:spPr bwMode="auto">
                  <a:xfrm>
                    <a:off x="187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977" name="Freeform 165"/>
              <p:cNvSpPr>
                <a:spLocks/>
              </p:cNvSpPr>
              <p:nvPr/>
            </p:nvSpPr>
            <p:spPr bwMode="auto">
              <a:xfrm>
                <a:off x="176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78" name="Freeform 166"/>
              <p:cNvSpPr>
                <a:spLocks/>
              </p:cNvSpPr>
              <p:nvPr/>
            </p:nvSpPr>
            <p:spPr bwMode="auto">
              <a:xfrm>
                <a:off x="176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79" name="Freeform 167"/>
              <p:cNvSpPr>
                <a:spLocks/>
              </p:cNvSpPr>
              <p:nvPr/>
            </p:nvSpPr>
            <p:spPr bwMode="auto">
              <a:xfrm>
                <a:off x="129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80" name="Line 168"/>
              <p:cNvSpPr>
                <a:spLocks noChangeShapeType="1"/>
              </p:cNvSpPr>
              <p:nvPr/>
            </p:nvSpPr>
            <p:spPr bwMode="auto">
              <a:xfrm flipV="1">
                <a:off x="176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1" name="Line 169"/>
              <p:cNvSpPr>
                <a:spLocks noChangeShapeType="1"/>
              </p:cNvSpPr>
              <p:nvPr/>
            </p:nvSpPr>
            <p:spPr bwMode="auto">
              <a:xfrm flipV="1">
                <a:off x="178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2" name="Line 170"/>
              <p:cNvSpPr>
                <a:spLocks noChangeShapeType="1"/>
              </p:cNvSpPr>
              <p:nvPr/>
            </p:nvSpPr>
            <p:spPr bwMode="auto">
              <a:xfrm flipV="1">
                <a:off x="178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3" name="Line 171"/>
              <p:cNvSpPr>
                <a:spLocks noChangeShapeType="1"/>
              </p:cNvSpPr>
              <p:nvPr/>
            </p:nvSpPr>
            <p:spPr bwMode="auto">
              <a:xfrm flipV="1">
                <a:off x="178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4" name="Line 172"/>
              <p:cNvSpPr>
                <a:spLocks noChangeShapeType="1"/>
              </p:cNvSpPr>
              <p:nvPr/>
            </p:nvSpPr>
            <p:spPr bwMode="auto">
              <a:xfrm flipV="1">
                <a:off x="178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5" name="Line 173"/>
              <p:cNvSpPr>
                <a:spLocks noChangeShapeType="1"/>
              </p:cNvSpPr>
              <p:nvPr/>
            </p:nvSpPr>
            <p:spPr bwMode="auto">
              <a:xfrm flipV="1">
                <a:off x="178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6" name="Line 174"/>
              <p:cNvSpPr>
                <a:spLocks noChangeShapeType="1"/>
              </p:cNvSpPr>
              <p:nvPr/>
            </p:nvSpPr>
            <p:spPr bwMode="auto">
              <a:xfrm flipV="1">
                <a:off x="178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7" name="Line 175"/>
              <p:cNvSpPr>
                <a:spLocks noChangeShapeType="1"/>
              </p:cNvSpPr>
              <p:nvPr/>
            </p:nvSpPr>
            <p:spPr bwMode="auto">
              <a:xfrm flipV="1">
                <a:off x="178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8" name="Line 176"/>
              <p:cNvSpPr>
                <a:spLocks noChangeShapeType="1"/>
              </p:cNvSpPr>
              <p:nvPr/>
            </p:nvSpPr>
            <p:spPr bwMode="auto">
              <a:xfrm flipH="1">
                <a:off x="178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989" name="Group 177"/>
              <p:cNvGrpSpPr>
                <a:grpSpLocks/>
              </p:cNvGrpSpPr>
              <p:nvPr/>
            </p:nvGrpSpPr>
            <p:grpSpPr bwMode="auto">
              <a:xfrm>
                <a:off x="1786" y="969"/>
                <a:ext cx="129" cy="424"/>
                <a:chOff x="1786" y="969"/>
                <a:chExt cx="129" cy="424"/>
              </a:xfrm>
            </p:grpSpPr>
            <p:grpSp>
              <p:nvGrpSpPr>
                <p:cNvPr id="11062" name="Group 178"/>
                <p:cNvGrpSpPr>
                  <a:grpSpLocks/>
                </p:cNvGrpSpPr>
                <p:nvPr/>
              </p:nvGrpSpPr>
              <p:grpSpPr bwMode="auto">
                <a:xfrm>
                  <a:off x="1835" y="1024"/>
                  <a:ext cx="80" cy="353"/>
                  <a:chOff x="1835" y="1024"/>
                  <a:chExt cx="80" cy="353"/>
                </a:xfrm>
              </p:grpSpPr>
              <p:sp>
                <p:nvSpPr>
                  <p:cNvPr id="11066" name="Freeform 179"/>
                  <p:cNvSpPr>
                    <a:spLocks/>
                  </p:cNvSpPr>
                  <p:nvPr/>
                </p:nvSpPr>
                <p:spPr bwMode="auto">
                  <a:xfrm>
                    <a:off x="183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067" name="Group 180"/>
                  <p:cNvGrpSpPr>
                    <a:grpSpLocks/>
                  </p:cNvGrpSpPr>
                  <p:nvPr/>
                </p:nvGrpSpPr>
                <p:grpSpPr bwMode="auto">
                  <a:xfrm>
                    <a:off x="1835" y="1039"/>
                    <a:ext cx="80" cy="302"/>
                    <a:chOff x="1835" y="1039"/>
                    <a:chExt cx="80" cy="302"/>
                  </a:xfrm>
                </p:grpSpPr>
                <p:grpSp>
                  <p:nvGrpSpPr>
                    <p:cNvPr id="11068" name="Group 181"/>
                    <p:cNvGrpSpPr>
                      <a:grpSpLocks/>
                    </p:cNvGrpSpPr>
                    <p:nvPr/>
                  </p:nvGrpSpPr>
                  <p:grpSpPr bwMode="auto">
                    <a:xfrm>
                      <a:off x="1835" y="1039"/>
                      <a:ext cx="80" cy="302"/>
                      <a:chOff x="1835" y="1039"/>
                      <a:chExt cx="80" cy="302"/>
                    </a:xfrm>
                  </p:grpSpPr>
                  <p:grpSp>
                    <p:nvGrpSpPr>
                      <p:cNvPr id="11070" name="Group 182"/>
                      <p:cNvGrpSpPr>
                        <a:grpSpLocks/>
                      </p:cNvGrpSpPr>
                      <p:nvPr/>
                    </p:nvGrpSpPr>
                    <p:grpSpPr bwMode="auto">
                      <a:xfrm>
                        <a:off x="1835" y="1039"/>
                        <a:ext cx="80" cy="180"/>
                        <a:chOff x="1835" y="1039"/>
                        <a:chExt cx="80" cy="180"/>
                      </a:xfrm>
                    </p:grpSpPr>
                    <p:grpSp>
                      <p:nvGrpSpPr>
                        <p:cNvPr id="11080" name="Group 183"/>
                        <p:cNvGrpSpPr>
                          <a:grpSpLocks/>
                        </p:cNvGrpSpPr>
                        <p:nvPr/>
                      </p:nvGrpSpPr>
                      <p:grpSpPr bwMode="auto">
                        <a:xfrm>
                          <a:off x="1841" y="1039"/>
                          <a:ext cx="74" cy="97"/>
                          <a:chOff x="1841" y="1039"/>
                          <a:chExt cx="74" cy="97"/>
                        </a:xfrm>
                      </p:grpSpPr>
                      <p:sp>
                        <p:nvSpPr>
                          <p:cNvPr id="11086" name="Line 184"/>
                          <p:cNvSpPr>
                            <a:spLocks noChangeShapeType="1"/>
                          </p:cNvSpPr>
                          <p:nvPr/>
                        </p:nvSpPr>
                        <p:spPr bwMode="auto">
                          <a:xfrm>
                            <a:off x="184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7" name="Line 185"/>
                          <p:cNvSpPr>
                            <a:spLocks noChangeShapeType="1"/>
                          </p:cNvSpPr>
                          <p:nvPr/>
                        </p:nvSpPr>
                        <p:spPr bwMode="auto">
                          <a:xfrm>
                            <a:off x="184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8" name="Line 186"/>
                          <p:cNvSpPr>
                            <a:spLocks noChangeShapeType="1"/>
                          </p:cNvSpPr>
                          <p:nvPr/>
                        </p:nvSpPr>
                        <p:spPr bwMode="auto">
                          <a:xfrm>
                            <a:off x="184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9" name="Line 187"/>
                          <p:cNvSpPr>
                            <a:spLocks noChangeShapeType="1"/>
                          </p:cNvSpPr>
                          <p:nvPr/>
                        </p:nvSpPr>
                        <p:spPr bwMode="auto">
                          <a:xfrm>
                            <a:off x="184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0" name="Line 188"/>
                          <p:cNvSpPr>
                            <a:spLocks noChangeShapeType="1"/>
                          </p:cNvSpPr>
                          <p:nvPr/>
                        </p:nvSpPr>
                        <p:spPr bwMode="auto">
                          <a:xfrm>
                            <a:off x="184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1" name="Line 189"/>
                          <p:cNvSpPr>
                            <a:spLocks noChangeShapeType="1"/>
                          </p:cNvSpPr>
                          <p:nvPr/>
                        </p:nvSpPr>
                        <p:spPr bwMode="auto">
                          <a:xfrm>
                            <a:off x="184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081" name="Line 190"/>
                        <p:cNvSpPr>
                          <a:spLocks noChangeShapeType="1"/>
                        </p:cNvSpPr>
                        <p:nvPr/>
                      </p:nvSpPr>
                      <p:spPr bwMode="auto">
                        <a:xfrm>
                          <a:off x="183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2" name="Line 191"/>
                        <p:cNvSpPr>
                          <a:spLocks noChangeShapeType="1"/>
                        </p:cNvSpPr>
                        <p:nvPr/>
                      </p:nvSpPr>
                      <p:spPr bwMode="auto">
                        <a:xfrm>
                          <a:off x="183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3" name="Line 192"/>
                        <p:cNvSpPr>
                          <a:spLocks noChangeShapeType="1"/>
                        </p:cNvSpPr>
                        <p:nvPr/>
                      </p:nvSpPr>
                      <p:spPr bwMode="auto">
                        <a:xfrm>
                          <a:off x="183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4" name="Line 193"/>
                        <p:cNvSpPr>
                          <a:spLocks noChangeShapeType="1"/>
                        </p:cNvSpPr>
                        <p:nvPr/>
                      </p:nvSpPr>
                      <p:spPr bwMode="auto">
                        <a:xfrm>
                          <a:off x="183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5" name="Line 194"/>
                        <p:cNvSpPr>
                          <a:spLocks noChangeShapeType="1"/>
                        </p:cNvSpPr>
                        <p:nvPr/>
                      </p:nvSpPr>
                      <p:spPr bwMode="auto">
                        <a:xfrm>
                          <a:off x="183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71" name="Group 195"/>
                      <p:cNvGrpSpPr>
                        <a:grpSpLocks/>
                      </p:cNvGrpSpPr>
                      <p:nvPr/>
                    </p:nvGrpSpPr>
                    <p:grpSpPr bwMode="auto">
                      <a:xfrm>
                        <a:off x="1837" y="1229"/>
                        <a:ext cx="69" cy="112"/>
                        <a:chOff x="1837" y="1229"/>
                        <a:chExt cx="69" cy="112"/>
                      </a:xfrm>
                    </p:grpSpPr>
                    <p:sp>
                      <p:nvSpPr>
                        <p:cNvPr id="11072" name="Line 196"/>
                        <p:cNvSpPr>
                          <a:spLocks noChangeShapeType="1"/>
                        </p:cNvSpPr>
                        <p:nvPr/>
                      </p:nvSpPr>
                      <p:spPr bwMode="auto">
                        <a:xfrm>
                          <a:off x="183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3" name="Line 197"/>
                        <p:cNvSpPr>
                          <a:spLocks noChangeShapeType="1"/>
                        </p:cNvSpPr>
                        <p:nvPr/>
                      </p:nvSpPr>
                      <p:spPr bwMode="auto">
                        <a:xfrm>
                          <a:off x="183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4" name="Line 198"/>
                        <p:cNvSpPr>
                          <a:spLocks noChangeShapeType="1"/>
                        </p:cNvSpPr>
                        <p:nvPr/>
                      </p:nvSpPr>
                      <p:spPr bwMode="auto">
                        <a:xfrm>
                          <a:off x="183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5" name="Line 199"/>
                        <p:cNvSpPr>
                          <a:spLocks noChangeShapeType="1"/>
                        </p:cNvSpPr>
                        <p:nvPr/>
                      </p:nvSpPr>
                      <p:spPr bwMode="auto">
                        <a:xfrm flipV="1">
                          <a:off x="183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6" name="Line 200"/>
                        <p:cNvSpPr>
                          <a:spLocks noChangeShapeType="1"/>
                        </p:cNvSpPr>
                        <p:nvPr/>
                      </p:nvSpPr>
                      <p:spPr bwMode="auto">
                        <a:xfrm flipV="1">
                          <a:off x="183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7" name="Line 201"/>
                        <p:cNvSpPr>
                          <a:spLocks noChangeShapeType="1"/>
                        </p:cNvSpPr>
                        <p:nvPr/>
                      </p:nvSpPr>
                      <p:spPr bwMode="auto">
                        <a:xfrm flipV="1">
                          <a:off x="183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8" name="Line 202"/>
                        <p:cNvSpPr>
                          <a:spLocks noChangeShapeType="1"/>
                        </p:cNvSpPr>
                        <p:nvPr/>
                      </p:nvSpPr>
                      <p:spPr bwMode="auto">
                        <a:xfrm flipV="1">
                          <a:off x="183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9" name="Line 203"/>
                        <p:cNvSpPr>
                          <a:spLocks noChangeShapeType="1"/>
                        </p:cNvSpPr>
                        <p:nvPr/>
                      </p:nvSpPr>
                      <p:spPr bwMode="auto">
                        <a:xfrm flipV="1">
                          <a:off x="183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069" name="Line 204"/>
                    <p:cNvSpPr>
                      <a:spLocks noChangeShapeType="1"/>
                    </p:cNvSpPr>
                    <p:nvPr/>
                  </p:nvSpPr>
                  <p:spPr bwMode="auto">
                    <a:xfrm>
                      <a:off x="184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063" name="Group 205"/>
                <p:cNvGrpSpPr>
                  <a:grpSpLocks/>
                </p:cNvGrpSpPr>
                <p:nvPr/>
              </p:nvGrpSpPr>
              <p:grpSpPr bwMode="auto">
                <a:xfrm>
                  <a:off x="1786" y="969"/>
                  <a:ext cx="68" cy="424"/>
                  <a:chOff x="1786" y="969"/>
                  <a:chExt cx="68" cy="424"/>
                </a:xfrm>
              </p:grpSpPr>
              <p:sp>
                <p:nvSpPr>
                  <p:cNvPr id="11064" name="Freeform 206"/>
                  <p:cNvSpPr>
                    <a:spLocks/>
                  </p:cNvSpPr>
                  <p:nvPr/>
                </p:nvSpPr>
                <p:spPr bwMode="auto">
                  <a:xfrm>
                    <a:off x="178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5" name="Arc 207"/>
                  <p:cNvSpPr>
                    <a:spLocks/>
                  </p:cNvSpPr>
                  <p:nvPr/>
                </p:nvSpPr>
                <p:spPr bwMode="auto">
                  <a:xfrm>
                    <a:off x="184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990" name="Freeform 208"/>
              <p:cNvSpPr>
                <a:spLocks/>
              </p:cNvSpPr>
              <p:nvPr/>
            </p:nvSpPr>
            <p:spPr bwMode="auto">
              <a:xfrm>
                <a:off x="140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991" name="Group 209"/>
              <p:cNvGrpSpPr>
                <a:grpSpLocks/>
              </p:cNvGrpSpPr>
              <p:nvPr/>
            </p:nvGrpSpPr>
            <p:grpSpPr bwMode="auto">
              <a:xfrm>
                <a:off x="1357" y="960"/>
                <a:ext cx="446" cy="433"/>
                <a:chOff x="1357" y="960"/>
                <a:chExt cx="446" cy="433"/>
              </a:xfrm>
            </p:grpSpPr>
            <p:sp>
              <p:nvSpPr>
                <p:cNvPr id="11058" name="Freeform 210"/>
                <p:cNvSpPr>
                  <a:spLocks/>
                </p:cNvSpPr>
                <p:nvPr/>
              </p:nvSpPr>
              <p:spPr bwMode="auto">
                <a:xfrm>
                  <a:off x="135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59" name="Arc 211"/>
                <p:cNvSpPr>
                  <a:spLocks/>
                </p:cNvSpPr>
                <p:nvPr/>
              </p:nvSpPr>
              <p:spPr bwMode="auto">
                <a:xfrm>
                  <a:off x="179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0" name="Arc 212"/>
                <p:cNvSpPr>
                  <a:spLocks/>
                </p:cNvSpPr>
                <p:nvPr/>
              </p:nvSpPr>
              <p:spPr bwMode="auto">
                <a:xfrm>
                  <a:off x="137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1" name="Arc 213"/>
                <p:cNvSpPr>
                  <a:spLocks/>
                </p:cNvSpPr>
                <p:nvPr/>
              </p:nvSpPr>
              <p:spPr bwMode="auto">
                <a:xfrm>
                  <a:off x="135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992" name="Freeform 214"/>
              <p:cNvSpPr>
                <a:spLocks/>
              </p:cNvSpPr>
              <p:nvPr/>
            </p:nvSpPr>
            <p:spPr bwMode="auto">
              <a:xfrm>
                <a:off x="138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93" name="Freeform 215"/>
              <p:cNvSpPr>
                <a:spLocks/>
              </p:cNvSpPr>
              <p:nvPr/>
            </p:nvSpPr>
            <p:spPr bwMode="auto">
              <a:xfrm>
                <a:off x="177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94" name="Freeform 216"/>
              <p:cNvSpPr>
                <a:spLocks/>
              </p:cNvSpPr>
              <p:nvPr/>
            </p:nvSpPr>
            <p:spPr bwMode="auto">
              <a:xfrm>
                <a:off x="137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95" name="Freeform 217"/>
              <p:cNvSpPr>
                <a:spLocks/>
              </p:cNvSpPr>
              <p:nvPr/>
            </p:nvSpPr>
            <p:spPr bwMode="auto">
              <a:xfrm>
                <a:off x="137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96" name="Freeform 218"/>
              <p:cNvSpPr>
                <a:spLocks/>
              </p:cNvSpPr>
              <p:nvPr/>
            </p:nvSpPr>
            <p:spPr bwMode="auto">
              <a:xfrm>
                <a:off x="138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97" name="Freeform 219"/>
              <p:cNvSpPr>
                <a:spLocks/>
              </p:cNvSpPr>
              <p:nvPr/>
            </p:nvSpPr>
            <p:spPr bwMode="auto">
              <a:xfrm>
                <a:off x="139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98" name="Freeform 220"/>
              <p:cNvSpPr>
                <a:spLocks/>
              </p:cNvSpPr>
              <p:nvPr/>
            </p:nvSpPr>
            <p:spPr bwMode="auto">
              <a:xfrm>
                <a:off x="140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99" name="Freeform 221"/>
              <p:cNvSpPr>
                <a:spLocks/>
              </p:cNvSpPr>
              <p:nvPr/>
            </p:nvSpPr>
            <p:spPr bwMode="auto">
              <a:xfrm>
                <a:off x="171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0" name="Freeform 222"/>
              <p:cNvSpPr>
                <a:spLocks/>
              </p:cNvSpPr>
              <p:nvPr/>
            </p:nvSpPr>
            <p:spPr bwMode="auto">
              <a:xfrm>
                <a:off x="164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001" name="Group 223"/>
              <p:cNvGrpSpPr>
                <a:grpSpLocks/>
              </p:cNvGrpSpPr>
              <p:nvPr/>
            </p:nvGrpSpPr>
            <p:grpSpPr bwMode="auto">
              <a:xfrm>
                <a:off x="1291" y="1526"/>
                <a:ext cx="505" cy="136"/>
                <a:chOff x="1291" y="1526"/>
                <a:chExt cx="505" cy="136"/>
              </a:xfrm>
            </p:grpSpPr>
            <p:sp>
              <p:nvSpPr>
                <p:cNvPr id="11002" name="Freeform 224"/>
                <p:cNvSpPr>
                  <a:spLocks/>
                </p:cNvSpPr>
                <p:nvPr/>
              </p:nvSpPr>
              <p:spPr bwMode="auto">
                <a:xfrm>
                  <a:off x="129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3" name="Freeform 225"/>
                <p:cNvSpPr>
                  <a:spLocks/>
                </p:cNvSpPr>
                <p:nvPr/>
              </p:nvSpPr>
              <p:spPr bwMode="auto">
                <a:xfrm>
                  <a:off x="173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4" name="Line 226"/>
                <p:cNvSpPr>
                  <a:spLocks noChangeShapeType="1"/>
                </p:cNvSpPr>
                <p:nvPr/>
              </p:nvSpPr>
              <p:spPr bwMode="auto">
                <a:xfrm>
                  <a:off x="129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005" name="Group 227"/>
                <p:cNvGrpSpPr>
                  <a:grpSpLocks/>
                </p:cNvGrpSpPr>
                <p:nvPr/>
              </p:nvGrpSpPr>
              <p:grpSpPr bwMode="auto">
                <a:xfrm>
                  <a:off x="1321" y="1526"/>
                  <a:ext cx="430" cy="105"/>
                  <a:chOff x="1321" y="1526"/>
                  <a:chExt cx="430" cy="105"/>
                </a:xfrm>
              </p:grpSpPr>
              <p:sp>
                <p:nvSpPr>
                  <p:cNvPr id="11009" name="Freeform 228"/>
                  <p:cNvSpPr>
                    <a:spLocks/>
                  </p:cNvSpPr>
                  <p:nvPr/>
                </p:nvSpPr>
                <p:spPr bwMode="auto">
                  <a:xfrm>
                    <a:off x="132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010" name="Group 229"/>
                  <p:cNvGrpSpPr>
                    <a:grpSpLocks/>
                  </p:cNvGrpSpPr>
                  <p:nvPr/>
                </p:nvGrpSpPr>
                <p:grpSpPr bwMode="auto">
                  <a:xfrm>
                    <a:off x="1331" y="1526"/>
                    <a:ext cx="420" cy="105"/>
                    <a:chOff x="1331" y="1526"/>
                    <a:chExt cx="420" cy="105"/>
                  </a:xfrm>
                </p:grpSpPr>
                <p:grpSp>
                  <p:nvGrpSpPr>
                    <p:cNvPr id="11011" name="Group 230"/>
                    <p:cNvGrpSpPr>
                      <a:grpSpLocks/>
                    </p:cNvGrpSpPr>
                    <p:nvPr/>
                  </p:nvGrpSpPr>
                  <p:grpSpPr bwMode="auto">
                    <a:xfrm>
                      <a:off x="1336" y="1526"/>
                      <a:ext cx="309" cy="87"/>
                      <a:chOff x="1336" y="1526"/>
                      <a:chExt cx="309" cy="87"/>
                    </a:xfrm>
                  </p:grpSpPr>
                  <p:grpSp>
                    <p:nvGrpSpPr>
                      <p:cNvPr id="11025" name="Group 231"/>
                      <p:cNvGrpSpPr>
                        <a:grpSpLocks/>
                      </p:cNvGrpSpPr>
                      <p:nvPr/>
                    </p:nvGrpSpPr>
                    <p:grpSpPr bwMode="auto">
                      <a:xfrm>
                        <a:off x="1336" y="1526"/>
                        <a:ext cx="64" cy="57"/>
                        <a:chOff x="1336" y="1526"/>
                        <a:chExt cx="64" cy="57"/>
                      </a:xfrm>
                    </p:grpSpPr>
                    <p:sp>
                      <p:nvSpPr>
                        <p:cNvPr id="11056" name="Line 232"/>
                        <p:cNvSpPr>
                          <a:spLocks noChangeShapeType="1"/>
                        </p:cNvSpPr>
                        <p:nvPr/>
                      </p:nvSpPr>
                      <p:spPr bwMode="auto">
                        <a:xfrm flipV="1">
                          <a:off x="133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7" name="Line 233"/>
                        <p:cNvSpPr>
                          <a:spLocks noChangeShapeType="1"/>
                        </p:cNvSpPr>
                        <p:nvPr/>
                      </p:nvSpPr>
                      <p:spPr bwMode="auto">
                        <a:xfrm flipV="1">
                          <a:off x="135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26" name="Group 234"/>
                      <p:cNvGrpSpPr>
                        <a:grpSpLocks/>
                      </p:cNvGrpSpPr>
                      <p:nvPr/>
                    </p:nvGrpSpPr>
                    <p:grpSpPr bwMode="auto">
                      <a:xfrm>
                        <a:off x="1361" y="1529"/>
                        <a:ext cx="65" cy="57"/>
                        <a:chOff x="1361" y="1529"/>
                        <a:chExt cx="65" cy="57"/>
                      </a:xfrm>
                    </p:grpSpPr>
                    <p:sp>
                      <p:nvSpPr>
                        <p:cNvPr id="11054" name="Line 235"/>
                        <p:cNvSpPr>
                          <a:spLocks noChangeShapeType="1"/>
                        </p:cNvSpPr>
                        <p:nvPr/>
                      </p:nvSpPr>
                      <p:spPr bwMode="auto">
                        <a:xfrm flipV="1">
                          <a:off x="136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5" name="Line 236"/>
                        <p:cNvSpPr>
                          <a:spLocks noChangeShapeType="1"/>
                        </p:cNvSpPr>
                        <p:nvPr/>
                      </p:nvSpPr>
                      <p:spPr bwMode="auto">
                        <a:xfrm flipV="1">
                          <a:off x="138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27" name="Group 237"/>
                      <p:cNvGrpSpPr>
                        <a:grpSpLocks/>
                      </p:cNvGrpSpPr>
                      <p:nvPr/>
                    </p:nvGrpSpPr>
                    <p:grpSpPr bwMode="auto">
                      <a:xfrm>
                        <a:off x="1388" y="1531"/>
                        <a:ext cx="63" cy="58"/>
                        <a:chOff x="1388" y="1531"/>
                        <a:chExt cx="63" cy="58"/>
                      </a:xfrm>
                    </p:grpSpPr>
                    <p:sp>
                      <p:nvSpPr>
                        <p:cNvPr id="11052" name="Line 238"/>
                        <p:cNvSpPr>
                          <a:spLocks noChangeShapeType="1"/>
                        </p:cNvSpPr>
                        <p:nvPr/>
                      </p:nvSpPr>
                      <p:spPr bwMode="auto">
                        <a:xfrm flipV="1">
                          <a:off x="138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3" name="Line 239"/>
                        <p:cNvSpPr>
                          <a:spLocks noChangeShapeType="1"/>
                        </p:cNvSpPr>
                        <p:nvPr/>
                      </p:nvSpPr>
                      <p:spPr bwMode="auto">
                        <a:xfrm flipV="1">
                          <a:off x="140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28" name="Group 240"/>
                      <p:cNvGrpSpPr>
                        <a:grpSpLocks/>
                      </p:cNvGrpSpPr>
                      <p:nvPr/>
                    </p:nvGrpSpPr>
                    <p:grpSpPr bwMode="auto">
                      <a:xfrm>
                        <a:off x="1411" y="1535"/>
                        <a:ext cx="64" cy="59"/>
                        <a:chOff x="1411" y="1535"/>
                        <a:chExt cx="64" cy="59"/>
                      </a:xfrm>
                    </p:grpSpPr>
                    <p:sp>
                      <p:nvSpPr>
                        <p:cNvPr id="11050" name="Line 241"/>
                        <p:cNvSpPr>
                          <a:spLocks noChangeShapeType="1"/>
                        </p:cNvSpPr>
                        <p:nvPr/>
                      </p:nvSpPr>
                      <p:spPr bwMode="auto">
                        <a:xfrm flipV="1">
                          <a:off x="141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1" name="Line 242"/>
                        <p:cNvSpPr>
                          <a:spLocks noChangeShapeType="1"/>
                        </p:cNvSpPr>
                        <p:nvPr/>
                      </p:nvSpPr>
                      <p:spPr bwMode="auto">
                        <a:xfrm flipV="1">
                          <a:off x="143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29" name="Group 243"/>
                      <p:cNvGrpSpPr>
                        <a:grpSpLocks/>
                      </p:cNvGrpSpPr>
                      <p:nvPr/>
                    </p:nvGrpSpPr>
                    <p:grpSpPr bwMode="auto">
                      <a:xfrm>
                        <a:off x="1436" y="1538"/>
                        <a:ext cx="65" cy="57"/>
                        <a:chOff x="1436" y="1538"/>
                        <a:chExt cx="65" cy="57"/>
                      </a:xfrm>
                    </p:grpSpPr>
                    <p:sp>
                      <p:nvSpPr>
                        <p:cNvPr id="11048" name="Line 244"/>
                        <p:cNvSpPr>
                          <a:spLocks noChangeShapeType="1"/>
                        </p:cNvSpPr>
                        <p:nvPr/>
                      </p:nvSpPr>
                      <p:spPr bwMode="auto">
                        <a:xfrm flipV="1">
                          <a:off x="143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9" name="Line 245"/>
                        <p:cNvSpPr>
                          <a:spLocks noChangeShapeType="1"/>
                        </p:cNvSpPr>
                        <p:nvPr/>
                      </p:nvSpPr>
                      <p:spPr bwMode="auto">
                        <a:xfrm flipV="1">
                          <a:off x="145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30" name="Group 246"/>
                      <p:cNvGrpSpPr>
                        <a:grpSpLocks/>
                      </p:cNvGrpSpPr>
                      <p:nvPr/>
                    </p:nvGrpSpPr>
                    <p:grpSpPr bwMode="auto">
                      <a:xfrm>
                        <a:off x="1462" y="1539"/>
                        <a:ext cx="64" cy="59"/>
                        <a:chOff x="1462" y="1539"/>
                        <a:chExt cx="64" cy="59"/>
                      </a:xfrm>
                    </p:grpSpPr>
                    <p:sp>
                      <p:nvSpPr>
                        <p:cNvPr id="11046" name="Line 247"/>
                        <p:cNvSpPr>
                          <a:spLocks noChangeShapeType="1"/>
                        </p:cNvSpPr>
                        <p:nvPr/>
                      </p:nvSpPr>
                      <p:spPr bwMode="auto">
                        <a:xfrm flipV="1">
                          <a:off x="146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7" name="Line 248"/>
                        <p:cNvSpPr>
                          <a:spLocks noChangeShapeType="1"/>
                        </p:cNvSpPr>
                        <p:nvPr/>
                      </p:nvSpPr>
                      <p:spPr bwMode="auto">
                        <a:xfrm flipV="1">
                          <a:off x="148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31" name="Group 249"/>
                      <p:cNvGrpSpPr>
                        <a:grpSpLocks/>
                      </p:cNvGrpSpPr>
                      <p:nvPr/>
                    </p:nvGrpSpPr>
                    <p:grpSpPr bwMode="auto">
                      <a:xfrm>
                        <a:off x="1486" y="1542"/>
                        <a:ext cx="64" cy="58"/>
                        <a:chOff x="1486" y="1542"/>
                        <a:chExt cx="64" cy="58"/>
                      </a:xfrm>
                    </p:grpSpPr>
                    <p:sp>
                      <p:nvSpPr>
                        <p:cNvPr id="11044" name="Line 250"/>
                        <p:cNvSpPr>
                          <a:spLocks noChangeShapeType="1"/>
                        </p:cNvSpPr>
                        <p:nvPr/>
                      </p:nvSpPr>
                      <p:spPr bwMode="auto">
                        <a:xfrm flipV="1">
                          <a:off x="148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5" name="Line 251"/>
                        <p:cNvSpPr>
                          <a:spLocks noChangeShapeType="1"/>
                        </p:cNvSpPr>
                        <p:nvPr/>
                      </p:nvSpPr>
                      <p:spPr bwMode="auto">
                        <a:xfrm flipV="1">
                          <a:off x="150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32" name="Group 252"/>
                      <p:cNvGrpSpPr>
                        <a:grpSpLocks/>
                      </p:cNvGrpSpPr>
                      <p:nvPr/>
                    </p:nvGrpSpPr>
                    <p:grpSpPr bwMode="auto">
                      <a:xfrm>
                        <a:off x="1508" y="1547"/>
                        <a:ext cx="64" cy="57"/>
                        <a:chOff x="1508" y="1547"/>
                        <a:chExt cx="64" cy="57"/>
                      </a:xfrm>
                    </p:grpSpPr>
                    <p:sp>
                      <p:nvSpPr>
                        <p:cNvPr id="11042" name="Line 253"/>
                        <p:cNvSpPr>
                          <a:spLocks noChangeShapeType="1"/>
                        </p:cNvSpPr>
                        <p:nvPr/>
                      </p:nvSpPr>
                      <p:spPr bwMode="auto">
                        <a:xfrm flipV="1">
                          <a:off x="150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3" name="Line 254"/>
                        <p:cNvSpPr>
                          <a:spLocks noChangeShapeType="1"/>
                        </p:cNvSpPr>
                        <p:nvPr/>
                      </p:nvSpPr>
                      <p:spPr bwMode="auto">
                        <a:xfrm flipV="1">
                          <a:off x="152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33" name="Group 255"/>
                      <p:cNvGrpSpPr>
                        <a:grpSpLocks/>
                      </p:cNvGrpSpPr>
                      <p:nvPr/>
                    </p:nvGrpSpPr>
                    <p:grpSpPr bwMode="auto">
                      <a:xfrm>
                        <a:off x="1532" y="1551"/>
                        <a:ext cx="65" cy="58"/>
                        <a:chOff x="1532" y="1551"/>
                        <a:chExt cx="65" cy="58"/>
                      </a:xfrm>
                    </p:grpSpPr>
                    <p:sp>
                      <p:nvSpPr>
                        <p:cNvPr id="11040" name="Line 256"/>
                        <p:cNvSpPr>
                          <a:spLocks noChangeShapeType="1"/>
                        </p:cNvSpPr>
                        <p:nvPr/>
                      </p:nvSpPr>
                      <p:spPr bwMode="auto">
                        <a:xfrm flipV="1">
                          <a:off x="153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1" name="Line 257"/>
                        <p:cNvSpPr>
                          <a:spLocks noChangeShapeType="1"/>
                        </p:cNvSpPr>
                        <p:nvPr/>
                      </p:nvSpPr>
                      <p:spPr bwMode="auto">
                        <a:xfrm flipV="1">
                          <a:off x="155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34" name="Group 258"/>
                      <p:cNvGrpSpPr>
                        <a:grpSpLocks/>
                      </p:cNvGrpSpPr>
                      <p:nvPr/>
                    </p:nvGrpSpPr>
                    <p:grpSpPr bwMode="auto">
                      <a:xfrm>
                        <a:off x="1556" y="1553"/>
                        <a:ext cx="65" cy="58"/>
                        <a:chOff x="1556" y="1553"/>
                        <a:chExt cx="65" cy="58"/>
                      </a:xfrm>
                    </p:grpSpPr>
                    <p:sp>
                      <p:nvSpPr>
                        <p:cNvPr id="11038" name="Line 259"/>
                        <p:cNvSpPr>
                          <a:spLocks noChangeShapeType="1"/>
                        </p:cNvSpPr>
                        <p:nvPr/>
                      </p:nvSpPr>
                      <p:spPr bwMode="auto">
                        <a:xfrm flipV="1">
                          <a:off x="155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39" name="Line 260"/>
                        <p:cNvSpPr>
                          <a:spLocks noChangeShapeType="1"/>
                        </p:cNvSpPr>
                        <p:nvPr/>
                      </p:nvSpPr>
                      <p:spPr bwMode="auto">
                        <a:xfrm flipV="1">
                          <a:off x="157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35" name="Group 261"/>
                      <p:cNvGrpSpPr>
                        <a:grpSpLocks/>
                      </p:cNvGrpSpPr>
                      <p:nvPr/>
                    </p:nvGrpSpPr>
                    <p:grpSpPr bwMode="auto">
                      <a:xfrm>
                        <a:off x="1580" y="1555"/>
                        <a:ext cx="65" cy="58"/>
                        <a:chOff x="1580" y="1555"/>
                        <a:chExt cx="65" cy="58"/>
                      </a:xfrm>
                    </p:grpSpPr>
                    <p:sp>
                      <p:nvSpPr>
                        <p:cNvPr id="11036" name="Line 262"/>
                        <p:cNvSpPr>
                          <a:spLocks noChangeShapeType="1"/>
                        </p:cNvSpPr>
                        <p:nvPr/>
                      </p:nvSpPr>
                      <p:spPr bwMode="auto">
                        <a:xfrm flipV="1">
                          <a:off x="158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37" name="Line 263"/>
                        <p:cNvSpPr>
                          <a:spLocks noChangeShapeType="1"/>
                        </p:cNvSpPr>
                        <p:nvPr/>
                      </p:nvSpPr>
                      <p:spPr bwMode="auto">
                        <a:xfrm flipV="1">
                          <a:off x="160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012" name="Group 264"/>
                    <p:cNvGrpSpPr>
                      <a:grpSpLocks/>
                    </p:cNvGrpSpPr>
                    <p:nvPr/>
                  </p:nvGrpSpPr>
                  <p:grpSpPr bwMode="auto">
                    <a:xfrm>
                      <a:off x="1655" y="1564"/>
                      <a:ext cx="93" cy="67"/>
                      <a:chOff x="1655" y="1564"/>
                      <a:chExt cx="93" cy="67"/>
                    </a:xfrm>
                  </p:grpSpPr>
                  <p:grpSp>
                    <p:nvGrpSpPr>
                      <p:cNvPr id="11016" name="Group 265"/>
                      <p:cNvGrpSpPr>
                        <a:grpSpLocks/>
                      </p:cNvGrpSpPr>
                      <p:nvPr/>
                    </p:nvGrpSpPr>
                    <p:grpSpPr bwMode="auto">
                      <a:xfrm>
                        <a:off x="1693" y="1568"/>
                        <a:ext cx="55" cy="63"/>
                        <a:chOff x="1693" y="1568"/>
                        <a:chExt cx="55" cy="63"/>
                      </a:xfrm>
                    </p:grpSpPr>
                    <p:sp>
                      <p:nvSpPr>
                        <p:cNvPr id="11023" name="Line 266"/>
                        <p:cNvSpPr>
                          <a:spLocks noChangeShapeType="1"/>
                        </p:cNvSpPr>
                        <p:nvPr/>
                      </p:nvSpPr>
                      <p:spPr bwMode="auto">
                        <a:xfrm flipV="1">
                          <a:off x="169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24" name="Line 267"/>
                        <p:cNvSpPr>
                          <a:spLocks noChangeShapeType="1"/>
                        </p:cNvSpPr>
                        <p:nvPr/>
                      </p:nvSpPr>
                      <p:spPr bwMode="auto">
                        <a:xfrm flipV="1">
                          <a:off x="171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17" name="Group 268"/>
                      <p:cNvGrpSpPr>
                        <a:grpSpLocks/>
                      </p:cNvGrpSpPr>
                      <p:nvPr/>
                    </p:nvGrpSpPr>
                    <p:grpSpPr bwMode="auto">
                      <a:xfrm>
                        <a:off x="1676" y="1565"/>
                        <a:ext cx="54" cy="64"/>
                        <a:chOff x="1676" y="1565"/>
                        <a:chExt cx="54" cy="64"/>
                      </a:xfrm>
                    </p:grpSpPr>
                    <p:sp>
                      <p:nvSpPr>
                        <p:cNvPr id="11021" name="Line 269"/>
                        <p:cNvSpPr>
                          <a:spLocks noChangeShapeType="1"/>
                        </p:cNvSpPr>
                        <p:nvPr/>
                      </p:nvSpPr>
                      <p:spPr bwMode="auto">
                        <a:xfrm flipV="1">
                          <a:off x="167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22" name="Line 270"/>
                        <p:cNvSpPr>
                          <a:spLocks noChangeShapeType="1"/>
                        </p:cNvSpPr>
                        <p:nvPr/>
                      </p:nvSpPr>
                      <p:spPr bwMode="auto">
                        <a:xfrm flipV="1">
                          <a:off x="169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18" name="Group 271"/>
                      <p:cNvGrpSpPr>
                        <a:grpSpLocks/>
                      </p:cNvGrpSpPr>
                      <p:nvPr/>
                    </p:nvGrpSpPr>
                    <p:grpSpPr bwMode="auto">
                      <a:xfrm>
                        <a:off x="1655" y="1564"/>
                        <a:ext cx="53" cy="62"/>
                        <a:chOff x="1655" y="1564"/>
                        <a:chExt cx="53" cy="62"/>
                      </a:xfrm>
                    </p:grpSpPr>
                    <p:sp>
                      <p:nvSpPr>
                        <p:cNvPr id="11019" name="Line 272"/>
                        <p:cNvSpPr>
                          <a:spLocks noChangeShapeType="1"/>
                        </p:cNvSpPr>
                        <p:nvPr/>
                      </p:nvSpPr>
                      <p:spPr bwMode="auto">
                        <a:xfrm flipV="1">
                          <a:off x="165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20" name="Line 273"/>
                        <p:cNvSpPr>
                          <a:spLocks noChangeShapeType="1"/>
                        </p:cNvSpPr>
                        <p:nvPr/>
                      </p:nvSpPr>
                      <p:spPr bwMode="auto">
                        <a:xfrm flipV="1">
                          <a:off x="167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013" name="Line 274"/>
                    <p:cNvSpPr>
                      <a:spLocks noChangeShapeType="1"/>
                    </p:cNvSpPr>
                    <p:nvPr/>
                  </p:nvSpPr>
                  <p:spPr bwMode="auto">
                    <a:xfrm>
                      <a:off x="136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14" name="Line 275"/>
                    <p:cNvSpPr>
                      <a:spLocks noChangeShapeType="1"/>
                    </p:cNvSpPr>
                    <p:nvPr/>
                  </p:nvSpPr>
                  <p:spPr bwMode="auto">
                    <a:xfrm>
                      <a:off x="134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15" name="Line 276"/>
                    <p:cNvSpPr>
                      <a:spLocks noChangeShapeType="1"/>
                    </p:cNvSpPr>
                    <p:nvPr/>
                  </p:nvSpPr>
                  <p:spPr bwMode="auto">
                    <a:xfrm>
                      <a:off x="133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006" name="Group 277"/>
                <p:cNvGrpSpPr>
                  <a:grpSpLocks/>
                </p:cNvGrpSpPr>
                <p:nvPr/>
              </p:nvGrpSpPr>
              <p:grpSpPr bwMode="auto">
                <a:xfrm>
                  <a:off x="1739" y="1579"/>
                  <a:ext cx="57" cy="72"/>
                  <a:chOff x="1739" y="1579"/>
                  <a:chExt cx="57" cy="72"/>
                </a:xfrm>
              </p:grpSpPr>
              <p:sp>
                <p:nvSpPr>
                  <p:cNvPr id="11007" name="Line 278"/>
                  <p:cNvSpPr>
                    <a:spLocks noChangeShapeType="1"/>
                  </p:cNvSpPr>
                  <p:nvPr/>
                </p:nvSpPr>
                <p:spPr bwMode="auto">
                  <a:xfrm flipV="1">
                    <a:off x="173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08" name="Line 279"/>
                  <p:cNvSpPr>
                    <a:spLocks noChangeShapeType="1"/>
                  </p:cNvSpPr>
                  <p:nvPr/>
                </p:nvSpPr>
                <p:spPr bwMode="auto">
                  <a:xfrm flipV="1">
                    <a:off x="176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0968" name="Rectangle 280"/>
            <p:cNvSpPr>
              <a:spLocks noChangeArrowheads="1"/>
            </p:cNvSpPr>
            <p:nvPr/>
          </p:nvSpPr>
          <p:spPr bwMode="auto">
            <a:xfrm>
              <a:off x="1238" y="782"/>
              <a:ext cx="87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a:solidFill>
                    <a:schemeClr val="tx1"/>
                  </a:solidFill>
                  <a:latin typeface="Times New Roman" pitchFamily="18" charset="0"/>
                </a:rPr>
                <a:t>PC-workstation</a:t>
              </a:r>
            </a:p>
          </p:txBody>
        </p:sp>
      </p:grpSp>
      <p:grpSp>
        <p:nvGrpSpPr>
          <p:cNvPr id="10245" name="Group 281"/>
          <p:cNvGrpSpPr>
            <a:grpSpLocks/>
          </p:cNvGrpSpPr>
          <p:nvPr/>
        </p:nvGrpSpPr>
        <p:grpSpPr bwMode="auto">
          <a:xfrm>
            <a:off x="3581400" y="4114800"/>
            <a:ext cx="1144588" cy="1144588"/>
            <a:chOff x="2256" y="2592"/>
            <a:chExt cx="721" cy="721"/>
          </a:xfrm>
        </p:grpSpPr>
        <p:sp>
          <p:nvSpPr>
            <p:cNvPr id="10831" name="Freeform 282"/>
            <p:cNvSpPr>
              <a:spLocks/>
            </p:cNvSpPr>
            <p:nvPr/>
          </p:nvSpPr>
          <p:spPr bwMode="auto">
            <a:xfrm>
              <a:off x="2256" y="3153"/>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32" name="Freeform 283"/>
            <p:cNvSpPr>
              <a:spLocks/>
            </p:cNvSpPr>
            <p:nvPr/>
          </p:nvSpPr>
          <p:spPr bwMode="auto">
            <a:xfrm>
              <a:off x="2321" y="3127"/>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33" name="Freeform 284"/>
            <p:cNvSpPr>
              <a:spLocks/>
            </p:cNvSpPr>
            <p:nvPr/>
          </p:nvSpPr>
          <p:spPr bwMode="auto">
            <a:xfrm>
              <a:off x="2317" y="3007"/>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834" name="Group 285"/>
            <p:cNvGrpSpPr>
              <a:grpSpLocks/>
            </p:cNvGrpSpPr>
            <p:nvPr/>
          </p:nvGrpSpPr>
          <p:grpSpPr bwMode="auto">
            <a:xfrm>
              <a:off x="2318" y="3040"/>
              <a:ext cx="456" cy="73"/>
              <a:chOff x="2318" y="3040"/>
              <a:chExt cx="456" cy="73"/>
            </a:xfrm>
          </p:grpSpPr>
          <p:sp>
            <p:nvSpPr>
              <p:cNvPr id="10963" name="Line 286"/>
              <p:cNvSpPr>
                <a:spLocks noChangeShapeType="1"/>
              </p:cNvSpPr>
              <p:nvPr/>
            </p:nvSpPr>
            <p:spPr bwMode="auto">
              <a:xfrm>
                <a:off x="2318" y="3040"/>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4" name="Line 287"/>
              <p:cNvSpPr>
                <a:spLocks noChangeShapeType="1"/>
              </p:cNvSpPr>
              <p:nvPr/>
            </p:nvSpPr>
            <p:spPr bwMode="auto">
              <a:xfrm>
                <a:off x="2653" y="3075"/>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5" name="Line 288"/>
              <p:cNvSpPr>
                <a:spLocks noChangeShapeType="1"/>
              </p:cNvSpPr>
              <p:nvPr/>
            </p:nvSpPr>
            <p:spPr bwMode="auto">
              <a:xfrm>
                <a:off x="2540" y="3065"/>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6" name="Line 289"/>
              <p:cNvSpPr>
                <a:spLocks noChangeShapeType="1"/>
              </p:cNvSpPr>
              <p:nvPr/>
            </p:nvSpPr>
            <p:spPr bwMode="auto">
              <a:xfrm>
                <a:off x="2318" y="3065"/>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835" name="Freeform 290"/>
            <p:cNvSpPr>
              <a:spLocks/>
            </p:cNvSpPr>
            <p:nvPr/>
          </p:nvSpPr>
          <p:spPr bwMode="auto">
            <a:xfrm>
              <a:off x="2317" y="2983"/>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36" name="Freeform 291"/>
            <p:cNvSpPr>
              <a:spLocks/>
            </p:cNvSpPr>
            <p:nvPr/>
          </p:nvSpPr>
          <p:spPr bwMode="auto">
            <a:xfrm>
              <a:off x="2444" y="2996"/>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37" name="Freeform 292"/>
            <p:cNvSpPr>
              <a:spLocks/>
            </p:cNvSpPr>
            <p:nvPr/>
          </p:nvSpPr>
          <p:spPr bwMode="auto">
            <a:xfrm>
              <a:off x="2801" y="3230"/>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838" name="Group 293"/>
            <p:cNvGrpSpPr>
              <a:grpSpLocks/>
            </p:cNvGrpSpPr>
            <p:nvPr/>
          </p:nvGrpSpPr>
          <p:grpSpPr bwMode="auto">
            <a:xfrm>
              <a:off x="2807" y="3260"/>
              <a:ext cx="123" cy="53"/>
              <a:chOff x="2807" y="3260"/>
              <a:chExt cx="123" cy="53"/>
            </a:xfrm>
          </p:grpSpPr>
          <p:grpSp>
            <p:nvGrpSpPr>
              <p:cNvPr id="10954" name="Group 294"/>
              <p:cNvGrpSpPr>
                <a:grpSpLocks/>
              </p:cNvGrpSpPr>
              <p:nvPr/>
            </p:nvGrpSpPr>
            <p:grpSpPr bwMode="auto">
              <a:xfrm>
                <a:off x="2807" y="3260"/>
                <a:ext cx="120" cy="53"/>
                <a:chOff x="2807" y="3260"/>
                <a:chExt cx="120" cy="53"/>
              </a:xfrm>
            </p:grpSpPr>
            <p:sp>
              <p:nvSpPr>
                <p:cNvPr id="10959" name="Freeform 295"/>
                <p:cNvSpPr>
                  <a:spLocks/>
                </p:cNvSpPr>
                <p:nvPr/>
              </p:nvSpPr>
              <p:spPr bwMode="auto">
                <a:xfrm>
                  <a:off x="2807" y="3260"/>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60" name="Freeform 296"/>
                <p:cNvSpPr>
                  <a:spLocks/>
                </p:cNvSpPr>
                <p:nvPr/>
              </p:nvSpPr>
              <p:spPr bwMode="auto">
                <a:xfrm>
                  <a:off x="2807" y="3281"/>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61" name="Freeform 297"/>
                <p:cNvSpPr>
                  <a:spLocks/>
                </p:cNvSpPr>
                <p:nvPr/>
              </p:nvSpPr>
              <p:spPr bwMode="auto">
                <a:xfrm>
                  <a:off x="2862" y="3271"/>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62" name="Freeform 298"/>
                <p:cNvSpPr>
                  <a:spLocks/>
                </p:cNvSpPr>
                <p:nvPr/>
              </p:nvSpPr>
              <p:spPr bwMode="auto">
                <a:xfrm>
                  <a:off x="2828" y="3260"/>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55" name="Group 299"/>
              <p:cNvGrpSpPr>
                <a:grpSpLocks/>
              </p:cNvGrpSpPr>
              <p:nvPr/>
            </p:nvGrpSpPr>
            <p:grpSpPr bwMode="auto">
              <a:xfrm>
                <a:off x="2809" y="3276"/>
                <a:ext cx="121" cy="25"/>
                <a:chOff x="2809" y="3276"/>
                <a:chExt cx="121" cy="25"/>
              </a:xfrm>
            </p:grpSpPr>
            <p:sp>
              <p:nvSpPr>
                <p:cNvPr id="10956" name="Line 300"/>
                <p:cNvSpPr>
                  <a:spLocks noChangeShapeType="1"/>
                </p:cNvSpPr>
                <p:nvPr/>
              </p:nvSpPr>
              <p:spPr bwMode="auto">
                <a:xfrm>
                  <a:off x="2809" y="3286"/>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 name="Line 301"/>
                <p:cNvSpPr>
                  <a:spLocks noChangeShapeType="1"/>
                </p:cNvSpPr>
                <p:nvPr/>
              </p:nvSpPr>
              <p:spPr bwMode="auto">
                <a:xfrm flipV="1">
                  <a:off x="2863" y="3276"/>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 name="Line 302"/>
                <p:cNvSpPr>
                  <a:spLocks noChangeShapeType="1"/>
                </p:cNvSpPr>
                <p:nvPr/>
              </p:nvSpPr>
              <p:spPr bwMode="auto">
                <a:xfrm>
                  <a:off x="2885" y="3276"/>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839" name="Freeform 303"/>
            <p:cNvSpPr>
              <a:spLocks/>
            </p:cNvSpPr>
            <p:nvPr/>
          </p:nvSpPr>
          <p:spPr bwMode="auto">
            <a:xfrm>
              <a:off x="2774" y="3125"/>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40" name="Freeform 304"/>
            <p:cNvSpPr>
              <a:spLocks/>
            </p:cNvSpPr>
            <p:nvPr/>
          </p:nvSpPr>
          <p:spPr bwMode="auto">
            <a:xfrm>
              <a:off x="2774" y="3009"/>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41" name="Freeform 305"/>
            <p:cNvSpPr>
              <a:spLocks/>
            </p:cNvSpPr>
            <p:nvPr/>
          </p:nvSpPr>
          <p:spPr bwMode="auto">
            <a:xfrm>
              <a:off x="2299" y="3151"/>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42" name="Line 306"/>
            <p:cNvSpPr>
              <a:spLocks noChangeShapeType="1"/>
            </p:cNvSpPr>
            <p:nvPr/>
          </p:nvSpPr>
          <p:spPr bwMode="auto">
            <a:xfrm flipV="1">
              <a:off x="2774" y="3065"/>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3" name="Line 307"/>
            <p:cNvSpPr>
              <a:spLocks noChangeShapeType="1"/>
            </p:cNvSpPr>
            <p:nvPr/>
          </p:nvSpPr>
          <p:spPr bwMode="auto">
            <a:xfrm flipV="1">
              <a:off x="2794" y="3080"/>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4" name="Line 308"/>
            <p:cNvSpPr>
              <a:spLocks noChangeShapeType="1"/>
            </p:cNvSpPr>
            <p:nvPr/>
          </p:nvSpPr>
          <p:spPr bwMode="auto">
            <a:xfrm flipV="1">
              <a:off x="2792" y="3093"/>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5" name="Line 309"/>
            <p:cNvSpPr>
              <a:spLocks noChangeShapeType="1"/>
            </p:cNvSpPr>
            <p:nvPr/>
          </p:nvSpPr>
          <p:spPr bwMode="auto">
            <a:xfrm flipV="1">
              <a:off x="2794" y="3106"/>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6" name="Line 310"/>
            <p:cNvSpPr>
              <a:spLocks noChangeShapeType="1"/>
            </p:cNvSpPr>
            <p:nvPr/>
          </p:nvSpPr>
          <p:spPr bwMode="auto">
            <a:xfrm flipV="1">
              <a:off x="2794" y="3118"/>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7" name="Line 311"/>
            <p:cNvSpPr>
              <a:spLocks noChangeShapeType="1"/>
            </p:cNvSpPr>
            <p:nvPr/>
          </p:nvSpPr>
          <p:spPr bwMode="auto">
            <a:xfrm flipV="1">
              <a:off x="2792" y="3051"/>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8" name="Line 312"/>
            <p:cNvSpPr>
              <a:spLocks noChangeShapeType="1"/>
            </p:cNvSpPr>
            <p:nvPr/>
          </p:nvSpPr>
          <p:spPr bwMode="auto">
            <a:xfrm flipV="1">
              <a:off x="2794" y="3037"/>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9" name="Line 313"/>
            <p:cNvSpPr>
              <a:spLocks noChangeShapeType="1"/>
            </p:cNvSpPr>
            <p:nvPr/>
          </p:nvSpPr>
          <p:spPr bwMode="auto">
            <a:xfrm flipV="1">
              <a:off x="2792" y="3021"/>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0" name="Line 314"/>
            <p:cNvSpPr>
              <a:spLocks noChangeShapeType="1"/>
            </p:cNvSpPr>
            <p:nvPr/>
          </p:nvSpPr>
          <p:spPr bwMode="auto">
            <a:xfrm flipH="1">
              <a:off x="2792" y="3043"/>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851" name="Group 315"/>
            <p:cNvGrpSpPr>
              <a:grpSpLocks/>
            </p:cNvGrpSpPr>
            <p:nvPr/>
          </p:nvGrpSpPr>
          <p:grpSpPr bwMode="auto">
            <a:xfrm>
              <a:off x="2794" y="2601"/>
              <a:ext cx="129" cy="424"/>
              <a:chOff x="2794" y="2601"/>
              <a:chExt cx="129" cy="424"/>
            </a:xfrm>
          </p:grpSpPr>
          <p:grpSp>
            <p:nvGrpSpPr>
              <p:cNvPr id="10924" name="Group 316"/>
              <p:cNvGrpSpPr>
                <a:grpSpLocks/>
              </p:cNvGrpSpPr>
              <p:nvPr/>
            </p:nvGrpSpPr>
            <p:grpSpPr bwMode="auto">
              <a:xfrm>
                <a:off x="2843" y="2656"/>
                <a:ext cx="80" cy="353"/>
                <a:chOff x="2843" y="2656"/>
                <a:chExt cx="80" cy="353"/>
              </a:xfrm>
            </p:grpSpPr>
            <p:sp>
              <p:nvSpPr>
                <p:cNvPr id="10928" name="Freeform 317"/>
                <p:cNvSpPr>
                  <a:spLocks/>
                </p:cNvSpPr>
                <p:nvPr/>
              </p:nvSpPr>
              <p:spPr bwMode="auto">
                <a:xfrm>
                  <a:off x="2843" y="2656"/>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929" name="Group 318"/>
                <p:cNvGrpSpPr>
                  <a:grpSpLocks/>
                </p:cNvGrpSpPr>
                <p:nvPr/>
              </p:nvGrpSpPr>
              <p:grpSpPr bwMode="auto">
                <a:xfrm>
                  <a:off x="2843" y="2671"/>
                  <a:ext cx="80" cy="302"/>
                  <a:chOff x="2843" y="2671"/>
                  <a:chExt cx="80" cy="302"/>
                </a:xfrm>
              </p:grpSpPr>
              <p:grpSp>
                <p:nvGrpSpPr>
                  <p:cNvPr id="10930" name="Group 319"/>
                  <p:cNvGrpSpPr>
                    <a:grpSpLocks/>
                  </p:cNvGrpSpPr>
                  <p:nvPr/>
                </p:nvGrpSpPr>
                <p:grpSpPr bwMode="auto">
                  <a:xfrm>
                    <a:off x="2843" y="2671"/>
                    <a:ext cx="80" cy="302"/>
                    <a:chOff x="2843" y="2671"/>
                    <a:chExt cx="80" cy="302"/>
                  </a:xfrm>
                </p:grpSpPr>
                <p:grpSp>
                  <p:nvGrpSpPr>
                    <p:cNvPr id="10932" name="Group 320"/>
                    <p:cNvGrpSpPr>
                      <a:grpSpLocks/>
                    </p:cNvGrpSpPr>
                    <p:nvPr/>
                  </p:nvGrpSpPr>
                  <p:grpSpPr bwMode="auto">
                    <a:xfrm>
                      <a:off x="2843" y="2671"/>
                      <a:ext cx="80" cy="180"/>
                      <a:chOff x="2843" y="2671"/>
                      <a:chExt cx="80" cy="180"/>
                    </a:xfrm>
                  </p:grpSpPr>
                  <p:grpSp>
                    <p:nvGrpSpPr>
                      <p:cNvPr id="10942" name="Group 321"/>
                      <p:cNvGrpSpPr>
                        <a:grpSpLocks/>
                      </p:cNvGrpSpPr>
                      <p:nvPr/>
                    </p:nvGrpSpPr>
                    <p:grpSpPr bwMode="auto">
                      <a:xfrm>
                        <a:off x="2849" y="2671"/>
                        <a:ext cx="74" cy="97"/>
                        <a:chOff x="2849" y="2671"/>
                        <a:chExt cx="74" cy="97"/>
                      </a:xfrm>
                    </p:grpSpPr>
                    <p:sp>
                      <p:nvSpPr>
                        <p:cNvPr id="10948" name="Line 322"/>
                        <p:cNvSpPr>
                          <a:spLocks noChangeShapeType="1"/>
                        </p:cNvSpPr>
                        <p:nvPr/>
                      </p:nvSpPr>
                      <p:spPr bwMode="auto">
                        <a:xfrm>
                          <a:off x="2851" y="2671"/>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9" name="Line 323"/>
                        <p:cNvSpPr>
                          <a:spLocks noChangeShapeType="1"/>
                        </p:cNvSpPr>
                        <p:nvPr/>
                      </p:nvSpPr>
                      <p:spPr bwMode="auto">
                        <a:xfrm>
                          <a:off x="2851" y="2686"/>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0" name="Line 324"/>
                        <p:cNvSpPr>
                          <a:spLocks noChangeShapeType="1"/>
                        </p:cNvSpPr>
                        <p:nvPr/>
                      </p:nvSpPr>
                      <p:spPr bwMode="auto">
                        <a:xfrm>
                          <a:off x="2851" y="2702"/>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1" name="Line 325"/>
                        <p:cNvSpPr>
                          <a:spLocks noChangeShapeType="1"/>
                        </p:cNvSpPr>
                        <p:nvPr/>
                      </p:nvSpPr>
                      <p:spPr bwMode="auto">
                        <a:xfrm>
                          <a:off x="2851" y="2718"/>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2" name="Line 326"/>
                        <p:cNvSpPr>
                          <a:spLocks noChangeShapeType="1"/>
                        </p:cNvSpPr>
                        <p:nvPr/>
                      </p:nvSpPr>
                      <p:spPr bwMode="auto">
                        <a:xfrm>
                          <a:off x="2849" y="2733"/>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3" name="Line 327"/>
                        <p:cNvSpPr>
                          <a:spLocks noChangeShapeType="1"/>
                        </p:cNvSpPr>
                        <p:nvPr/>
                      </p:nvSpPr>
                      <p:spPr bwMode="auto">
                        <a:xfrm>
                          <a:off x="2849" y="2749"/>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943" name="Line 328"/>
                      <p:cNvSpPr>
                        <a:spLocks noChangeShapeType="1"/>
                      </p:cNvSpPr>
                      <p:nvPr/>
                    </p:nvSpPr>
                    <p:spPr bwMode="auto">
                      <a:xfrm>
                        <a:off x="2843" y="2781"/>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4" name="Line 329"/>
                      <p:cNvSpPr>
                        <a:spLocks noChangeShapeType="1"/>
                      </p:cNvSpPr>
                      <p:nvPr/>
                    </p:nvSpPr>
                    <p:spPr bwMode="auto">
                      <a:xfrm>
                        <a:off x="2845" y="2796"/>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5" name="Line 330"/>
                      <p:cNvSpPr>
                        <a:spLocks noChangeShapeType="1"/>
                      </p:cNvSpPr>
                      <p:nvPr/>
                    </p:nvSpPr>
                    <p:spPr bwMode="auto">
                      <a:xfrm>
                        <a:off x="2843" y="2812"/>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6" name="Line 331"/>
                      <p:cNvSpPr>
                        <a:spLocks noChangeShapeType="1"/>
                      </p:cNvSpPr>
                      <p:nvPr/>
                    </p:nvSpPr>
                    <p:spPr bwMode="auto">
                      <a:xfrm>
                        <a:off x="2845" y="2828"/>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7" name="Line 332"/>
                      <p:cNvSpPr>
                        <a:spLocks noChangeShapeType="1"/>
                      </p:cNvSpPr>
                      <p:nvPr/>
                    </p:nvSpPr>
                    <p:spPr bwMode="auto">
                      <a:xfrm>
                        <a:off x="2846" y="2844"/>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933" name="Group 333"/>
                    <p:cNvGrpSpPr>
                      <a:grpSpLocks/>
                    </p:cNvGrpSpPr>
                    <p:nvPr/>
                  </p:nvGrpSpPr>
                  <p:grpSpPr bwMode="auto">
                    <a:xfrm>
                      <a:off x="2845" y="2861"/>
                      <a:ext cx="69" cy="112"/>
                      <a:chOff x="2845" y="2861"/>
                      <a:chExt cx="69" cy="112"/>
                    </a:xfrm>
                  </p:grpSpPr>
                  <p:sp>
                    <p:nvSpPr>
                      <p:cNvPr id="10934" name="Line 334"/>
                      <p:cNvSpPr>
                        <a:spLocks noChangeShapeType="1"/>
                      </p:cNvSpPr>
                      <p:nvPr/>
                    </p:nvSpPr>
                    <p:spPr bwMode="auto">
                      <a:xfrm>
                        <a:off x="2846" y="2861"/>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5" name="Line 335"/>
                      <p:cNvSpPr>
                        <a:spLocks noChangeShapeType="1"/>
                      </p:cNvSpPr>
                      <p:nvPr/>
                    </p:nvSpPr>
                    <p:spPr bwMode="auto">
                      <a:xfrm>
                        <a:off x="2846" y="2876"/>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6" name="Line 336"/>
                      <p:cNvSpPr>
                        <a:spLocks noChangeShapeType="1"/>
                      </p:cNvSpPr>
                      <p:nvPr/>
                    </p:nvSpPr>
                    <p:spPr bwMode="auto">
                      <a:xfrm>
                        <a:off x="2846" y="2894"/>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7" name="Line 337"/>
                      <p:cNvSpPr>
                        <a:spLocks noChangeShapeType="1"/>
                      </p:cNvSpPr>
                      <p:nvPr/>
                    </p:nvSpPr>
                    <p:spPr bwMode="auto">
                      <a:xfrm flipV="1">
                        <a:off x="2846" y="2908"/>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8" name="Line 338"/>
                      <p:cNvSpPr>
                        <a:spLocks noChangeShapeType="1"/>
                      </p:cNvSpPr>
                      <p:nvPr/>
                    </p:nvSpPr>
                    <p:spPr bwMode="auto">
                      <a:xfrm flipV="1">
                        <a:off x="2846" y="2921"/>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9" name="Line 339"/>
                      <p:cNvSpPr>
                        <a:spLocks noChangeShapeType="1"/>
                      </p:cNvSpPr>
                      <p:nvPr/>
                    </p:nvSpPr>
                    <p:spPr bwMode="auto">
                      <a:xfrm flipV="1">
                        <a:off x="2846" y="2936"/>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0" name="Line 340"/>
                      <p:cNvSpPr>
                        <a:spLocks noChangeShapeType="1"/>
                      </p:cNvSpPr>
                      <p:nvPr/>
                    </p:nvSpPr>
                    <p:spPr bwMode="auto">
                      <a:xfrm flipV="1">
                        <a:off x="2845" y="2948"/>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1" name="Line 341"/>
                      <p:cNvSpPr>
                        <a:spLocks noChangeShapeType="1"/>
                      </p:cNvSpPr>
                      <p:nvPr/>
                    </p:nvSpPr>
                    <p:spPr bwMode="auto">
                      <a:xfrm flipV="1">
                        <a:off x="2846" y="2963"/>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931" name="Line 342"/>
                  <p:cNvSpPr>
                    <a:spLocks noChangeShapeType="1"/>
                  </p:cNvSpPr>
                  <p:nvPr/>
                </p:nvSpPr>
                <p:spPr bwMode="auto">
                  <a:xfrm>
                    <a:off x="2848" y="2765"/>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925" name="Group 343"/>
              <p:cNvGrpSpPr>
                <a:grpSpLocks/>
              </p:cNvGrpSpPr>
              <p:nvPr/>
            </p:nvGrpSpPr>
            <p:grpSpPr bwMode="auto">
              <a:xfrm>
                <a:off x="2794" y="2601"/>
                <a:ext cx="68" cy="424"/>
                <a:chOff x="2794" y="2601"/>
                <a:chExt cx="68" cy="424"/>
              </a:xfrm>
            </p:grpSpPr>
            <p:sp>
              <p:nvSpPr>
                <p:cNvPr id="10926" name="Freeform 344"/>
                <p:cNvSpPr>
                  <a:spLocks/>
                </p:cNvSpPr>
                <p:nvPr/>
              </p:nvSpPr>
              <p:spPr bwMode="auto">
                <a:xfrm>
                  <a:off x="2794" y="2601"/>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27" name="Arc 345"/>
                <p:cNvSpPr>
                  <a:spLocks/>
                </p:cNvSpPr>
                <p:nvPr/>
              </p:nvSpPr>
              <p:spPr bwMode="auto">
                <a:xfrm>
                  <a:off x="2854" y="2621"/>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852" name="Freeform 346"/>
            <p:cNvSpPr>
              <a:spLocks/>
            </p:cNvSpPr>
            <p:nvPr/>
          </p:nvSpPr>
          <p:spPr bwMode="auto">
            <a:xfrm>
              <a:off x="2411" y="2660"/>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853" name="Group 347"/>
            <p:cNvGrpSpPr>
              <a:grpSpLocks/>
            </p:cNvGrpSpPr>
            <p:nvPr/>
          </p:nvGrpSpPr>
          <p:grpSpPr bwMode="auto">
            <a:xfrm>
              <a:off x="2365" y="2592"/>
              <a:ext cx="446" cy="433"/>
              <a:chOff x="2365" y="2592"/>
              <a:chExt cx="446" cy="433"/>
            </a:xfrm>
          </p:grpSpPr>
          <p:sp>
            <p:nvSpPr>
              <p:cNvPr id="10920" name="Freeform 348"/>
              <p:cNvSpPr>
                <a:spLocks/>
              </p:cNvSpPr>
              <p:nvPr/>
            </p:nvSpPr>
            <p:spPr bwMode="auto">
              <a:xfrm>
                <a:off x="2366" y="2592"/>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21" name="Arc 349"/>
              <p:cNvSpPr>
                <a:spLocks/>
              </p:cNvSpPr>
              <p:nvPr/>
            </p:nvSpPr>
            <p:spPr bwMode="auto">
              <a:xfrm>
                <a:off x="2802" y="2600"/>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2" name="Arc 350"/>
              <p:cNvSpPr>
                <a:spLocks/>
              </p:cNvSpPr>
              <p:nvPr/>
            </p:nvSpPr>
            <p:spPr bwMode="auto">
              <a:xfrm>
                <a:off x="2386" y="2601"/>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3" name="Arc 351"/>
              <p:cNvSpPr>
                <a:spLocks/>
              </p:cNvSpPr>
              <p:nvPr/>
            </p:nvSpPr>
            <p:spPr bwMode="auto">
              <a:xfrm>
                <a:off x="2365" y="2984"/>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854" name="Freeform 352"/>
            <p:cNvSpPr>
              <a:spLocks/>
            </p:cNvSpPr>
            <p:nvPr/>
          </p:nvSpPr>
          <p:spPr bwMode="auto">
            <a:xfrm>
              <a:off x="2396" y="2625"/>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5" name="Freeform 353"/>
            <p:cNvSpPr>
              <a:spLocks/>
            </p:cNvSpPr>
            <p:nvPr/>
          </p:nvSpPr>
          <p:spPr bwMode="auto">
            <a:xfrm>
              <a:off x="2786" y="2625"/>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6" name="Freeform 354"/>
            <p:cNvSpPr>
              <a:spLocks/>
            </p:cNvSpPr>
            <p:nvPr/>
          </p:nvSpPr>
          <p:spPr bwMode="auto">
            <a:xfrm>
              <a:off x="2378" y="2991"/>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7" name="Freeform 355"/>
            <p:cNvSpPr>
              <a:spLocks/>
            </p:cNvSpPr>
            <p:nvPr/>
          </p:nvSpPr>
          <p:spPr bwMode="auto">
            <a:xfrm>
              <a:off x="2378" y="2626"/>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8" name="Freeform 356"/>
            <p:cNvSpPr>
              <a:spLocks/>
            </p:cNvSpPr>
            <p:nvPr/>
          </p:nvSpPr>
          <p:spPr bwMode="auto">
            <a:xfrm>
              <a:off x="2389" y="2633"/>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9" name="Freeform 357"/>
            <p:cNvSpPr>
              <a:spLocks/>
            </p:cNvSpPr>
            <p:nvPr/>
          </p:nvSpPr>
          <p:spPr bwMode="auto">
            <a:xfrm>
              <a:off x="2402" y="2648"/>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60" name="Freeform 358"/>
            <p:cNvSpPr>
              <a:spLocks/>
            </p:cNvSpPr>
            <p:nvPr/>
          </p:nvSpPr>
          <p:spPr bwMode="auto">
            <a:xfrm>
              <a:off x="2408" y="2668"/>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61" name="Freeform 359"/>
            <p:cNvSpPr>
              <a:spLocks/>
            </p:cNvSpPr>
            <p:nvPr/>
          </p:nvSpPr>
          <p:spPr bwMode="auto">
            <a:xfrm>
              <a:off x="2727" y="2994"/>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62" name="Freeform 360"/>
            <p:cNvSpPr>
              <a:spLocks/>
            </p:cNvSpPr>
            <p:nvPr/>
          </p:nvSpPr>
          <p:spPr bwMode="auto">
            <a:xfrm>
              <a:off x="2648" y="3200"/>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863" name="Group 361"/>
            <p:cNvGrpSpPr>
              <a:grpSpLocks/>
            </p:cNvGrpSpPr>
            <p:nvPr/>
          </p:nvGrpSpPr>
          <p:grpSpPr bwMode="auto">
            <a:xfrm>
              <a:off x="2299" y="3158"/>
              <a:ext cx="505" cy="136"/>
              <a:chOff x="2299" y="3158"/>
              <a:chExt cx="505" cy="136"/>
            </a:xfrm>
          </p:grpSpPr>
          <p:sp>
            <p:nvSpPr>
              <p:cNvPr id="10864" name="Freeform 362"/>
              <p:cNvSpPr>
                <a:spLocks/>
              </p:cNvSpPr>
              <p:nvPr/>
            </p:nvSpPr>
            <p:spPr bwMode="auto">
              <a:xfrm>
                <a:off x="2299" y="3214"/>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65" name="Freeform 363"/>
              <p:cNvSpPr>
                <a:spLocks/>
              </p:cNvSpPr>
              <p:nvPr/>
            </p:nvSpPr>
            <p:spPr bwMode="auto">
              <a:xfrm>
                <a:off x="2746" y="3202"/>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66" name="Line 364"/>
              <p:cNvSpPr>
                <a:spLocks noChangeShapeType="1"/>
              </p:cNvSpPr>
              <p:nvPr/>
            </p:nvSpPr>
            <p:spPr bwMode="auto">
              <a:xfrm>
                <a:off x="2301" y="3221"/>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867" name="Group 365"/>
              <p:cNvGrpSpPr>
                <a:grpSpLocks/>
              </p:cNvGrpSpPr>
              <p:nvPr/>
            </p:nvGrpSpPr>
            <p:grpSpPr bwMode="auto">
              <a:xfrm>
                <a:off x="2329" y="3158"/>
                <a:ext cx="430" cy="105"/>
                <a:chOff x="2329" y="3158"/>
                <a:chExt cx="430" cy="105"/>
              </a:xfrm>
            </p:grpSpPr>
            <p:sp>
              <p:nvSpPr>
                <p:cNvPr id="10871" name="Freeform 366"/>
                <p:cNvSpPr>
                  <a:spLocks/>
                </p:cNvSpPr>
                <p:nvPr/>
              </p:nvSpPr>
              <p:spPr bwMode="auto">
                <a:xfrm>
                  <a:off x="2329" y="3163"/>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872" name="Group 367"/>
                <p:cNvGrpSpPr>
                  <a:grpSpLocks/>
                </p:cNvGrpSpPr>
                <p:nvPr/>
              </p:nvGrpSpPr>
              <p:grpSpPr bwMode="auto">
                <a:xfrm>
                  <a:off x="2339" y="3158"/>
                  <a:ext cx="420" cy="105"/>
                  <a:chOff x="2339" y="3158"/>
                  <a:chExt cx="420" cy="105"/>
                </a:xfrm>
              </p:grpSpPr>
              <p:grpSp>
                <p:nvGrpSpPr>
                  <p:cNvPr id="10873" name="Group 368"/>
                  <p:cNvGrpSpPr>
                    <a:grpSpLocks/>
                  </p:cNvGrpSpPr>
                  <p:nvPr/>
                </p:nvGrpSpPr>
                <p:grpSpPr bwMode="auto">
                  <a:xfrm>
                    <a:off x="2344" y="3158"/>
                    <a:ext cx="309" cy="87"/>
                    <a:chOff x="2344" y="3158"/>
                    <a:chExt cx="309" cy="87"/>
                  </a:xfrm>
                </p:grpSpPr>
                <p:grpSp>
                  <p:nvGrpSpPr>
                    <p:cNvPr id="10887" name="Group 369"/>
                    <p:cNvGrpSpPr>
                      <a:grpSpLocks/>
                    </p:cNvGrpSpPr>
                    <p:nvPr/>
                  </p:nvGrpSpPr>
                  <p:grpSpPr bwMode="auto">
                    <a:xfrm>
                      <a:off x="2344" y="3158"/>
                      <a:ext cx="64" cy="57"/>
                      <a:chOff x="2344" y="3158"/>
                      <a:chExt cx="64" cy="57"/>
                    </a:xfrm>
                  </p:grpSpPr>
                  <p:sp>
                    <p:nvSpPr>
                      <p:cNvPr id="10918" name="Line 370"/>
                      <p:cNvSpPr>
                        <a:spLocks noChangeShapeType="1"/>
                      </p:cNvSpPr>
                      <p:nvPr/>
                    </p:nvSpPr>
                    <p:spPr bwMode="auto">
                      <a:xfrm flipV="1">
                        <a:off x="2344" y="3203"/>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9" name="Line 371"/>
                      <p:cNvSpPr>
                        <a:spLocks noChangeShapeType="1"/>
                      </p:cNvSpPr>
                      <p:nvPr/>
                    </p:nvSpPr>
                    <p:spPr bwMode="auto">
                      <a:xfrm flipV="1">
                        <a:off x="2366" y="3158"/>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88" name="Group 372"/>
                    <p:cNvGrpSpPr>
                      <a:grpSpLocks/>
                    </p:cNvGrpSpPr>
                    <p:nvPr/>
                  </p:nvGrpSpPr>
                  <p:grpSpPr bwMode="auto">
                    <a:xfrm>
                      <a:off x="2369" y="3161"/>
                      <a:ext cx="65" cy="57"/>
                      <a:chOff x="2369" y="3161"/>
                      <a:chExt cx="65" cy="57"/>
                    </a:xfrm>
                  </p:grpSpPr>
                  <p:sp>
                    <p:nvSpPr>
                      <p:cNvPr id="10916" name="Line 373"/>
                      <p:cNvSpPr>
                        <a:spLocks noChangeShapeType="1"/>
                      </p:cNvSpPr>
                      <p:nvPr/>
                    </p:nvSpPr>
                    <p:spPr bwMode="auto">
                      <a:xfrm flipV="1">
                        <a:off x="2369" y="3205"/>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7" name="Line 374"/>
                      <p:cNvSpPr>
                        <a:spLocks noChangeShapeType="1"/>
                      </p:cNvSpPr>
                      <p:nvPr/>
                    </p:nvSpPr>
                    <p:spPr bwMode="auto">
                      <a:xfrm flipV="1">
                        <a:off x="2390" y="316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89" name="Group 375"/>
                    <p:cNvGrpSpPr>
                      <a:grpSpLocks/>
                    </p:cNvGrpSpPr>
                    <p:nvPr/>
                  </p:nvGrpSpPr>
                  <p:grpSpPr bwMode="auto">
                    <a:xfrm>
                      <a:off x="2396" y="3163"/>
                      <a:ext cx="63" cy="58"/>
                      <a:chOff x="2396" y="3163"/>
                      <a:chExt cx="63" cy="58"/>
                    </a:xfrm>
                  </p:grpSpPr>
                  <p:sp>
                    <p:nvSpPr>
                      <p:cNvPr id="10914" name="Line 376"/>
                      <p:cNvSpPr>
                        <a:spLocks noChangeShapeType="1"/>
                      </p:cNvSpPr>
                      <p:nvPr/>
                    </p:nvSpPr>
                    <p:spPr bwMode="auto">
                      <a:xfrm flipV="1">
                        <a:off x="2396" y="3208"/>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5" name="Line 377"/>
                      <p:cNvSpPr>
                        <a:spLocks noChangeShapeType="1"/>
                      </p:cNvSpPr>
                      <p:nvPr/>
                    </p:nvSpPr>
                    <p:spPr bwMode="auto">
                      <a:xfrm flipV="1">
                        <a:off x="2416" y="3163"/>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90" name="Group 378"/>
                    <p:cNvGrpSpPr>
                      <a:grpSpLocks/>
                    </p:cNvGrpSpPr>
                    <p:nvPr/>
                  </p:nvGrpSpPr>
                  <p:grpSpPr bwMode="auto">
                    <a:xfrm>
                      <a:off x="2419" y="3167"/>
                      <a:ext cx="64" cy="59"/>
                      <a:chOff x="2419" y="3167"/>
                      <a:chExt cx="64" cy="59"/>
                    </a:xfrm>
                  </p:grpSpPr>
                  <p:sp>
                    <p:nvSpPr>
                      <p:cNvPr id="10912" name="Line 379"/>
                      <p:cNvSpPr>
                        <a:spLocks noChangeShapeType="1"/>
                      </p:cNvSpPr>
                      <p:nvPr/>
                    </p:nvSpPr>
                    <p:spPr bwMode="auto">
                      <a:xfrm flipV="1">
                        <a:off x="2419" y="3211"/>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3" name="Line 380"/>
                      <p:cNvSpPr>
                        <a:spLocks noChangeShapeType="1"/>
                      </p:cNvSpPr>
                      <p:nvPr/>
                    </p:nvSpPr>
                    <p:spPr bwMode="auto">
                      <a:xfrm flipV="1">
                        <a:off x="2441" y="3167"/>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91" name="Group 381"/>
                    <p:cNvGrpSpPr>
                      <a:grpSpLocks/>
                    </p:cNvGrpSpPr>
                    <p:nvPr/>
                  </p:nvGrpSpPr>
                  <p:grpSpPr bwMode="auto">
                    <a:xfrm>
                      <a:off x="2444" y="3170"/>
                      <a:ext cx="65" cy="57"/>
                      <a:chOff x="2444" y="3170"/>
                      <a:chExt cx="65" cy="57"/>
                    </a:xfrm>
                  </p:grpSpPr>
                  <p:sp>
                    <p:nvSpPr>
                      <p:cNvPr id="10910" name="Line 382"/>
                      <p:cNvSpPr>
                        <a:spLocks noChangeShapeType="1"/>
                      </p:cNvSpPr>
                      <p:nvPr/>
                    </p:nvSpPr>
                    <p:spPr bwMode="auto">
                      <a:xfrm flipV="1">
                        <a:off x="2444" y="3214"/>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1" name="Line 383"/>
                      <p:cNvSpPr>
                        <a:spLocks noChangeShapeType="1"/>
                      </p:cNvSpPr>
                      <p:nvPr/>
                    </p:nvSpPr>
                    <p:spPr bwMode="auto">
                      <a:xfrm flipV="1">
                        <a:off x="2466" y="3170"/>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92" name="Group 384"/>
                    <p:cNvGrpSpPr>
                      <a:grpSpLocks/>
                    </p:cNvGrpSpPr>
                    <p:nvPr/>
                  </p:nvGrpSpPr>
                  <p:grpSpPr bwMode="auto">
                    <a:xfrm>
                      <a:off x="2470" y="3171"/>
                      <a:ext cx="64" cy="59"/>
                      <a:chOff x="2470" y="3171"/>
                      <a:chExt cx="64" cy="59"/>
                    </a:xfrm>
                  </p:grpSpPr>
                  <p:sp>
                    <p:nvSpPr>
                      <p:cNvPr id="10908" name="Line 385"/>
                      <p:cNvSpPr>
                        <a:spLocks noChangeShapeType="1"/>
                      </p:cNvSpPr>
                      <p:nvPr/>
                    </p:nvSpPr>
                    <p:spPr bwMode="auto">
                      <a:xfrm flipV="1">
                        <a:off x="2470" y="3215"/>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9" name="Line 386"/>
                      <p:cNvSpPr>
                        <a:spLocks noChangeShapeType="1"/>
                      </p:cNvSpPr>
                      <p:nvPr/>
                    </p:nvSpPr>
                    <p:spPr bwMode="auto">
                      <a:xfrm flipV="1">
                        <a:off x="2490" y="317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93" name="Group 387"/>
                    <p:cNvGrpSpPr>
                      <a:grpSpLocks/>
                    </p:cNvGrpSpPr>
                    <p:nvPr/>
                  </p:nvGrpSpPr>
                  <p:grpSpPr bwMode="auto">
                    <a:xfrm>
                      <a:off x="2494" y="3174"/>
                      <a:ext cx="64" cy="58"/>
                      <a:chOff x="2494" y="3174"/>
                      <a:chExt cx="64" cy="58"/>
                    </a:xfrm>
                  </p:grpSpPr>
                  <p:sp>
                    <p:nvSpPr>
                      <p:cNvPr id="10906" name="Line 388"/>
                      <p:cNvSpPr>
                        <a:spLocks noChangeShapeType="1"/>
                      </p:cNvSpPr>
                      <p:nvPr/>
                    </p:nvSpPr>
                    <p:spPr bwMode="auto">
                      <a:xfrm flipV="1">
                        <a:off x="2494" y="3218"/>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7" name="Line 389"/>
                      <p:cNvSpPr>
                        <a:spLocks noChangeShapeType="1"/>
                      </p:cNvSpPr>
                      <p:nvPr/>
                    </p:nvSpPr>
                    <p:spPr bwMode="auto">
                      <a:xfrm flipV="1">
                        <a:off x="2515" y="3174"/>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94" name="Group 390"/>
                    <p:cNvGrpSpPr>
                      <a:grpSpLocks/>
                    </p:cNvGrpSpPr>
                    <p:nvPr/>
                  </p:nvGrpSpPr>
                  <p:grpSpPr bwMode="auto">
                    <a:xfrm>
                      <a:off x="2516" y="3179"/>
                      <a:ext cx="64" cy="57"/>
                      <a:chOff x="2516" y="3179"/>
                      <a:chExt cx="64" cy="57"/>
                    </a:xfrm>
                  </p:grpSpPr>
                  <p:sp>
                    <p:nvSpPr>
                      <p:cNvPr id="10904" name="Line 391"/>
                      <p:cNvSpPr>
                        <a:spLocks noChangeShapeType="1"/>
                      </p:cNvSpPr>
                      <p:nvPr/>
                    </p:nvSpPr>
                    <p:spPr bwMode="auto">
                      <a:xfrm flipV="1">
                        <a:off x="2516" y="3223"/>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5" name="Line 392"/>
                      <p:cNvSpPr>
                        <a:spLocks noChangeShapeType="1"/>
                      </p:cNvSpPr>
                      <p:nvPr/>
                    </p:nvSpPr>
                    <p:spPr bwMode="auto">
                      <a:xfrm flipV="1">
                        <a:off x="2536" y="317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95" name="Group 393"/>
                    <p:cNvGrpSpPr>
                      <a:grpSpLocks/>
                    </p:cNvGrpSpPr>
                    <p:nvPr/>
                  </p:nvGrpSpPr>
                  <p:grpSpPr bwMode="auto">
                    <a:xfrm>
                      <a:off x="2540" y="3183"/>
                      <a:ext cx="65" cy="58"/>
                      <a:chOff x="2540" y="3183"/>
                      <a:chExt cx="65" cy="58"/>
                    </a:xfrm>
                  </p:grpSpPr>
                  <p:sp>
                    <p:nvSpPr>
                      <p:cNvPr id="10902" name="Line 394"/>
                      <p:cNvSpPr>
                        <a:spLocks noChangeShapeType="1"/>
                      </p:cNvSpPr>
                      <p:nvPr/>
                    </p:nvSpPr>
                    <p:spPr bwMode="auto">
                      <a:xfrm flipV="1">
                        <a:off x="2540" y="3227"/>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3" name="Line 395"/>
                      <p:cNvSpPr>
                        <a:spLocks noChangeShapeType="1"/>
                      </p:cNvSpPr>
                      <p:nvPr/>
                    </p:nvSpPr>
                    <p:spPr bwMode="auto">
                      <a:xfrm flipV="1">
                        <a:off x="2561" y="3183"/>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96" name="Group 396"/>
                    <p:cNvGrpSpPr>
                      <a:grpSpLocks/>
                    </p:cNvGrpSpPr>
                    <p:nvPr/>
                  </p:nvGrpSpPr>
                  <p:grpSpPr bwMode="auto">
                    <a:xfrm>
                      <a:off x="2564" y="3185"/>
                      <a:ext cx="65" cy="58"/>
                      <a:chOff x="2564" y="3185"/>
                      <a:chExt cx="65" cy="58"/>
                    </a:xfrm>
                  </p:grpSpPr>
                  <p:sp>
                    <p:nvSpPr>
                      <p:cNvPr id="10900" name="Line 397"/>
                      <p:cNvSpPr>
                        <a:spLocks noChangeShapeType="1"/>
                      </p:cNvSpPr>
                      <p:nvPr/>
                    </p:nvSpPr>
                    <p:spPr bwMode="auto">
                      <a:xfrm flipV="1">
                        <a:off x="2564" y="3230"/>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1" name="Line 398"/>
                      <p:cNvSpPr>
                        <a:spLocks noChangeShapeType="1"/>
                      </p:cNvSpPr>
                      <p:nvPr/>
                    </p:nvSpPr>
                    <p:spPr bwMode="auto">
                      <a:xfrm flipV="1">
                        <a:off x="2585" y="3185"/>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97" name="Group 399"/>
                    <p:cNvGrpSpPr>
                      <a:grpSpLocks/>
                    </p:cNvGrpSpPr>
                    <p:nvPr/>
                  </p:nvGrpSpPr>
                  <p:grpSpPr bwMode="auto">
                    <a:xfrm>
                      <a:off x="2588" y="3187"/>
                      <a:ext cx="65" cy="58"/>
                      <a:chOff x="2588" y="3187"/>
                      <a:chExt cx="65" cy="58"/>
                    </a:xfrm>
                  </p:grpSpPr>
                  <p:sp>
                    <p:nvSpPr>
                      <p:cNvPr id="10898" name="Line 400"/>
                      <p:cNvSpPr>
                        <a:spLocks noChangeShapeType="1"/>
                      </p:cNvSpPr>
                      <p:nvPr/>
                    </p:nvSpPr>
                    <p:spPr bwMode="auto">
                      <a:xfrm flipV="1">
                        <a:off x="2588" y="3231"/>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9" name="Line 401"/>
                      <p:cNvSpPr>
                        <a:spLocks noChangeShapeType="1"/>
                      </p:cNvSpPr>
                      <p:nvPr/>
                    </p:nvSpPr>
                    <p:spPr bwMode="auto">
                      <a:xfrm flipV="1">
                        <a:off x="2609" y="318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874" name="Group 402"/>
                  <p:cNvGrpSpPr>
                    <a:grpSpLocks/>
                  </p:cNvGrpSpPr>
                  <p:nvPr/>
                </p:nvGrpSpPr>
                <p:grpSpPr bwMode="auto">
                  <a:xfrm>
                    <a:off x="2663" y="3196"/>
                    <a:ext cx="93" cy="67"/>
                    <a:chOff x="2663" y="3196"/>
                    <a:chExt cx="93" cy="67"/>
                  </a:xfrm>
                </p:grpSpPr>
                <p:grpSp>
                  <p:nvGrpSpPr>
                    <p:cNvPr id="10878" name="Group 403"/>
                    <p:cNvGrpSpPr>
                      <a:grpSpLocks/>
                    </p:cNvGrpSpPr>
                    <p:nvPr/>
                  </p:nvGrpSpPr>
                  <p:grpSpPr bwMode="auto">
                    <a:xfrm>
                      <a:off x="2701" y="3200"/>
                      <a:ext cx="55" cy="63"/>
                      <a:chOff x="2701" y="3200"/>
                      <a:chExt cx="55" cy="63"/>
                    </a:xfrm>
                  </p:grpSpPr>
                  <p:sp>
                    <p:nvSpPr>
                      <p:cNvPr id="10885" name="Line 404"/>
                      <p:cNvSpPr>
                        <a:spLocks noChangeShapeType="1"/>
                      </p:cNvSpPr>
                      <p:nvPr/>
                    </p:nvSpPr>
                    <p:spPr bwMode="auto">
                      <a:xfrm flipV="1">
                        <a:off x="2701" y="3247"/>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6" name="Line 405"/>
                      <p:cNvSpPr>
                        <a:spLocks noChangeShapeType="1"/>
                      </p:cNvSpPr>
                      <p:nvPr/>
                    </p:nvSpPr>
                    <p:spPr bwMode="auto">
                      <a:xfrm flipV="1">
                        <a:off x="2719" y="3200"/>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79" name="Group 406"/>
                    <p:cNvGrpSpPr>
                      <a:grpSpLocks/>
                    </p:cNvGrpSpPr>
                    <p:nvPr/>
                  </p:nvGrpSpPr>
                  <p:grpSpPr bwMode="auto">
                    <a:xfrm>
                      <a:off x="2684" y="3197"/>
                      <a:ext cx="54" cy="64"/>
                      <a:chOff x="2684" y="3197"/>
                      <a:chExt cx="54" cy="64"/>
                    </a:xfrm>
                  </p:grpSpPr>
                  <p:sp>
                    <p:nvSpPr>
                      <p:cNvPr id="10883" name="Line 407"/>
                      <p:cNvSpPr>
                        <a:spLocks noChangeShapeType="1"/>
                      </p:cNvSpPr>
                      <p:nvPr/>
                    </p:nvSpPr>
                    <p:spPr bwMode="auto">
                      <a:xfrm flipV="1">
                        <a:off x="2684" y="3245"/>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4" name="Line 408"/>
                      <p:cNvSpPr>
                        <a:spLocks noChangeShapeType="1"/>
                      </p:cNvSpPr>
                      <p:nvPr/>
                    </p:nvSpPr>
                    <p:spPr bwMode="auto">
                      <a:xfrm flipV="1">
                        <a:off x="2701" y="3197"/>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80" name="Group 409"/>
                    <p:cNvGrpSpPr>
                      <a:grpSpLocks/>
                    </p:cNvGrpSpPr>
                    <p:nvPr/>
                  </p:nvGrpSpPr>
                  <p:grpSpPr bwMode="auto">
                    <a:xfrm>
                      <a:off x="2663" y="3196"/>
                      <a:ext cx="53" cy="62"/>
                      <a:chOff x="2663" y="3196"/>
                      <a:chExt cx="53" cy="62"/>
                    </a:xfrm>
                  </p:grpSpPr>
                  <p:sp>
                    <p:nvSpPr>
                      <p:cNvPr id="10881" name="Line 410"/>
                      <p:cNvSpPr>
                        <a:spLocks noChangeShapeType="1"/>
                      </p:cNvSpPr>
                      <p:nvPr/>
                    </p:nvSpPr>
                    <p:spPr bwMode="auto">
                      <a:xfrm flipV="1">
                        <a:off x="2663" y="3241"/>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2" name="Line 411"/>
                      <p:cNvSpPr>
                        <a:spLocks noChangeShapeType="1"/>
                      </p:cNvSpPr>
                      <p:nvPr/>
                    </p:nvSpPr>
                    <p:spPr bwMode="auto">
                      <a:xfrm flipV="1">
                        <a:off x="2681" y="3196"/>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875" name="Line 412"/>
                  <p:cNvSpPr>
                    <a:spLocks noChangeShapeType="1"/>
                  </p:cNvSpPr>
                  <p:nvPr/>
                </p:nvSpPr>
                <p:spPr bwMode="auto">
                  <a:xfrm>
                    <a:off x="2368" y="3175"/>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6" name="Line 413"/>
                  <p:cNvSpPr>
                    <a:spLocks noChangeShapeType="1"/>
                  </p:cNvSpPr>
                  <p:nvPr/>
                </p:nvSpPr>
                <p:spPr bwMode="auto">
                  <a:xfrm>
                    <a:off x="2354" y="3188"/>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7" name="Line 414"/>
                  <p:cNvSpPr>
                    <a:spLocks noChangeShapeType="1"/>
                  </p:cNvSpPr>
                  <p:nvPr/>
                </p:nvSpPr>
                <p:spPr bwMode="auto">
                  <a:xfrm>
                    <a:off x="2339" y="3200"/>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868" name="Group 415"/>
              <p:cNvGrpSpPr>
                <a:grpSpLocks/>
              </p:cNvGrpSpPr>
              <p:nvPr/>
            </p:nvGrpSpPr>
            <p:grpSpPr bwMode="auto">
              <a:xfrm>
                <a:off x="2747" y="3211"/>
                <a:ext cx="57" cy="72"/>
                <a:chOff x="2747" y="3211"/>
                <a:chExt cx="57" cy="72"/>
              </a:xfrm>
            </p:grpSpPr>
            <p:sp>
              <p:nvSpPr>
                <p:cNvPr id="10869" name="Line 416"/>
                <p:cNvSpPr>
                  <a:spLocks noChangeShapeType="1"/>
                </p:cNvSpPr>
                <p:nvPr/>
              </p:nvSpPr>
              <p:spPr bwMode="auto">
                <a:xfrm flipV="1">
                  <a:off x="2747" y="3251"/>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0" name="Line 417"/>
                <p:cNvSpPr>
                  <a:spLocks noChangeShapeType="1"/>
                </p:cNvSpPr>
                <p:nvPr/>
              </p:nvSpPr>
              <p:spPr bwMode="auto">
                <a:xfrm flipV="1">
                  <a:off x="2777" y="3211"/>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0246" name="Rectangle 418"/>
          <p:cNvSpPr>
            <a:spLocks noChangeArrowheads="1"/>
          </p:cNvSpPr>
          <p:nvPr/>
        </p:nvSpPr>
        <p:spPr bwMode="auto">
          <a:xfrm>
            <a:off x="3413125" y="5356225"/>
            <a:ext cx="1387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a:solidFill>
                  <a:schemeClr val="tx1"/>
                </a:solidFill>
                <a:latin typeface="Times New Roman" pitchFamily="18" charset="0"/>
              </a:rPr>
              <a:t>PC-workstation</a:t>
            </a:r>
          </a:p>
        </p:txBody>
      </p:sp>
      <p:grpSp>
        <p:nvGrpSpPr>
          <p:cNvPr id="10247" name="Group 419"/>
          <p:cNvGrpSpPr>
            <a:grpSpLocks/>
          </p:cNvGrpSpPr>
          <p:nvPr/>
        </p:nvGrpSpPr>
        <p:grpSpPr bwMode="auto">
          <a:xfrm>
            <a:off x="2057400" y="4114800"/>
            <a:ext cx="1144588" cy="1144588"/>
            <a:chOff x="1296" y="2592"/>
            <a:chExt cx="721" cy="721"/>
          </a:xfrm>
        </p:grpSpPr>
        <p:sp>
          <p:nvSpPr>
            <p:cNvPr id="10695" name="Freeform 420"/>
            <p:cNvSpPr>
              <a:spLocks/>
            </p:cNvSpPr>
            <p:nvPr/>
          </p:nvSpPr>
          <p:spPr bwMode="auto">
            <a:xfrm>
              <a:off x="1296" y="3153"/>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96" name="Freeform 421"/>
            <p:cNvSpPr>
              <a:spLocks/>
            </p:cNvSpPr>
            <p:nvPr/>
          </p:nvSpPr>
          <p:spPr bwMode="auto">
            <a:xfrm>
              <a:off x="1361" y="3127"/>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97" name="Freeform 422"/>
            <p:cNvSpPr>
              <a:spLocks/>
            </p:cNvSpPr>
            <p:nvPr/>
          </p:nvSpPr>
          <p:spPr bwMode="auto">
            <a:xfrm>
              <a:off x="1357" y="3007"/>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698" name="Group 423"/>
            <p:cNvGrpSpPr>
              <a:grpSpLocks/>
            </p:cNvGrpSpPr>
            <p:nvPr/>
          </p:nvGrpSpPr>
          <p:grpSpPr bwMode="auto">
            <a:xfrm>
              <a:off x="1358" y="3040"/>
              <a:ext cx="456" cy="73"/>
              <a:chOff x="1358" y="3040"/>
              <a:chExt cx="456" cy="73"/>
            </a:xfrm>
          </p:grpSpPr>
          <p:sp>
            <p:nvSpPr>
              <p:cNvPr id="10827" name="Line 424"/>
              <p:cNvSpPr>
                <a:spLocks noChangeShapeType="1"/>
              </p:cNvSpPr>
              <p:nvPr/>
            </p:nvSpPr>
            <p:spPr bwMode="auto">
              <a:xfrm>
                <a:off x="1358" y="3040"/>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8" name="Line 425"/>
              <p:cNvSpPr>
                <a:spLocks noChangeShapeType="1"/>
              </p:cNvSpPr>
              <p:nvPr/>
            </p:nvSpPr>
            <p:spPr bwMode="auto">
              <a:xfrm>
                <a:off x="1693" y="3075"/>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9" name="Line 426"/>
              <p:cNvSpPr>
                <a:spLocks noChangeShapeType="1"/>
              </p:cNvSpPr>
              <p:nvPr/>
            </p:nvSpPr>
            <p:spPr bwMode="auto">
              <a:xfrm>
                <a:off x="1580" y="3065"/>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0" name="Line 427"/>
              <p:cNvSpPr>
                <a:spLocks noChangeShapeType="1"/>
              </p:cNvSpPr>
              <p:nvPr/>
            </p:nvSpPr>
            <p:spPr bwMode="auto">
              <a:xfrm>
                <a:off x="1358" y="3065"/>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699" name="Freeform 428"/>
            <p:cNvSpPr>
              <a:spLocks/>
            </p:cNvSpPr>
            <p:nvPr/>
          </p:nvSpPr>
          <p:spPr bwMode="auto">
            <a:xfrm>
              <a:off x="1357" y="2983"/>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00" name="Freeform 429"/>
            <p:cNvSpPr>
              <a:spLocks/>
            </p:cNvSpPr>
            <p:nvPr/>
          </p:nvSpPr>
          <p:spPr bwMode="auto">
            <a:xfrm>
              <a:off x="1484" y="2996"/>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01" name="Freeform 430"/>
            <p:cNvSpPr>
              <a:spLocks/>
            </p:cNvSpPr>
            <p:nvPr/>
          </p:nvSpPr>
          <p:spPr bwMode="auto">
            <a:xfrm>
              <a:off x="1841" y="3230"/>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702" name="Group 431"/>
            <p:cNvGrpSpPr>
              <a:grpSpLocks/>
            </p:cNvGrpSpPr>
            <p:nvPr/>
          </p:nvGrpSpPr>
          <p:grpSpPr bwMode="auto">
            <a:xfrm>
              <a:off x="1847" y="3260"/>
              <a:ext cx="123" cy="53"/>
              <a:chOff x="1847" y="3260"/>
              <a:chExt cx="123" cy="53"/>
            </a:xfrm>
          </p:grpSpPr>
          <p:grpSp>
            <p:nvGrpSpPr>
              <p:cNvPr id="10818" name="Group 432"/>
              <p:cNvGrpSpPr>
                <a:grpSpLocks/>
              </p:cNvGrpSpPr>
              <p:nvPr/>
            </p:nvGrpSpPr>
            <p:grpSpPr bwMode="auto">
              <a:xfrm>
                <a:off x="1847" y="3260"/>
                <a:ext cx="120" cy="53"/>
                <a:chOff x="1847" y="3260"/>
                <a:chExt cx="120" cy="53"/>
              </a:xfrm>
            </p:grpSpPr>
            <p:sp>
              <p:nvSpPr>
                <p:cNvPr id="10823" name="Freeform 433"/>
                <p:cNvSpPr>
                  <a:spLocks/>
                </p:cNvSpPr>
                <p:nvPr/>
              </p:nvSpPr>
              <p:spPr bwMode="auto">
                <a:xfrm>
                  <a:off x="1847" y="3260"/>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24" name="Freeform 434"/>
                <p:cNvSpPr>
                  <a:spLocks/>
                </p:cNvSpPr>
                <p:nvPr/>
              </p:nvSpPr>
              <p:spPr bwMode="auto">
                <a:xfrm>
                  <a:off x="1847" y="3281"/>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25" name="Freeform 435"/>
                <p:cNvSpPr>
                  <a:spLocks/>
                </p:cNvSpPr>
                <p:nvPr/>
              </p:nvSpPr>
              <p:spPr bwMode="auto">
                <a:xfrm>
                  <a:off x="1902" y="3271"/>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26" name="Freeform 436"/>
                <p:cNvSpPr>
                  <a:spLocks/>
                </p:cNvSpPr>
                <p:nvPr/>
              </p:nvSpPr>
              <p:spPr bwMode="auto">
                <a:xfrm>
                  <a:off x="1868" y="3260"/>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819" name="Group 437"/>
              <p:cNvGrpSpPr>
                <a:grpSpLocks/>
              </p:cNvGrpSpPr>
              <p:nvPr/>
            </p:nvGrpSpPr>
            <p:grpSpPr bwMode="auto">
              <a:xfrm>
                <a:off x="1849" y="3276"/>
                <a:ext cx="121" cy="25"/>
                <a:chOff x="1849" y="3276"/>
                <a:chExt cx="121" cy="25"/>
              </a:xfrm>
            </p:grpSpPr>
            <p:sp>
              <p:nvSpPr>
                <p:cNvPr id="10820" name="Line 438"/>
                <p:cNvSpPr>
                  <a:spLocks noChangeShapeType="1"/>
                </p:cNvSpPr>
                <p:nvPr/>
              </p:nvSpPr>
              <p:spPr bwMode="auto">
                <a:xfrm>
                  <a:off x="1849" y="3286"/>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1" name="Line 439"/>
                <p:cNvSpPr>
                  <a:spLocks noChangeShapeType="1"/>
                </p:cNvSpPr>
                <p:nvPr/>
              </p:nvSpPr>
              <p:spPr bwMode="auto">
                <a:xfrm flipV="1">
                  <a:off x="1903" y="3276"/>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2" name="Line 440"/>
                <p:cNvSpPr>
                  <a:spLocks noChangeShapeType="1"/>
                </p:cNvSpPr>
                <p:nvPr/>
              </p:nvSpPr>
              <p:spPr bwMode="auto">
                <a:xfrm>
                  <a:off x="1925" y="3276"/>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703" name="Freeform 441"/>
            <p:cNvSpPr>
              <a:spLocks/>
            </p:cNvSpPr>
            <p:nvPr/>
          </p:nvSpPr>
          <p:spPr bwMode="auto">
            <a:xfrm>
              <a:off x="1814" y="3125"/>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04" name="Freeform 442"/>
            <p:cNvSpPr>
              <a:spLocks/>
            </p:cNvSpPr>
            <p:nvPr/>
          </p:nvSpPr>
          <p:spPr bwMode="auto">
            <a:xfrm>
              <a:off x="1814" y="3009"/>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05" name="Freeform 443"/>
            <p:cNvSpPr>
              <a:spLocks/>
            </p:cNvSpPr>
            <p:nvPr/>
          </p:nvSpPr>
          <p:spPr bwMode="auto">
            <a:xfrm>
              <a:off x="1339" y="3151"/>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06" name="Line 444"/>
            <p:cNvSpPr>
              <a:spLocks noChangeShapeType="1"/>
            </p:cNvSpPr>
            <p:nvPr/>
          </p:nvSpPr>
          <p:spPr bwMode="auto">
            <a:xfrm flipV="1">
              <a:off x="1814" y="3065"/>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7" name="Line 445"/>
            <p:cNvSpPr>
              <a:spLocks noChangeShapeType="1"/>
            </p:cNvSpPr>
            <p:nvPr/>
          </p:nvSpPr>
          <p:spPr bwMode="auto">
            <a:xfrm flipV="1">
              <a:off x="1834" y="3080"/>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8" name="Line 446"/>
            <p:cNvSpPr>
              <a:spLocks noChangeShapeType="1"/>
            </p:cNvSpPr>
            <p:nvPr/>
          </p:nvSpPr>
          <p:spPr bwMode="auto">
            <a:xfrm flipV="1">
              <a:off x="1832" y="3093"/>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9" name="Line 447"/>
            <p:cNvSpPr>
              <a:spLocks noChangeShapeType="1"/>
            </p:cNvSpPr>
            <p:nvPr/>
          </p:nvSpPr>
          <p:spPr bwMode="auto">
            <a:xfrm flipV="1">
              <a:off x="1834" y="3106"/>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0" name="Line 448"/>
            <p:cNvSpPr>
              <a:spLocks noChangeShapeType="1"/>
            </p:cNvSpPr>
            <p:nvPr/>
          </p:nvSpPr>
          <p:spPr bwMode="auto">
            <a:xfrm flipV="1">
              <a:off x="1834" y="3118"/>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1" name="Line 449"/>
            <p:cNvSpPr>
              <a:spLocks noChangeShapeType="1"/>
            </p:cNvSpPr>
            <p:nvPr/>
          </p:nvSpPr>
          <p:spPr bwMode="auto">
            <a:xfrm flipV="1">
              <a:off x="1832" y="3051"/>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2" name="Line 450"/>
            <p:cNvSpPr>
              <a:spLocks noChangeShapeType="1"/>
            </p:cNvSpPr>
            <p:nvPr/>
          </p:nvSpPr>
          <p:spPr bwMode="auto">
            <a:xfrm flipV="1">
              <a:off x="1834" y="3037"/>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3" name="Line 451"/>
            <p:cNvSpPr>
              <a:spLocks noChangeShapeType="1"/>
            </p:cNvSpPr>
            <p:nvPr/>
          </p:nvSpPr>
          <p:spPr bwMode="auto">
            <a:xfrm flipV="1">
              <a:off x="1832" y="3021"/>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4" name="Line 452"/>
            <p:cNvSpPr>
              <a:spLocks noChangeShapeType="1"/>
            </p:cNvSpPr>
            <p:nvPr/>
          </p:nvSpPr>
          <p:spPr bwMode="auto">
            <a:xfrm flipH="1">
              <a:off x="1832" y="3043"/>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715" name="Group 453"/>
            <p:cNvGrpSpPr>
              <a:grpSpLocks/>
            </p:cNvGrpSpPr>
            <p:nvPr/>
          </p:nvGrpSpPr>
          <p:grpSpPr bwMode="auto">
            <a:xfrm>
              <a:off x="1834" y="2601"/>
              <a:ext cx="129" cy="424"/>
              <a:chOff x="1834" y="2601"/>
              <a:chExt cx="129" cy="424"/>
            </a:xfrm>
          </p:grpSpPr>
          <p:grpSp>
            <p:nvGrpSpPr>
              <p:cNvPr id="10788" name="Group 454"/>
              <p:cNvGrpSpPr>
                <a:grpSpLocks/>
              </p:cNvGrpSpPr>
              <p:nvPr/>
            </p:nvGrpSpPr>
            <p:grpSpPr bwMode="auto">
              <a:xfrm>
                <a:off x="1883" y="2656"/>
                <a:ext cx="80" cy="353"/>
                <a:chOff x="1883" y="2656"/>
                <a:chExt cx="80" cy="353"/>
              </a:xfrm>
            </p:grpSpPr>
            <p:sp>
              <p:nvSpPr>
                <p:cNvPr id="10792" name="Freeform 455"/>
                <p:cNvSpPr>
                  <a:spLocks/>
                </p:cNvSpPr>
                <p:nvPr/>
              </p:nvSpPr>
              <p:spPr bwMode="auto">
                <a:xfrm>
                  <a:off x="1883" y="2656"/>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793" name="Group 456"/>
                <p:cNvGrpSpPr>
                  <a:grpSpLocks/>
                </p:cNvGrpSpPr>
                <p:nvPr/>
              </p:nvGrpSpPr>
              <p:grpSpPr bwMode="auto">
                <a:xfrm>
                  <a:off x="1883" y="2671"/>
                  <a:ext cx="80" cy="302"/>
                  <a:chOff x="1883" y="2671"/>
                  <a:chExt cx="80" cy="302"/>
                </a:xfrm>
              </p:grpSpPr>
              <p:grpSp>
                <p:nvGrpSpPr>
                  <p:cNvPr id="10794" name="Group 457"/>
                  <p:cNvGrpSpPr>
                    <a:grpSpLocks/>
                  </p:cNvGrpSpPr>
                  <p:nvPr/>
                </p:nvGrpSpPr>
                <p:grpSpPr bwMode="auto">
                  <a:xfrm>
                    <a:off x="1883" y="2671"/>
                    <a:ext cx="80" cy="302"/>
                    <a:chOff x="1883" y="2671"/>
                    <a:chExt cx="80" cy="302"/>
                  </a:xfrm>
                </p:grpSpPr>
                <p:grpSp>
                  <p:nvGrpSpPr>
                    <p:cNvPr id="10796" name="Group 458"/>
                    <p:cNvGrpSpPr>
                      <a:grpSpLocks/>
                    </p:cNvGrpSpPr>
                    <p:nvPr/>
                  </p:nvGrpSpPr>
                  <p:grpSpPr bwMode="auto">
                    <a:xfrm>
                      <a:off x="1883" y="2671"/>
                      <a:ext cx="80" cy="180"/>
                      <a:chOff x="1883" y="2671"/>
                      <a:chExt cx="80" cy="180"/>
                    </a:xfrm>
                  </p:grpSpPr>
                  <p:grpSp>
                    <p:nvGrpSpPr>
                      <p:cNvPr id="10806" name="Group 459"/>
                      <p:cNvGrpSpPr>
                        <a:grpSpLocks/>
                      </p:cNvGrpSpPr>
                      <p:nvPr/>
                    </p:nvGrpSpPr>
                    <p:grpSpPr bwMode="auto">
                      <a:xfrm>
                        <a:off x="1889" y="2671"/>
                        <a:ext cx="74" cy="97"/>
                        <a:chOff x="1889" y="2671"/>
                        <a:chExt cx="74" cy="97"/>
                      </a:xfrm>
                    </p:grpSpPr>
                    <p:sp>
                      <p:nvSpPr>
                        <p:cNvPr id="10812" name="Line 460"/>
                        <p:cNvSpPr>
                          <a:spLocks noChangeShapeType="1"/>
                        </p:cNvSpPr>
                        <p:nvPr/>
                      </p:nvSpPr>
                      <p:spPr bwMode="auto">
                        <a:xfrm>
                          <a:off x="1891" y="2671"/>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3" name="Line 461"/>
                        <p:cNvSpPr>
                          <a:spLocks noChangeShapeType="1"/>
                        </p:cNvSpPr>
                        <p:nvPr/>
                      </p:nvSpPr>
                      <p:spPr bwMode="auto">
                        <a:xfrm>
                          <a:off x="1891" y="2686"/>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4" name="Line 462"/>
                        <p:cNvSpPr>
                          <a:spLocks noChangeShapeType="1"/>
                        </p:cNvSpPr>
                        <p:nvPr/>
                      </p:nvSpPr>
                      <p:spPr bwMode="auto">
                        <a:xfrm>
                          <a:off x="1891" y="2702"/>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5" name="Line 463"/>
                        <p:cNvSpPr>
                          <a:spLocks noChangeShapeType="1"/>
                        </p:cNvSpPr>
                        <p:nvPr/>
                      </p:nvSpPr>
                      <p:spPr bwMode="auto">
                        <a:xfrm>
                          <a:off x="1891" y="2718"/>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6" name="Line 464"/>
                        <p:cNvSpPr>
                          <a:spLocks noChangeShapeType="1"/>
                        </p:cNvSpPr>
                        <p:nvPr/>
                      </p:nvSpPr>
                      <p:spPr bwMode="auto">
                        <a:xfrm>
                          <a:off x="1889" y="2733"/>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7" name="Line 465"/>
                        <p:cNvSpPr>
                          <a:spLocks noChangeShapeType="1"/>
                        </p:cNvSpPr>
                        <p:nvPr/>
                      </p:nvSpPr>
                      <p:spPr bwMode="auto">
                        <a:xfrm>
                          <a:off x="1889" y="2749"/>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807" name="Line 466"/>
                      <p:cNvSpPr>
                        <a:spLocks noChangeShapeType="1"/>
                      </p:cNvSpPr>
                      <p:nvPr/>
                    </p:nvSpPr>
                    <p:spPr bwMode="auto">
                      <a:xfrm>
                        <a:off x="1883" y="2781"/>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8" name="Line 467"/>
                      <p:cNvSpPr>
                        <a:spLocks noChangeShapeType="1"/>
                      </p:cNvSpPr>
                      <p:nvPr/>
                    </p:nvSpPr>
                    <p:spPr bwMode="auto">
                      <a:xfrm>
                        <a:off x="1885" y="2796"/>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9" name="Line 468"/>
                      <p:cNvSpPr>
                        <a:spLocks noChangeShapeType="1"/>
                      </p:cNvSpPr>
                      <p:nvPr/>
                    </p:nvSpPr>
                    <p:spPr bwMode="auto">
                      <a:xfrm>
                        <a:off x="1883" y="2812"/>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0" name="Line 469"/>
                      <p:cNvSpPr>
                        <a:spLocks noChangeShapeType="1"/>
                      </p:cNvSpPr>
                      <p:nvPr/>
                    </p:nvSpPr>
                    <p:spPr bwMode="auto">
                      <a:xfrm>
                        <a:off x="1885" y="2828"/>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1" name="Line 470"/>
                      <p:cNvSpPr>
                        <a:spLocks noChangeShapeType="1"/>
                      </p:cNvSpPr>
                      <p:nvPr/>
                    </p:nvSpPr>
                    <p:spPr bwMode="auto">
                      <a:xfrm>
                        <a:off x="1886" y="2844"/>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97" name="Group 471"/>
                    <p:cNvGrpSpPr>
                      <a:grpSpLocks/>
                    </p:cNvGrpSpPr>
                    <p:nvPr/>
                  </p:nvGrpSpPr>
                  <p:grpSpPr bwMode="auto">
                    <a:xfrm>
                      <a:off x="1885" y="2861"/>
                      <a:ext cx="69" cy="112"/>
                      <a:chOff x="1885" y="2861"/>
                      <a:chExt cx="69" cy="112"/>
                    </a:xfrm>
                  </p:grpSpPr>
                  <p:sp>
                    <p:nvSpPr>
                      <p:cNvPr id="10798" name="Line 472"/>
                      <p:cNvSpPr>
                        <a:spLocks noChangeShapeType="1"/>
                      </p:cNvSpPr>
                      <p:nvPr/>
                    </p:nvSpPr>
                    <p:spPr bwMode="auto">
                      <a:xfrm>
                        <a:off x="1886" y="2861"/>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9" name="Line 473"/>
                      <p:cNvSpPr>
                        <a:spLocks noChangeShapeType="1"/>
                      </p:cNvSpPr>
                      <p:nvPr/>
                    </p:nvSpPr>
                    <p:spPr bwMode="auto">
                      <a:xfrm>
                        <a:off x="1886" y="2876"/>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0" name="Line 474"/>
                      <p:cNvSpPr>
                        <a:spLocks noChangeShapeType="1"/>
                      </p:cNvSpPr>
                      <p:nvPr/>
                    </p:nvSpPr>
                    <p:spPr bwMode="auto">
                      <a:xfrm>
                        <a:off x="1886" y="2894"/>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1" name="Line 475"/>
                      <p:cNvSpPr>
                        <a:spLocks noChangeShapeType="1"/>
                      </p:cNvSpPr>
                      <p:nvPr/>
                    </p:nvSpPr>
                    <p:spPr bwMode="auto">
                      <a:xfrm flipV="1">
                        <a:off x="1886" y="2908"/>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2" name="Line 476"/>
                      <p:cNvSpPr>
                        <a:spLocks noChangeShapeType="1"/>
                      </p:cNvSpPr>
                      <p:nvPr/>
                    </p:nvSpPr>
                    <p:spPr bwMode="auto">
                      <a:xfrm flipV="1">
                        <a:off x="1886" y="2921"/>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3" name="Line 477"/>
                      <p:cNvSpPr>
                        <a:spLocks noChangeShapeType="1"/>
                      </p:cNvSpPr>
                      <p:nvPr/>
                    </p:nvSpPr>
                    <p:spPr bwMode="auto">
                      <a:xfrm flipV="1">
                        <a:off x="1886" y="2936"/>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4" name="Line 478"/>
                      <p:cNvSpPr>
                        <a:spLocks noChangeShapeType="1"/>
                      </p:cNvSpPr>
                      <p:nvPr/>
                    </p:nvSpPr>
                    <p:spPr bwMode="auto">
                      <a:xfrm flipV="1">
                        <a:off x="1885" y="2948"/>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5" name="Line 479"/>
                      <p:cNvSpPr>
                        <a:spLocks noChangeShapeType="1"/>
                      </p:cNvSpPr>
                      <p:nvPr/>
                    </p:nvSpPr>
                    <p:spPr bwMode="auto">
                      <a:xfrm flipV="1">
                        <a:off x="1886" y="2963"/>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795" name="Line 480"/>
                  <p:cNvSpPr>
                    <a:spLocks noChangeShapeType="1"/>
                  </p:cNvSpPr>
                  <p:nvPr/>
                </p:nvSpPr>
                <p:spPr bwMode="auto">
                  <a:xfrm>
                    <a:off x="1888" y="2765"/>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789" name="Group 481"/>
              <p:cNvGrpSpPr>
                <a:grpSpLocks/>
              </p:cNvGrpSpPr>
              <p:nvPr/>
            </p:nvGrpSpPr>
            <p:grpSpPr bwMode="auto">
              <a:xfrm>
                <a:off x="1834" y="2601"/>
                <a:ext cx="68" cy="424"/>
                <a:chOff x="1834" y="2601"/>
                <a:chExt cx="68" cy="424"/>
              </a:xfrm>
            </p:grpSpPr>
            <p:sp>
              <p:nvSpPr>
                <p:cNvPr id="10790" name="Freeform 482"/>
                <p:cNvSpPr>
                  <a:spLocks/>
                </p:cNvSpPr>
                <p:nvPr/>
              </p:nvSpPr>
              <p:spPr bwMode="auto">
                <a:xfrm>
                  <a:off x="1834" y="2601"/>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91" name="Arc 483"/>
                <p:cNvSpPr>
                  <a:spLocks/>
                </p:cNvSpPr>
                <p:nvPr/>
              </p:nvSpPr>
              <p:spPr bwMode="auto">
                <a:xfrm>
                  <a:off x="1894" y="2621"/>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716" name="Freeform 484"/>
            <p:cNvSpPr>
              <a:spLocks/>
            </p:cNvSpPr>
            <p:nvPr/>
          </p:nvSpPr>
          <p:spPr bwMode="auto">
            <a:xfrm>
              <a:off x="1451" y="2660"/>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717" name="Group 485"/>
            <p:cNvGrpSpPr>
              <a:grpSpLocks/>
            </p:cNvGrpSpPr>
            <p:nvPr/>
          </p:nvGrpSpPr>
          <p:grpSpPr bwMode="auto">
            <a:xfrm>
              <a:off x="1405" y="2592"/>
              <a:ext cx="446" cy="433"/>
              <a:chOff x="1405" y="2592"/>
              <a:chExt cx="446" cy="433"/>
            </a:xfrm>
          </p:grpSpPr>
          <p:sp>
            <p:nvSpPr>
              <p:cNvPr id="10784" name="Freeform 486"/>
              <p:cNvSpPr>
                <a:spLocks/>
              </p:cNvSpPr>
              <p:nvPr/>
            </p:nvSpPr>
            <p:spPr bwMode="auto">
              <a:xfrm>
                <a:off x="1406" y="2592"/>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85" name="Arc 487"/>
              <p:cNvSpPr>
                <a:spLocks/>
              </p:cNvSpPr>
              <p:nvPr/>
            </p:nvSpPr>
            <p:spPr bwMode="auto">
              <a:xfrm>
                <a:off x="1842" y="2600"/>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6" name="Arc 488"/>
              <p:cNvSpPr>
                <a:spLocks/>
              </p:cNvSpPr>
              <p:nvPr/>
            </p:nvSpPr>
            <p:spPr bwMode="auto">
              <a:xfrm>
                <a:off x="1426" y="2601"/>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7" name="Arc 489"/>
              <p:cNvSpPr>
                <a:spLocks/>
              </p:cNvSpPr>
              <p:nvPr/>
            </p:nvSpPr>
            <p:spPr bwMode="auto">
              <a:xfrm>
                <a:off x="1405" y="2984"/>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718" name="Freeform 490"/>
            <p:cNvSpPr>
              <a:spLocks/>
            </p:cNvSpPr>
            <p:nvPr/>
          </p:nvSpPr>
          <p:spPr bwMode="auto">
            <a:xfrm>
              <a:off x="1436" y="2625"/>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19" name="Freeform 491"/>
            <p:cNvSpPr>
              <a:spLocks/>
            </p:cNvSpPr>
            <p:nvPr/>
          </p:nvSpPr>
          <p:spPr bwMode="auto">
            <a:xfrm>
              <a:off x="1826" y="2625"/>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0" name="Freeform 492"/>
            <p:cNvSpPr>
              <a:spLocks/>
            </p:cNvSpPr>
            <p:nvPr/>
          </p:nvSpPr>
          <p:spPr bwMode="auto">
            <a:xfrm>
              <a:off x="1418" y="2991"/>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1" name="Freeform 493"/>
            <p:cNvSpPr>
              <a:spLocks/>
            </p:cNvSpPr>
            <p:nvPr/>
          </p:nvSpPr>
          <p:spPr bwMode="auto">
            <a:xfrm>
              <a:off x="1418" y="2626"/>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2" name="Freeform 494"/>
            <p:cNvSpPr>
              <a:spLocks/>
            </p:cNvSpPr>
            <p:nvPr/>
          </p:nvSpPr>
          <p:spPr bwMode="auto">
            <a:xfrm>
              <a:off x="1429" y="2633"/>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3" name="Freeform 495"/>
            <p:cNvSpPr>
              <a:spLocks/>
            </p:cNvSpPr>
            <p:nvPr/>
          </p:nvSpPr>
          <p:spPr bwMode="auto">
            <a:xfrm>
              <a:off x="1442" y="2648"/>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4" name="Freeform 496"/>
            <p:cNvSpPr>
              <a:spLocks/>
            </p:cNvSpPr>
            <p:nvPr/>
          </p:nvSpPr>
          <p:spPr bwMode="auto">
            <a:xfrm>
              <a:off x="1448" y="2668"/>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5" name="Freeform 497"/>
            <p:cNvSpPr>
              <a:spLocks/>
            </p:cNvSpPr>
            <p:nvPr/>
          </p:nvSpPr>
          <p:spPr bwMode="auto">
            <a:xfrm>
              <a:off x="1767" y="2994"/>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6" name="Freeform 498"/>
            <p:cNvSpPr>
              <a:spLocks/>
            </p:cNvSpPr>
            <p:nvPr/>
          </p:nvSpPr>
          <p:spPr bwMode="auto">
            <a:xfrm>
              <a:off x="1688" y="3200"/>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727" name="Group 499"/>
            <p:cNvGrpSpPr>
              <a:grpSpLocks/>
            </p:cNvGrpSpPr>
            <p:nvPr/>
          </p:nvGrpSpPr>
          <p:grpSpPr bwMode="auto">
            <a:xfrm>
              <a:off x="1339" y="3158"/>
              <a:ext cx="505" cy="136"/>
              <a:chOff x="1339" y="3158"/>
              <a:chExt cx="505" cy="136"/>
            </a:xfrm>
          </p:grpSpPr>
          <p:sp>
            <p:nvSpPr>
              <p:cNvPr id="10728" name="Freeform 500"/>
              <p:cNvSpPr>
                <a:spLocks/>
              </p:cNvSpPr>
              <p:nvPr/>
            </p:nvSpPr>
            <p:spPr bwMode="auto">
              <a:xfrm>
                <a:off x="1339" y="3214"/>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9" name="Freeform 501"/>
              <p:cNvSpPr>
                <a:spLocks/>
              </p:cNvSpPr>
              <p:nvPr/>
            </p:nvSpPr>
            <p:spPr bwMode="auto">
              <a:xfrm>
                <a:off x="1786" y="3202"/>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30" name="Line 502"/>
              <p:cNvSpPr>
                <a:spLocks noChangeShapeType="1"/>
              </p:cNvSpPr>
              <p:nvPr/>
            </p:nvSpPr>
            <p:spPr bwMode="auto">
              <a:xfrm>
                <a:off x="1341" y="3221"/>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731" name="Group 503"/>
              <p:cNvGrpSpPr>
                <a:grpSpLocks/>
              </p:cNvGrpSpPr>
              <p:nvPr/>
            </p:nvGrpSpPr>
            <p:grpSpPr bwMode="auto">
              <a:xfrm>
                <a:off x="1369" y="3158"/>
                <a:ext cx="430" cy="105"/>
                <a:chOff x="1369" y="3158"/>
                <a:chExt cx="430" cy="105"/>
              </a:xfrm>
            </p:grpSpPr>
            <p:sp>
              <p:nvSpPr>
                <p:cNvPr id="10735" name="Freeform 504"/>
                <p:cNvSpPr>
                  <a:spLocks/>
                </p:cNvSpPr>
                <p:nvPr/>
              </p:nvSpPr>
              <p:spPr bwMode="auto">
                <a:xfrm>
                  <a:off x="1369" y="3163"/>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736" name="Group 505"/>
                <p:cNvGrpSpPr>
                  <a:grpSpLocks/>
                </p:cNvGrpSpPr>
                <p:nvPr/>
              </p:nvGrpSpPr>
              <p:grpSpPr bwMode="auto">
                <a:xfrm>
                  <a:off x="1379" y="3158"/>
                  <a:ext cx="420" cy="105"/>
                  <a:chOff x="1379" y="3158"/>
                  <a:chExt cx="420" cy="105"/>
                </a:xfrm>
              </p:grpSpPr>
              <p:grpSp>
                <p:nvGrpSpPr>
                  <p:cNvPr id="10737" name="Group 506"/>
                  <p:cNvGrpSpPr>
                    <a:grpSpLocks/>
                  </p:cNvGrpSpPr>
                  <p:nvPr/>
                </p:nvGrpSpPr>
                <p:grpSpPr bwMode="auto">
                  <a:xfrm>
                    <a:off x="1384" y="3158"/>
                    <a:ext cx="309" cy="87"/>
                    <a:chOff x="1384" y="3158"/>
                    <a:chExt cx="309" cy="87"/>
                  </a:xfrm>
                </p:grpSpPr>
                <p:grpSp>
                  <p:nvGrpSpPr>
                    <p:cNvPr id="10751" name="Group 507"/>
                    <p:cNvGrpSpPr>
                      <a:grpSpLocks/>
                    </p:cNvGrpSpPr>
                    <p:nvPr/>
                  </p:nvGrpSpPr>
                  <p:grpSpPr bwMode="auto">
                    <a:xfrm>
                      <a:off x="1384" y="3158"/>
                      <a:ext cx="64" cy="57"/>
                      <a:chOff x="1384" y="3158"/>
                      <a:chExt cx="64" cy="57"/>
                    </a:xfrm>
                  </p:grpSpPr>
                  <p:sp>
                    <p:nvSpPr>
                      <p:cNvPr id="10782" name="Line 508"/>
                      <p:cNvSpPr>
                        <a:spLocks noChangeShapeType="1"/>
                      </p:cNvSpPr>
                      <p:nvPr/>
                    </p:nvSpPr>
                    <p:spPr bwMode="auto">
                      <a:xfrm flipV="1">
                        <a:off x="1384" y="3203"/>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3" name="Line 509"/>
                      <p:cNvSpPr>
                        <a:spLocks noChangeShapeType="1"/>
                      </p:cNvSpPr>
                      <p:nvPr/>
                    </p:nvSpPr>
                    <p:spPr bwMode="auto">
                      <a:xfrm flipV="1">
                        <a:off x="1406" y="3158"/>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2" name="Group 510"/>
                    <p:cNvGrpSpPr>
                      <a:grpSpLocks/>
                    </p:cNvGrpSpPr>
                    <p:nvPr/>
                  </p:nvGrpSpPr>
                  <p:grpSpPr bwMode="auto">
                    <a:xfrm>
                      <a:off x="1409" y="3161"/>
                      <a:ext cx="65" cy="57"/>
                      <a:chOff x="1409" y="3161"/>
                      <a:chExt cx="65" cy="57"/>
                    </a:xfrm>
                  </p:grpSpPr>
                  <p:sp>
                    <p:nvSpPr>
                      <p:cNvPr id="10780" name="Line 511"/>
                      <p:cNvSpPr>
                        <a:spLocks noChangeShapeType="1"/>
                      </p:cNvSpPr>
                      <p:nvPr/>
                    </p:nvSpPr>
                    <p:spPr bwMode="auto">
                      <a:xfrm flipV="1">
                        <a:off x="1409" y="3205"/>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1" name="Line 512"/>
                      <p:cNvSpPr>
                        <a:spLocks noChangeShapeType="1"/>
                      </p:cNvSpPr>
                      <p:nvPr/>
                    </p:nvSpPr>
                    <p:spPr bwMode="auto">
                      <a:xfrm flipV="1">
                        <a:off x="1430" y="316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3" name="Group 513"/>
                    <p:cNvGrpSpPr>
                      <a:grpSpLocks/>
                    </p:cNvGrpSpPr>
                    <p:nvPr/>
                  </p:nvGrpSpPr>
                  <p:grpSpPr bwMode="auto">
                    <a:xfrm>
                      <a:off x="1436" y="3163"/>
                      <a:ext cx="63" cy="58"/>
                      <a:chOff x="1436" y="3163"/>
                      <a:chExt cx="63" cy="58"/>
                    </a:xfrm>
                  </p:grpSpPr>
                  <p:sp>
                    <p:nvSpPr>
                      <p:cNvPr id="10778" name="Line 514"/>
                      <p:cNvSpPr>
                        <a:spLocks noChangeShapeType="1"/>
                      </p:cNvSpPr>
                      <p:nvPr/>
                    </p:nvSpPr>
                    <p:spPr bwMode="auto">
                      <a:xfrm flipV="1">
                        <a:off x="1436" y="3208"/>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9" name="Line 515"/>
                      <p:cNvSpPr>
                        <a:spLocks noChangeShapeType="1"/>
                      </p:cNvSpPr>
                      <p:nvPr/>
                    </p:nvSpPr>
                    <p:spPr bwMode="auto">
                      <a:xfrm flipV="1">
                        <a:off x="1456" y="3163"/>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4" name="Group 516"/>
                    <p:cNvGrpSpPr>
                      <a:grpSpLocks/>
                    </p:cNvGrpSpPr>
                    <p:nvPr/>
                  </p:nvGrpSpPr>
                  <p:grpSpPr bwMode="auto">
                    <a:xfrm>
                      <a:off x="1459" y="3167"/>
                      <a:ext cx="64" cy="59"/>
                      <a:chOff x="1459" y="3167"/>
                      <a:chExt cx="64" cy="59"/>
                    </a:xfrm>
                  </p:grpSpPr>
                  <p:sp>
                    <p:nvSpPr>
                      <p:cNvPr id="10776" name="Line 517"/>
                      <p:cNvSpPr>
                        <a:spLocks noChangeShapeType="1"/>
                      </p:cNvSpPr>
                      <p:nvPr/>
                    </p:nvSpPr>
                    <p:spPr bwMode="auto">
                      <a:xfrm flipV="1">
                        <a:off x="1459" y="3211"/>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7" name="Line 518"/>
                      <p:cNvSpPr>
                        <a:spLocks noChangeShapeType="1"/>
                      </p:cNvSpPr>
                      <p:nvPr/>
                    </p:nvSpPr>
                    <p:spPr bwMode="auto">
                      <a:xfrm flipV="1">
                        <a:off x="1481" y="3167"/>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5" name="Group 519"/>
                    <p:cNvGrpSpPr>
                      <a:grpSpLocks/>
                    </p:cNvGrpSpPr>
                    <p:nvPr/>
                  </p:nvGrpSpPr>
                  <p:grpSpPr bwMode="auto">
                    <a:xfrm>
                      <a:off x="1484" y="3170"/>
                      <a:ext cx="65" cy="57"/>
                      <a:chOff x="1484" y="3170"/>
                      <a:chExt cx="65" cy="57"/>
                    </a:xfrm>
                  </p:grpSpPr>
                  <p:sp>
                    <p:nvSpPr>
                      <p:cNvPr id="10774" name="Line 520"/>
                      <p:cNvSpPr>
                        <a:spLocks noChangeShapeType="1"/>
                      </p:cNvSpPr>
                      <p:nvPr/>
                    </p:nvSpPr>
                    <p:spPr bwMode="auto">
                      <a:xfrm flipV="1">
                        <a:off x="1484" y="3214"/>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5" name="Line 521"/>
                      <p:cNvSpPr>
                        <a:spLocks noChangeShapeType="1"/>
                      </p:cNvSpPr>
                      <p:nvPr/>
                    </p:nvSpPr>
                    <p:spPr bwMode="auto">
                      <a:xfrm flipV="1">
                        <a:off x="1506" y="3170"/>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6" name="Group 522"/>
                    <p:cNvGrpSpPr>
                      <a:grpSpLocks/>
                    </p:cNvGrpSpPr>
                    <p:nvPr/>
                  </p:nvGrpSpPr>
                  <p:grpSpPr bwMode="auto">
                    <a:xfrm>
                      <a:off x="1510" y="3171"/>
                      <a:ext cx="64" cy="59"/>
                      <a:chOff x="1510" y="3171"/>
                      <a:chExt cx="64" cy="59"/>
                    </a:xfrm>
                  </p:grpSpPr>
                  <p:sp>
                    <p:nvSpPr>
                      <p:cNvPr id="10772" name="Line 523"/>
                      <p:cNvSpPr>
                        <a:spLocks noChangeShapeType="1"/>
                      </p:cNvSpPr>
                      <p:nvPr/>
                    </p:nvSpPr>
                    <p:spPr bwMode="auto">
                      <a:xfrm flipV="1">
                        <a:off x="1510" y="3215"/>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3" name="Line 524"/>
                      <p:cNvSpPr>
                        <a:spLocks noChangeShapeType="1"/>
                      </p:cNvSpPr>
                      <p:nvPr/>
                    </p:nvSpPr>
                    <p:spPr bwMode="auto">
                      <a:xfrm flipV="1">
                        <a:off x="1530" y="317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7" name="Group 525"/>
                    <p:cNvGrpSpPr>
                      <a:grpSpLocks/>
                    </p:cNvGrpSpPr>
                    <p:nvPr/>
                  </p:nvGrpSpPr>
                  <p:grpSpPr bwMode="auto">
                    <a:xfrm>
                      <a:off x="1534" y="3174"/>
                      <a:ext cx="64" cy="58"/>
                      <a:chOff x="1534" y="3174"/>
                      <a:chExt cx="64" cy="58"/>
                    </a:xfrm>
                  </p:grpSpPr>
                  <p:sp>
                    <p:nvSpPr>
                      <p:cNvPr id="10770" name="Line 526"/>
                      <p:cNvSpPr>
                        <a:spLocks noChangeShapeType="1"/>
                      </p:cNvSpPr>
                      <p:nvPr/>
                    </p:nvSpPr>
                    <p:spPr bwMode="auto">
                      <a:xfrm flipV="1">
                        <a:off x="1534" y="3218"/>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1" name="Line 527"/>
                      <p:cNvSpPr>
                        <a:spLocks noChangeShapeType="1"/>
                      </p:cNvSpPr>
                      <p:nvPr/>
                    </p:nvSpPr>
                    <p:spPr bwMode="auto">
                      <a:xfrm flipV="1">
                        <a:off x="1555" y="3174"/>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8" name="Group 528"/>
                    <p:cNvGrpSpPr>
                      <a:grpSpLocks/>
                    </p:cNvGrpSpPr>
                    <p:nvPr/>
                  </p:nvGrpSpPr>
                  <p:grpSpPr bwMode="auto">
                    <a:xfrm>
                      <a:off x="1556" y="3179"/>
                      <a:ext cx="64" cy="57"/>
                      <a:chOff x="1556" y="3179"/>
                      <a:chExt cx="64" cy="57"/>
                    </a:xfrm>
                  </p:grpSpPr>
                  <p:sp>
                    <p:nvSpPr>
                      <p:cNvPr id="10768" name="Line 529"/>
                      <p:cNvSpPr>
                        <a:spLocks noChangeShapeType="1"/>
                      </p:cNvSpPr>
                      <p:nvPr/>
                    </p:nvSpPr>
                    <p:spPr bwMode="auto">
                      <a:xfrm flipV="1">
                        <a:off x="1556" y="3223"/>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9" name="Line 530"/>
                      <p:cNvSpPr>
                        <a:spLocks noChangeShapeType="1"/>
                      </p:cNvSpPr>
                      <p:nvPr/>
                    </p:nvSpPr>
                    <p:spPr bwMode="auto">
                      <a:xfrm flipV="1">
                        <a:off x="1576" y="317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9" name="Group 531"/>
                    <p:cNvGrpSpPr>
                      <a:grpSpLocks/>
                    </p:cNvGrpSpPr>
                    <p:nvPr/>
                  </p:nvGrpSpPr>
                  <p:grpSpPr bwMode="auto">
                    <a:xfrm>
                      <a:off x="1580" y="3183"/>
                      <a:ext cx="65" cy="58"/>
                      <a:chOff x="1580" y="3183"/>
                      <a:chExt cx="65" cy="58"/>
                    </a:xfrm>
                  </p:grpSpPr>
                  <p:sp>
                    <p:nvSpPr>
                      <p:cNvPr id="10766" name="Line 532"/>
                      <p:cNvSpPr>
                        <a:spLocks noChangeShapeType="1"/>
                      </p:cNvSpPr>
                      <p:nvPr/>
                    </p:nvSpPr>
                    <p:spPr bwMode="auto">
                      <a:xfrm flipV="1">
                        <a:off x="1580" y="3227"/>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7" name="Line 533"/>
                      <p:cNvSpPr>
                        <a:spLocks noChangeShapeType="1"/>
                      </p:cNvSpPr>
                      <p:nvPr/>
                    </p:nvSpPr>
                    <p:spPr bwMode="auto">
                      <a:xfrm flipV="1">
                        <a:off x="1601" y="3183"/>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60" name="Group 534"/>
                    <p:cNvGrpSpPr>
                      <a:grpSpLocks/>
                    </p:cNvGrpSpPr>
                    <p:nvPr/>
                  </p:nvGrpSpPr>
                  <p:grpSpPr bwMode="auto">
                    <a:xfrm>
                      <a:off x="1604" y="3185"/>
                      <a:ext cx="65" cy="58"/>
                      <a:chOff x="1604" y="3185"/>
                      <a:chExt cx="65" cy="58"/>
                    </a:xfrm>
                  </p:grpSpPr>
                  <p:sp>
                    <p:nvSpPr>
                      <p:cNvPr id="10764" name="Line 535"/>
                      <p:cNvSpPr>
                        <a:spLocks noChangeShapeType="1"/>
                      </p:cNvSpPr>
                      <p:nvPr/>
                    </p:nvSpPr>
                    <p:spPr bwMode="auto">
                      <a:xfrm flipV="1">
                        <a:off x="1604" y="3230"/>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5" name="Line 536"/>
                      <p:cNvSpPr>
                        <a:spLocks noChangeShapeType="1"/>
                      </p:cNvSpPr>
                      <p:nvPr/>
                    </p:nvSpPr>
                    <p:spPr bwMode="auto">
                      <a:xfrm flipV="1">
                        <a:off x="1625" y="3185"/>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61" name="Group 537"/>
                    <p:cNvGrpSpPr>
                      <a:grpSpLocks/>
                    </p:cNvGrpSpPr>
                    <p:nvPr/>
                  </p:nvGrpSpPr>
                  <p:grpSpPr bwMode="auto">
                    <a:xfrm>
                      <a:off x="1628" y="3187"/>
                      <a:ext cx="65" cy="58"/>
                      <a:chOff x="1628" y="3187"/>
                      <a:chExt cx="65" cy="58"/>
                    </a:xfrm>
                  </p:grpSpPr>
                  <p:sp>
                    <p:nvSpPr>
                      <p:cNvPr id="10762" name="Line 538"/>
                      <p:cNvSpPr>
                        <a:spLocks noChangeShapeType="1"/>
                      </p:cNvSpPr>
                      <p:nvPr/>
                    </p:nvSpPr>
                    <p:spPr bwMode="auto">
                      <a:xfrm flipV="1">
                        <a:off x="1628" y="3231"/>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3" name="Line 539"/>
                      <p:cNvSpPr>
                        <a:spLocks noChangeShapeType="1"/>
                      </p:cNvSpPr>
                      <p:nvPr/>
                    </p:nvSpPr>
                    <p:spPr bwMode="auto">
                      <a:xfrm flipV="1">
                        <a:off x="1649" y="318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738" name="Group 540"/>
                  <p:cNvGrpSpPr>
                    <a:grpSpLocks/>
                  </p:cNvGrpSpPr>
                  <p:nvPr/>
                </p:nvGrpSpPr>
                <p:grpSpPr bwMode="auto">
                  <a:xfrm>
                    <a:off x="1703" y="3196"/>
                    <a:ext cx="93" cy="67"/>
                    <a:chOff x="1703" y="3196"/>
                    <a:chExt cx="93" cy="67"/>
                  </a:xfrm>
                </p:grpSpPr>
                <p:grpSp>
                  <p:nvGrpSpPr>
                    <p:cNvPr id="10742" name="Group 541"/>
                    <p:cNvGrpSpPr>
                      <a:grpSpLocks/>
                    </p:cNvGrpSpPr>
                    <p:nvPr/>
                  </p:nvGrpSpPr>
                  <p:grpSpPr bwMode="auto">
                    <a:xfrm>
                      <a:off x="1741" y="3200"/>
                      <a:ext cx="55" cy="63"/>
                      <a:chOff x="1741" y="3200"/>
                      <a:chExt cx="55" cy="63"/>
                    </a:xfrm>
                  </p:grpSpPr>
                  <p:sp>
                    <p:nvSpPr>
                      <p:cNvPr id="10749" name="Line 542"/>
                      <p:cNvSpPr>
                        <a:spLocks noChangeShapeType="1"/>
                      </p:cNvSpPr>
                      <p:nvPr/>
                    </p:nvSpPr>
                    <p:spPr bwMode="auto">
                      <a:xfrm flipV="1">
                        <a:off x="1741" y="3247"/>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0" name="Line 543"/>
                      <p:cNvSpPr>
                        <a:spLocks noChangeShapeType="1"/>
                      </p:cNvSpPr>
                      <p:nvPr/>
                    </p:nvSpPr>
                    <p:spPr bwMode="auto">
                      <a:xfrm flipV="1">
                        <a:off x="1759" y="3200"/>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43" name="Group 544"/>
                    <p:cNvGrpSpPr>
                      <a:grpSpLocks/>
                    </p:cNvGrpSpPr>
                    <p:nvPr/>
                  </p:nvGrpSpPr>
                  <p:grpSpPr bwMode="auto">
                    <a:xfrm>
                      <a:off x="1724" y="3197"/>
                      <a:ext cx="54" cy="64"/>
                      <a:chOff x="1724" y="3197"/>
                      <a:chExt cx="54" cy="64"/>
                    </a:xfrm>
                  </p:grpSpPr>
                  <p:sp>
                    <p:nvSpPr>
                      <p:cNvPr id="10747" name="Line 545"/>
                      <p:cNvSpPr>
                        <a:spLocks noChangeShapeType="1"/>
                      </p:cNvSpPr>
                      <p:nvPr/>
                    </p:nvSpPr>
                    <p:spPr bwMode="auto">
                      <a:xfrm flipV="1">
                        <a:off x="1724" y="3245"/>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8" name="Line 546"/>
                      <p:cNvSpPr>
                        <a:spLocks noChangeShapeType="1"/>
                      </p:cNvSpPr>
                      <p:nvPr/>
                    </p:nvSpPr>
                    <p:spPr bwMode="auto">
                      <a:xfrm flipV="1">
                        <a:off x="1741" y="3197"/>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44" name="Group 547"/>
                    <p:cNvGrpSpPr>
                      <a:grpSpLocks/>
                    </p:cNvGrpSpPr>
                    <p:nvPr/>
                  </p:nvGrpSpPr>
                  <p:grpSpPr bwMode="auto">
                    <a:xfrm>
                      <a:off x="1703" y="3196"/>
                      <a:ext cx="53" cy="62"/>
                      <a:chOff x="1703" y="3196"/>
                      <a:chExt cx="53" cy="62"/>
                    </a:xfrm>
                  </p:grpSpPr>
                  <p:sp>
                    <p:nvSpPr>
                      <p:cNvPr id="10745" name="Line 548"/>
                      <p:cNvSpPr>
                        <a:spLocks noChangeShapeType="1"/>
                      </p:cNvSpPr>
                      <p:nvPr/>
                    </p:nvSpPr>
                    <p:spPr bwMode="auto">
                      <a:xfrm flipV="1">
                        <a:off x="1703" y="3241"/>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6" name="Line 549"/>
                      <p:cNvSpPr>
                        <a:spLocks noChangeShapeType="1"/>
                      </p:cNvSpPr>
                      <p:nvPr/>
                    </p:nvSpPr>
                    <p:spPr bwMode="auto">
                      <a:xfrm flipV="1">
                        <a:off x="1721" y="3196"/>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739" name="Line 550"/>
                  <p:cNvSpPr>
                    <a:spLocks noChangeShapeType="1"/>
                  </p:cNvSpPr>
                  <p:nvPr/>
                </p:nvSpPr>
                <p:spPr bwMode="auto">
                  <a:xfrm>
                    <a:off x="1408" y="3175"/>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0" name="Line 551"/>
                  <p:cNvSpPr>
                    <a:spLocks noChangeShapeType="1"/>
                  </p:cNvSpPr>
                  <p:nvPr/>
                </p:nvSpPr>
                <p:spPr bwMode="auto">
                  <a:xfrm>
                    <a:off x="1394" y="3188"/>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1" name="Line 552"/>
                  <p:cNvSpPr>
                    <a:spLocks noChangeShapeType="1"/>
                  </p:cNvSpPr>
                  <p:nvPr/>
                </p:nvSpPr>
                <p:spPr bwMode="auto">
                  <a:xfrm>
                    <a:off x="1379" y="3200"/>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732" name="Group 553"/>
              <p:cNvGrpSpPr>
                <a:grpSpLocks/>
              </p:cNvGrpSpPr>
              <p:nvPr/>
            </p:nvGrpSpPr>
            <p:grpSpPr bwMode="auto">
              <a:xfrm>
                <a:off x="1787" y="3211"/>
                <a:ext cx="57" cy="72"/>
                <a:chOff x="1787" y="3211"/>
                <a:chExt cx="57" cy="72"/>
              </a:xfrm>
            </p:grpSpPr>
            <p:sp>
              <p:nvSpPr>
                <p:cNvPr id="10733" name="Line 554"/>
                <p:cNvSpPr>
                  <a:spLocks noChangeShapeType="1"/>
                </p:cNvSpPr>
                <p:nvPr/>
              </p:nvSpPr>
              <p:spPr bwMode="auto">
                <a:xfrm flipV="1">
                  <a:off x="1787" y="3251"/>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34" name="Line 555"/>
                <p:cNvSpPr>
                  <a:spLocks noChangeShapeType="1"/>
                </p:cNvSpPr>
                <p:nvPr/>
              </p:nvSpPr>
              <p:spPr bwMode="auto">
                <a:xfrm flipV="1">
                  <a:off x="1817" y="3211"/>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0248" name="Rectangle 556"/>
          <p:cNvSpPr>
            <a:spLocks noChangeArrowheads="1"/>
          </p:cNvSpPr>
          <p:nvPr/>
        </p:nvSpPr>
        <p:spPr bwMode="auto">
          <a:xfrm>
            <a:off x="1889125" y="5356225"/>
            <a:ext cx="1387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a:solidFill>
                  <a:schemeClr val="tx1"/>
                </a:solidFill>
                <a:latin typeface="Times New Roman" pitchFamily="18" charset="0"/>
              </a:rPr>
              <a:t>PC-workstation</a:t>
            </a:r>
          </a:p>
        </p:txBody>
      </p:sp>
      <p:grpSp>
        <p:nvGrpSpPr>
          <p:cNvPr id="10249" name="Group 557"/>
          <p:cNvGrpSpPr>
            <a:grpSpLocks/>
          </p:cNvGrpSpPr>
          <p:nvPr/>
        </p:nvGrpSpPr>
        <p:grpSpPr bwMode="auto">
          <a:xfrm>
            <a:off x="457200" y="4114800"/>
            <a:ext cx="1144588" cy="1144588"/>
            <a:chOff x="288" y="2592"/>
            <a:chExt cx="721" cy="721"/>
          </a:xfrm>
        </p:grpSpPr>
        <p:sp>
          <p:nvSpPr>
            <p:cNvPr id="10559" name="Freeform 558"/>
            <p:cNvSpPr>
              <a:spLocks/>
            </p:cNvSpPr>
            <p:nvPr/>
          </p:nvSpPr>
          <p:spPr bwMode="auto">
            <a:xfrm>
              <a:off x="288" y="3153"/>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 name="Freeform 559"/>
            <p:cNvSpPr>
              <a:spLocks/>
            </p:cNvSpPr>
            <p:nvPr/>
          </p:nvSpPr>
          <p:spPr bwMode="auto">
            <a:xfrm>
              <a:off x="353" y="3127"/>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 name="Freeform 560"/>
            <p:cNvSpPr>
              <a:spLocks/>
            </p:cNvSpPr>
            <p:nvPr/>
          </p:nvSpPr>
          <p:spPr bwMode="auto">
            <a:xfrm>
              <a:off x="349" y="3007"/>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562" name="Group 561"/>
            <p:cNvGrpSpPr>
              <a:grpSpLocks/>
            </p:cNvGrpSpPr>
            <p:nvPr/>
          </p:nvGrpSpPr>
          <p:grpSpPr bwMode="auto">
            <a:xfrm>
              <a:off x="350" y="3040"/>
              <a:ext cx="456" cy="73"/>
              <a:chOff x="350" y="3040"/>
              <a:chExt cx="456" cy="73"/>
            </a:xfrm>
          </p:grpSpPr>
          <p:sp>
            <p:nvSpPr>
              <p:cNvPr id="10691" name="Line 562"/>
              <p:cNvSpPr>
                <a:spLocks noChangeShapeType="1"/>
              </p:cNvSpPr>
              <p:nvPr/>
            </p:nvSpPr>
            <p:spPr bwMode="auto">
              <a:xfrm>
                <a:off x="350" y="3040"/>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2" name="Line 563"/>
              <p:cNvSpPr>
                <a:spLocks noChangeShapeType="1"/>
              </p:cNvSpPr>
              <p:nvPr/>
            </p:nvSpPr>
            <p:spPr bwMode="auto">
              <a:xfrm>
                <a:off x="685" y="3075"/>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3" name="Line 564"/>
              <p:cNvSpPr>
                <a:spLocks noChangeShapeType="1"/>
              </p:cNvSpPr>
              <p:nvPr/>
            </p:nvSpPr>
            <p:spPr bwMode="auto">
              <a:xfrm>
                <a:off x="572" y="3065"/>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4" name="Line 565"/>
              <p:cNvSpPr>
                <a:spLocks noChangeShapeType="1"/>
              </p:cNvSpPr>
              <p:nvPr/>
            </p:nvSpPr>
            <p:spPr bwMode="auto">
              <a:xfrm>
                <a:off x="350" y="3065"/>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563" name="Freeform 566"/>
            <p:cNvSpPr>
              <a:spLocks/>
            </p:cNvSpPr>
            <p:nvPr/>
          </p:nvSpPr>
          <p:spPr bwMode="auto">
            <a:xfrm>
              <a:off x="349" y="2983"/>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 name="Freeform 567"/>
            <p:cNvSpPr>
              <a:spLocks/>
            </p:cNvSpPr>
            <p:nvPr/>
          </p:nvSpPr>
          <p:spPr bwMode="auto">
            <a:xfrm>
              <a:off x="476" y="2996"/>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 name="Freeform 568"/>
            <p:cNvSpPr>
              <a:spLocks/>
            </p:cNvSpPr>
            <p:nvPr/>
          </p:nvSpPr>
          <p:spPr bwMode="auto">
            <a:xfrm>
              <a:off x="833" y="3230"/>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566" name="Group 569"/>
            <p:cNvGrpSpPr>
              <a:grpSpLocks/>
            </p:cNvGrpSpPr>
            <p:nvPr/>
          </p:nvGrpSpPr>
          <p:grpSpPr bwMode="auto">
            <a:xfrm>
              <a:off x="839" y="3260"/>
              <a:ext cx="123" cy="53"/>
              <a:chOff x="839" y="3260"/>
              <a:chExt cx="123" cy="53"/>
            </a:xfrm>
          </p:grpSpPr>
          <p:grpSp>
            <p:nvGrpSpPr>
              <p:cNvPr id="10682" name="Group 570"/>
              <p:cNvGrpSpPr>
                <a:grpSpLocks/>
              </p:cNvGrpSpPr>
              <p:nvPr/>
            </p:nvGrpSpPr>
            <p:grpSpPr bwMode="auto">
              <a:xfrm>
                <a:off x="839" y="3260"/>
                <a:ext cx="120" cy="53"/>
                <a:chOff x="839" y="3260"/>
                <a:chExt cx="120" cy="53"/>
              </a:xfrm>
            </p:grpSpPr>
            <p:sp>
              <p:nvSpPr>
                <p:cNvPr id="10687" name="Freeform 571"/>
                <p:cNvSpPr>
                  <a:spLocks/>
                </p:cNvSpPr>
                <p:nvPr/>
              </p:nvSpPr>
              <p:spPr bwMode="auto">
                <a:xfrm>
                  <a:off x="839" y="3260"/>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88" name="Freeform 572"/>
                <p:cNvSpPr>
                  <a:spLocks/>
                </p:cNvSpPr>
                <p:nvPr/>
              </p:nvSpPr>
              <p:spPr bwMode="auto">
                <a:xfrm>
                  <a:off x="839" y="3281"/>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89" name="Freeform 573"/>
                <p:cNvSpPr>
                  <a:spLocks/>
                </p:cNvSpPr>
                <p:nvPr/>
              </p:nvSpPr>
              <p:spPr bwMode="auto">
                <a:xfrm>
                  <a:off x="894" y="3271"/>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90" name="Freeform 574"/>
                <p:cNvSpPr>
                  <a:spLocks/>
                </p:cNvSpPr>
                <p:nvPr/>
              </p:nvSpPr>
              <p:spPr bwMode="auto">
                <a:xfrm>
                  <a:off x="860" y="3260"/>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683" name="Group 575"/>
              <p:cNvGrpSpPr>
                <a:grpSpLocks/>
              </p:cNvGrpSpPr>
              <p:nvPr/>
            </p:nvGrpSpPr>
            <p:grpSpPr bwMode="auto">
              <a:xfrm>
                <a:off x="841" y="3276"/>
                <a:ext cx="121" cy="25"/>
                <a:chOff x="841" y="3276"/>
                <a:chExt cx="121" cy="25"/>
              </a:xfrm>
            </p:grpSpPr>
            <p:sp>
              <p:nvSpPr>
                <p:cNvPr id="10684" name="Line 576"/>
                <p:cNvSpPr>
                  <a:spLocks noChangeShapeType="1"/>
                </p:cNvSpPr>
                <p:nvPr/>
              </p:nvSpPr>
              <p:spPr bwMode="auto">
                <a:xfrm>
                  <a:off x="841" y="3286"/>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5" name="Line 577"/>
                <p:cNvSpPr>
                  <a:spLocks noChangeShapeType="1"/>
                </p:cNvSpPr>
                <p:nvPr/>
              </p:nvSpPr>
              <p:spPr bwMode="auto">
                <a:xfrm flipV="1">
                  <a:off x="895" y="3276"/>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6" name="Line 578"/>
                <p:cNvSpPr>
                  <a:spLocks noChangeShapeType="1"/>
                </p:cNvSpPr>
                <p:nvPr/>
              </p:nvSpPr>
              <p:spPr bwMode="auto">
                <a:xfrm>
                  <a:off x="917" y="3276"/>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567" name="Freeform 579"/>
            <p:cNvSpPr>
              <a:spLocks/>
            </p:cNvSpPr>
            <p:nvPr/>
          </p:nvSpPr>
          <p:spPr bwMode="auto">
            <a:xfrm>
              <a:off x="806" y="3125"/>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 name="Freeform 580"/>
            <p:cNvSpPr>
              <a:spLocks/>
            </p:cNvSpPr>
            <p:nvPr/>
          </p:nvSpPr>
          <p:spPr bwMode="auto">
            <a:xfrm>
              <a:off x="806" y="3009"/>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 name="Freeform 581"/>
            <p:cNvSpPr>
              <a:spLocks/>
            </p:cNvSpPr>
            <p:nvPr/>
          </p:nvSpPr>
          <p:spPr bwMode="auto">
            <a:xfrm>
              <a:off x="331" y="3151"/>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0" name="Line 582"/>
            <p:cNvSpPr>
              <a:spLocks noChangeShapeType="1"/>
            </p:cNvSpPr>
            <p:nvPr/>
          </p:nvSpPr>
          <p:spPr bwMode="auto">
            <a:xfrm flipV="1">
              <a:off x="806" y="3065"/>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1" name="Line 583"/>
            <p:cNvSpPr>
              <a:spLocks noChangeShapeType="1"/>
            </p:cNvSpPr>
            <p:nvPr/>
          </p:nvSpPr>
          <p:spPr bwMode="auto">
            <a:xfrm flipV="1">
              <a:off x="826" y="3080"/>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2" name="Line 584"/>
            <p:cNvSpPr>
              <a:spLocks noChangeShapeType="1"/>
            </p:cNvSpPr>
            <p:nvPr/>
          </p:nvSpPr>
          <p:spPr bwMode="auto">
            <a:xfrm flipV="1">
              <a:off x="824" y="3093"/>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3" name="Line 585"/>
            <p:cNvSpPr>
              <a:spLocks noChangeShapeType="1"/>
            </p:cNvSpPr>
            <p:nvPr/>
          </p:nvSpPr>
          <p:spPr bwMode="auto">
            <a:xfrm flipV="1">
              <a:off x="826" y="3106"/>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4" name="Line 586"/>
            <p:cNvSpPr>
              <a:spLocks noChangeShapeType="1"/>
            </p:cNvSpPr>
            <p:nvPr/>
          </p:nvSpPr>
          <p:spPr bwMode="auto">
            <a:xfrm flipV="1">
              <a:off x="826" y="3118"/>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5" name="Line 587"/>
            <p:cNvSpPr>
              <a:spLocks noChangeShapeType="1"/>
            </p:cNvSpPr>
            <p:nvPr/>
          </p:nvSpPr>
          <p:spPr bwMode="auto">
            <a:xfrm flipV="1">
              <a:off x="824" y="3051"/>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6" name="Line 588"/>
            <p:cNvSpPr>
              <a:spLocks noChangeShapeType="1"/>
            </p:cNvSpPr>
            <p:nvPr/>
          </p:nvSpPr>
          <p:spPr bwMode="auto">
            <a:xfrm flipV="1">
              <a:off x="826" y="3037"/>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7" name="Line 589"/>
            <p:cNvSpPr>
              <a:spLocks noChangeShapeType="1"/>
            </p:cNvSpPr>
            <p:nvPr/>
          </p:nvSpPr>
          <p:spPr bwMode="auto">
            <a:xfrm flipV="1">
              <a:off x="824" y="3021"/>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 name="Line 590"/>
            <p:cNvSpPr>
              <a:spLocks noChangeShapeType="1"/>
            </p:cNvSpPr>
            <p:nvPr/>
          </p:nvSpPr>
          <p:spPr bwMode="auto">
            <a:xfrm flipH="1">
              <a:off x="824" y="3043"/>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579" name="Group 591"/>
            <p:cNvGrpSpPr>
              <a:grpSpLocks/>
            </p:cNvGrpSpPr>
            <p:nvPr/>
          </p:nvGrpSpPr>
          <p:grpSpPr bwMode="auto">
            <a:xfrm>
              <a:off x="826" y="2601"/>
              <a:ext cx="129" cy="424"/>
              <a:chOff x="826" y="2601"/>
              <a:chExt cx="129" cy="424"/>
            </a:xfrm>
          </p:grpSpPr>
          <p:grpSp>
            <p:nvGrpSpPr>
              <p:cNvPr id="10652" name="Group 592"/>
              <p:cNvGrpSpPr>
                <a:grpSpLocks/>
              </p:cNvGrpSpPr>
              <p:nvPr/>
            </p:nvGrpSpPr>
            <p:grpSpPr bwMode="auto">
              <a:xfrm>
                <a:off x="875" y="2656"/>
                <a:ext cx="80" cy="353"/>
                <a:chOff x="875" y="2656"/>
                <a:chExt cx="80" cy="353"/>
              </a:xfrm>
            </p:grpSpPr>
            <p:sp>
              <p:nvSpPr>
                <p:cNvPr id="10656" name="Freeform 593"/>
                <p:cNvSpPr>
                  <a:spLocks/>
                </p:cNvSpPr>
                <p:nvPr/>
              </p:nvSpPr>
              <p:spPr bwMode="auto">
                <a:xfrm>
                  <a:off x="875" y="2656"/>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657" name="Group 594"/>
                <p:cNvGrpSpPr>
                  <a:grpSpLocks/>
                </p:cNvGrpSpPr>
                <p:nvPr/>
              </p:nvGrpSpPr>
              <p:grpSpPr bwMode="auto">
                <a:xfrm>
                  <a:off x="875" y="2671"/>
                  <a:ext cx="80" cy="302"/>
                  <a:chOff x="875" y="2671"/>
                  <a:chExt cx="80" cy="302"/>
                </a:xfrm>
              </p:grpSpPr>
              <p:grpSp>
                <p:nvGrpSpPr>
                  <p:cNvPr id="10658" name="Group 595"/>
                  <p:cNvGrpSpPr>
                    <a:grpSpLocks/>
                  </p:cNvGrpSpPr>
                  <p:nvPr/>
                </p:nvGrpSpPr>
                <p:grpSpPr bwMode="auto">
                  <a:xfrm>
                    <a:off x="875" y="2671"/>
                    <a:ext cx="80" cy="302"/>
                    <a:chOff x="875" y="2671"/>
                    <a:chExt cx="80" cy="302"/>
                  </a:xfrm>
                </p:grpSpPr>
                <p:grpSp>
                  <p:nvGrpSpPr>
                    <p:cNvPr id="10660" name="Group 596"/>
                    <p:cNvGrpSpPr>
                      <a:grpSpLocks/>
                    </p:cNvGrpSpPr>
                    <p:nvPr/>
                  </p:nvGrpSpPr>
                  <p:grpSpPr bwMode="auto">
                    <a:xfrm>
                      <a:off x="875" y="2671"/>
                      <a:ext cx="80" cy="180"/>
                      <a:chOff x="875" y="2671"/>
                      <a:chExt cx="80" cy="180"/>
                    </a:xfrm>
                  </p:grpSpPr>
                  <p:grpSp>
                    <p:nvGrpSpPr>
                      <p:cNvPr id="10670" name="Group 597"/>
                      <p:cNvGrpSpPr>
                        <a:grpSpLocks/>
                      </p:cNvGrpSpPr>
                      <p:nvPr/>
                    </p:nvGrpSpPr>
                    <p:grpSpPr bwMode="auto">
                      <a:xfrm>
                        <a:off x="881" y="2671"/>
                        <a:ext cx="74" cy="97"/>
                        <a:chOff x="881" y="2671"/>
                        <a:chExt cx="74" cy="97"/>
                      </a:xfrm>
                    </p:grpSpPr>
                    <p:sp>
                      <p:nvSpPr>
                        <p:cNvPr id="10676" name="Line 598"/>
                        <p:cNvSpPr>
                          <a:spLocks noChangeShapeType="1"/>
                        </p:cNvSpPr>
                        <p:nvPr/>
                      </p:nvSpPr>
                      <p:spPr bwMode="auto">
                        <a:xfrm>
                          <a:off x="883" y="2671"/>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 name="Line 599"/>
                        <p:cNvSpPr>
                          <a:spLocks noChangeShapeType="1"/>
                        </p:cNvSpPr>
                        <p:nvPr/>
                      </p:nvSpPr>
                      <p:spPr bwMode="auto">
                        <a:xfrm>
                          <a:off x="883" y="2686"/>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 name="Line 600"/>
                        <p:cNvSpPr>
                          <a:spLocks noChangeShapeType="1"/>
                        </p:cNvSpPr>
                        <p:nvPr/>
                      </p:nvSpPr>
                      <p:spPr bwMode="auto">
                        <a:xfrm>
                          <a:off x="883" y="2702"/>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9" name="Line 601"/>
                        <p:cNvSpPr>
                          <a:spLocks noChangeShapeType="1"/>
                        </p:cNvSpPr>
                        <p:nvPr/>
                      </p:nvSpPr>
                      <p:spPr bwMode="auto">
                        <a:xfrm>
                          <a:off x="883" y="2718"/>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0" name="Line 602"/>
                        <p:cNvSpPr>
                          <a:spLocks noChangeShapeType="1"/>
                        </p:cNvSpPr>
                        <p:nvPr/>
                      </p:nvSpPr>
                      <p:spPr bwMode="auto">
                        <a:xfrm>
                          <a:off x="881" y="2733"/>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1" name="Line 603"/>
                        <p:cNvSpPr>
                          <a:spLocks noChangeShapeType="1"/>
                        </p:cNvSpPr>
                        <p:nvPr/>
                      </p:nvSpPr>
                      <p:spPr bwMode="auto">
                        <a:xfrm>
                          <a:off x="881" y="2749"/>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671" name="Line 604"/>
                      <p:cNvSpPr>
                        <a:spLocks noChangeShapeType="1"/>
                      </p:cNvSpPr>
                      <p:nvPr/>
                    </p:nvSpPr>
                    <p:spPr bwMode="auto">
                      <a:xfrm>
                        <a:off x="875" y="2781"/>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2" name="Line 605"/>
                      <p:cNvSpPr>
                        <a:spLocks noChangeShapeType="1"/>
                      </p:cNvSpPr>
                      <p:nvPr/>
                    </p:nvSpPr>
                    <p:spPr bwMode="auto">
                      <a:xfrm>
                        <a:off x="877" y="2796"/>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3" name="Line 606"/>
                      <p:cNvSpPr>
                        <a:spLocks noChangeShapeType="1"/>
                      </p:cNvSpPr>
                      <p:nvPr/>
                    </p:nvSpPr>
                    <p:spPr bwMode="auto">
                      <a:xfrm>
                        <a:off x="875" y="2812"/>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4" name="Line 607"/>
                      <p:cNvSpPr>
                        <a:spLocks noChangeShapeType="1"/>
                      </p:cNvSpPr>
                      <p:nvPr/>
                    </p:nvSpPr>
                    <p:spPr bwMode="auto">
                      <a:xfrm>
                        <a:off x="877" y="2828"/>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 name="Line 608"/>
                      <p:cNvSpPr>
                        <a:spLocks noChangeShapeType="1"/>
                      </p:cNvSpPr>
                      <p:nvPr/>
                    </p:nvSpPr>
                    <p:spPr bwMode="auto">
                      <a:xfrm>
                        <a:off x="878" y="2844"/>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61" name="Group 609"/>
                    <p:cNvGrpSpPr>
                      <a:grpSpLocks/>
                    </p:cNvGrpSpPr>
                    <p:nvPr/>
                  </p:nvGrpSpPr>
                  <p:grpSpPr bwMode="auto">
                    <a:xfrm>
                      <a:off x="877" y="2861"/>
                      <a:ext cx="69" cy="112"/>
                      <a:chOff x="877" y="2861"/>
                      <a:chExt cx="69" cy="112"/>
                    </a:xfrm>
                  </p:grpSpPr>
                  <p:sp>
                    <p:nvSpPr>
                      <p:cNvPr id="10662" name="Line 610"/>
                      <p:cNvSpPr>
                        <a:spLocks noChangeShapeType="1"/>
                      </p:cNvSpPr>
                      <p:nvPr/>
                    </p:nvSpPr>
                    <p:spPr bwMode="auto">
                      <a:xfrm>
                        <a:off x="878" y="2861"/>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3" name="Line 611"/>
                      <p:cNvSpPr>
                        <a:spLocks noChangeShapeType="1"/>
                      </p:cNvSpPr>
                      <p:nvPr/>
                    </p:nvSpPr>
                    <p:spPr bwMode="auto">
                      <a:xfrm>
                        <a:off x="878" y="2876"/>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4" name="Line 612"/>
                      <p:cNvSpPr>
                        <a:spLocks noChangeShapeType="1"/>
                      </p:cNvSpPr>
                      <p:nvPr/>
                    </p:nvSpPr>
                    <p:spPr bwMode="auto">
                      <a:xfrm>
                        <a:off x="878" y="2894"/>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5" name="Line 613"/>
                      <p:cNvSpPr>
                        <a:spLocks noChangeShapeType="1"/>
                      </p:cNvSpPr>
                      <p:nvPr/>
                    </p:nvSpPr>
                    <p:spPr bwMode="auto">
                      <a:xfrm flipV="1">
                        <a:off x="878" y="2908"/>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6" name="Line 614"/>
                      <p:cNvSpPr>
                        <a:spLocks noChangeShapeType="1"/>
                      </p:cNvSpPr>
                      <p:nvPr/>
                    </p:nvSpPr>
                    <p:spPr bwMode="auto">
                      <a:xfrm flipV="1">
                        <a:off x="878" y="2921"/>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7" name="Line 615"/>
                      <p:cNvSpPr>
                        <a:spLocks noChangeShapeType="1"/>
                      </p:cNvSpPr>
                      <p:nvPr/>
                    </p:nvSpPr>
                    <p:spPr bwMode="auto">
                      <a:xfrm flipV="1">
                        <a:off x="878" y="2936"/>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8" name="Line 616"/>
                      <p:cNvSpPr>
                        <a:spLocks noChangeShapeType="1"/>
                      </p:cNvSpPr>
                      <p:nvPr/>
                    </p:nvSpPr>
                    <p:spPr bwMode="auto">
                      <a:xfrm flipV="1">
                        <a:off x="877" y="2948"/>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9" name="Line 617"/>
                      <p:cNvSpPr>
                        <a:spLocks noChangeShapeType="1"/>
                      </p:cNvSpPr>
                      <p:nvPr/>
                    </p:nvSpPr>
                    <p:spPr bwMode="auto">
                      <a:xfrm flipV="1">
                        <a:off x="878" y="2963"/>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659" name="Line 618"/>
                  <p:cNvSpPr>
                    <a:spLocks noChangeShapeType="1"/>
                  </p:cNvSpPr>
                  <p:nvPr/>
                </p:nvSpPr>
                <p:spPr bwMode="auto">
                  <a:xfrm>
                    <a:off x="880" y="2765"/>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653" name="Group 619"/>
              <p:cNvGrpSpPr>
                <a:grpSpLocks/>
              </p:cNvGrpSpPr>
              <p:nvPr/>
            </p:nvGrpSpPr>
            <p:grpSpPr bwMode="auto">
              <a:xfrm>
                <a:off x="826" y="2601"/>
                <a:ext cx="68" cy="424"/>
                <a:chOff x="826" y="2601"/>
                <a:chExt cx="68" cy="424"/>
              </a:xfrm>
            </p:grpSpPr>
            <p:sp>
              <p:nvSpPr>
                <p:cNvPr id="10654" name="Freeform 620"/>
                <p:cNvSpPr>
                  <a:spLocks/>
                </p:cNvSpPr>
                <p:nvPr/>
              </p:nvSpPr>
              <p:spPr bwMode="auto">
                <a:xfrm>
                  <a:off x="826" y="2601"/>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55" name="Arc 621"/>
                <p:cNvSpPr>
                  <a:spLocks/>
                </p:cNvSpPr>
                <p:nvPr/>
              </p:nvSpPr>
              <p:spPr bwMode="auto">
                <a:xfrm>
                  <a:off x="886" y="2621"/>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580" name="Freeform 622"/>
            <p:cNvSpPr>
              <a:spLocks/>
            </p:cNvSpPr>
            <p:nvPr/>
          </p:nvSpPr>
          <p:spPr bwMode="auto">
            <a:xfrm>
              <a:off x="443" y="2660"/>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581" name="Group 623"/>
            <p:cNvGrpSpPr>
              <a:grpSpLocks/>
            </p:cNvGrpSpPr>
            <p:nvPr/>
          </p:nvGrpSpPr>
          <p:grpSpPr bwMode="auto">
            <a:xfrm>
              <a:off x="397" y="2592"/>
              <a:ext cx="446" cy="433"/>
              <a:chOff x="397" y="2592"/>
              <a:chExt cx="446" cy="433"/>
            </a:xfrm>
          </p:grpSpPr>
          <p:sp>
            <p:nvSpPr>
              <p:cNvPr id="10648" name="Freeform 624"/>
              <p:cNvSpPr>
                <a:spLocks/>
              </p:cNvSpPr>
              <p:nvPr/>
            </p:nvSpPr>
            <p:spPr bwMode="auto">
              <a:xfrm>
                <a:off x="398" y="2592"/>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49" name="Arc 625"/>
              <p:cNvSpPr>
                <a:spLocks/>
              </p:cNvSpPr>
              <p:nvPr/>
            </p:nvSpPr>
            <p:spPr bwMode="auto">
              <a:xfrm>
                <a:off x="834" y="2600"/>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 name="Arc 626"/>
              <p:cNvSpPr>
                <a:spLocks/>
              </p:cNvSpPr>
              <p:nvPr/>
            </p:nvSpPr>
            <p:spPr bwMode="auto">
              <a:xfrm>
                <a:off x="418" y="2601"/>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 name="Arc 627"/>
              <p:cNvSpPr>
                <a:spLocks/>
              </p:cNvSpPr>
              <p:nvPr/>
            </p:nvSpPr>
            <p:spPr bwMode="auto">
              <a:xfrm>
                <a:off x="397" y="2984"/>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582" name="Freeform 628"/>
            <p:cNvSpPr>
              <a:spLocks/>
            </p:cNvSpPr>
            <p:nvPr/>
          </p:nvSpPr>
          <p:spPr bwMode="auto">
            <a:xfrm>
              <a:off x="428" y="2625"/>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3" name="Freeform 629"/>
            <p:cNvSpPr>
              <a:spLocks/>
            </p:cNvSpPr>
            <p:nvPr/>
          </p:nvSpPr>
          <p:spPr bwMode="auto">
            <a:xfrm>
              <a:off x="818" y="2625"/>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4" name="Freeform 630"/>
            <p:cNvSpPr>
              <a:spLocks/>
            </p:cNvSpPr>
            <p:nvPr/>
          </p:nvSpPr>
          <p:spPr bwMode="auto">
            <a:xfrm>
              <a:off x="410" y="2991"/>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5" name="Freeform 631"/>
            <p:cNvSpPr>
              <a:spLocks/>
            </p:cNvSpPr>
            <p:nvPr/>
          </p:nvSpPr>
          <p:spPr bwMode="auto">
            <a:xfrm>
              <a:off x="410" y="2626"/>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6" name="Freeform 632"/>
            <p:cNvSpPr>
              <a:spLocks/>
            </p:cNvSpPr>
            <p:nvPr/>
          </p:nvSpPr>
          <p:spPr bwMode="auto">
            <a:xfrm>
              <a:off x="421" y="2633"/>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7" name="Freeform 633"/>
            <p:cNvSpPr>
              <a:spLocks/>
            </p:cNvSpPr>
            <p:nvPr/>
          </p:nvSpPr>
          <p:spPr bwMode="auto">
            <a:xfrm>
              <a:off x="434" y="2648"/>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8" name="Freeform 634"/>
            <p:cNvSpPr>
              <a:spLocks/>
            </p:cNvSpPr>
            <p:nvPr/>
          </p:nvSpPr>
          <p:spPr bwMode="auto">
            <a:xfrm>
              <a:off x="440" y="2668"/>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9" name="Freeform 635"/>
            <p:cNvSpPr>
              <a:spLocks/>
            </p:cNvSpPr>
            <p:nvPr/>
          </p:nvSpPr>
          <p:spPr bwMode="auto">
            <a:xfrm>
              <a:off x="759" y="2994"/>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90" name="Freeform 636"/>
            <p:cNvSpPr>
              <a:spLocks/>
            </p:cNvSpPr>
            <p:nvPr/>
          </p:nvSpPr>
          <p:spPr bwMode="auto">
            <a:xfrm>
              <a:off x="680" y="3200"/>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591" name="Group 637"/>
            <p:cNvGrpSpPr>
              <a:grpSpLocks/>
            </p:cNvGrpSpPr>
            <p:nvPr/>
          </p:nvGrpSpPr>
          <p:grpSpPr bwMode="auto">
            <a:xfrm>
              <a:off x="331" y="3158"/>
              <a:ext cx="505" cy="136"/>
              <a:chOff x="331" y="3158"/>
              <a:chExt cx="505" cy="136"/>
            </a:xfrm>
          </p:grpSpPr>
          <p:sp>
            <p:nvSpPr>
              <p:cNvPr id="10592" name="Freeform 638"/>
              <p:cNvSpPr>
                <a:spLocks/>
              </p:cNvSpPr>
              <p:nvPr/>
            </p:nvSpPr>
            <p:spPr bwMode="auto">
              <a:xfrm>
                <a:off x="331" y="3214"/>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93" name="Freeform 639"/>
              <p:cNvSpPr>
                <a:spLocks/>
              </p:cNvSpPr>
              <p:nvPr/>
            </p:nvSpPr>
            <p:spPr bwMode="auto">
              <a:xfrm>
                <a:off x="778" y="3202"/>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94" name="Line 640"/>
              <p:cNvSpPr>
                <a:spLocks noChangeShapeType="1"/>
              </p:cNvSpPr>
              <p:nvPr/>
            </p:nvSpPr>
            <p:spPr bwMode="auto">
              <a:xfrm>
                <a:off x="333" y="3221"/>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595" name="Group 641"/>
              <p:cNvGrpSpPr>
                <a:grpSpLocks/>
              </p:cNvGrpSpPr>
              <p:nvPr/>
            </p:nvGrpSpPr>
            <p:grpSpPr bwMode="auto">
              <a:xfrm>
                <a:off x="361" y="3158"/>
                <a:ext cx="430" cy="105"/>
                <a:chOff x="361" y="3158"/>
                <a:chExt cx="430" cy="105"/>
              </a:xfrm>
            </p:grpSpPr>
            <p:sp>
              <p:nvSpPr>
                <p:cNvPr id="10599" name="Freeform 642"/>
                <p:cNvSpPr>
                  <a:spLocks/>
                </p:cNvSpPr>
                <p:nvPr/>
              </p:nvSpPr>
              <p:spPr bwMode="auto">
                <a:xfrm>
                  <a:off x="361" y="3163"/>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600" name="Group 643"/>
                <p:cNvGrpSpPr>
                  <a:grpSpLocks/>
                </p:cNvGrpSpPr>
                <p:nvPr/>
              </p:nvGrpSpPr>
              <p:grpSpPr bwMode="auto">
                <a:xfrm>
                  <a:off x="371" y="3158"/>
                  <a:ext cx="420" cy="105"/>
                  <a:chOff x="371" y="3158"/>
                  <a:chExt cx="420" cy="105"/>
                </a:xfrm>
              </p:grpSpPr>
              <p:grpSp>
                <p:nvGrpSpPr>
                  <p:cNvPr id="10601" name="Group 644"/>
                  <p:cNvGrpSpPr>
                    <a:grpSpLocks/>
                  </p:cNvGrpSpPr>
                  <p:nvPr/>
                </p:nvGrpSpPr>
                <p:grpSpPr bwMode="auto">
                  <a:xfrm>
                    <a:off x="376" y="3158"/>
                    <a:ext cx="309" cy="87"/>
                    <a:chOff x="376" y="3158"/>
                    <a:chExt cx="309" cy="87"/>
                  </a:xfrm>
                </p:grpSpPr>
                <p:grpSp>
                  <p:nvGrpSpPr>
                    <p:cNvPr id="10615" name="Group 645"/>
                    <p:cNvGrpSpPr>
                      <a:grpSpLocks/>
                    </p:cNvGrpSpPr>
                    <p:nvPr/>
                  </p:nvGrpSpPr>
                  <p:grpSpPr bwMode="auto">
                    <a:xfrm>
                      <a:off x="376" y="3158"/>
                      <a:ext cx="64" cy="57"/>
                      <a:chOff x="376" y="3158"/>
                      <a:chExt cx="64" cy="57"/>
                    </a:xfrm>
                  </p:grpSpPr>
                  <p:sp>
                    <p:nvSpPr>
                      <p:cNvPr id="10646" name="Line 646"/>
                      <p:cNvSpPr>
                        <a:spLocks noChangeShapeType="1"/>
                      </p:cNvSpPr>
                      <p:nvPr/>
                    </p:nvSpPr>
                    <p:spPr bwMode="auto">
                      <a:xfrm flipV="1">
                        <a:off x="376" y="3203"/>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7" name="Line 647"/>
                      <p:cNvSpPr>
                        <a:spLocks noChangeShapeType="1"/>
                      </p:cNvSpPr>
                      <p:nvPr/>
                    </p:nvSpPr>
                    <p:spPr bwMode="auto">
                      <a:xfrm flipV="1">
                        <a:off x="398" y="3158"/>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16" name="Group 648"/>
                    <p:cNvGrpSpPr>
                      <a:grpSpLocks/>
                    </p:cNvGrpSpPr>
                    <p:nvPr/>
                  </p:nvGrpSpPr>
                  <p:grpSpPr bwMode="auto">
                    <a:xfrm>
                      <a:off x="401" y="3161"/>
                      <a:ext cx="65" cy="57"/>
                      <a:chOff x="401" y="3161"/>
                      <a:chExt cx="65" cy="57"/>
                    </a:xfrm>
                  </p:grpSpPr>
                  <p:sp>
                    <p:nvSpPr>
                      <p:cNvPr id="10644" name="Line 649"/>
                      <p:cNvSpPr>
                        <a:spLocks noChangeShapeType="1"/>
                      </p:cNvSpPr>
                      <p:nvPr/>
                    </p:nvSpPr>
                    <p:spPr bwMode="auto">
                      <a:xfrm flipV="1">
                        <a:off x="401" y="3205"/>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5" name="Line 650"/>
                      <p:cNvSpPr>
                        <a:spLocks noChangeShapeType="1"/>
                      </p:cNvSpPr>
                      <p:nvPr/>
                    </p:nvSpPr>
                    <p:spPr bwMode="auto">
                      <a:xfrm flipV="1">
                        <a:off x="422" y="316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17" name="Group 651"/>
                    <p:cNvGrpSpPr>
                      <a:grpSpLocks/>
                    </p:cNvGrpSpPr>
                    <p:nvPr/>
                  </p:nvGrpSpPr>
                  <p:grpSpPr bwMode="auto">
                    <a:xfrm>
                      <a:off x="428" y="3163"/>
                      <a:ext cx="63" cy="58"/>
                      <a:chOff x="428" y="3163"/>
                      <a:chExt cx="63" cy="58"/>
                    </a:xfrm>
                  </p:grpSpPr>
                  <p:sp>
                    <p:nvSpPr>
                      <p:cNvPr id="10642" name="Line 652"/>
                      <p:cNvSpPr>
                        <a:spLocks noChangeShapeType="1"/>
                      </p:cNvSpPr>
                      <p:nvPr/>
                    </p:nvSpPr>
                    <p:spPr bwMode="auto">
                      <a:xfrm flipV="1">
                        <a:off x="428" y="3208"/>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3" name="Line 653"/>
                      <p:cNvSpPr>
                        <a:spLocks noChangeShapeType="1"/>
                      </p:cNvSpPr>
                      <p:nvPr/>
                    </p:nvSpPr>
                    <p:spPr bwMode="auto">
                      <a:xfrm flipV="1">
                        <a:off x="448" y="3163"/>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18" name="Group 654"/>
                    <p:cNvGrpSpPr>
                      <a:grpSpLocks/>
                    </p:cNvGrpSpPr>
                    <p:nvPr/>
                  </p:nvGrpSpPr>
                  <p:grpSpPr bwMode="auto">
                    <a:xfrm>
                      <a:off x="451" y="3167"/>
                      <a:ext cx="64" cy="59"/>
                      <a:chOff x="451" y="3167"/>
                      <a:chExt cx="64" cy="59"/>
                    </a:xfrm>
                  </p:grpSpPr>
                  <p:sp>
                    <p:nvSpPr>
                      <p:cNvPr id="10640" name="Line 655"/>
                      <p:cNvSpPr>
                        <a:spLocks noChangeShapeType="1"/>
                      </p:cNvSpPr>
                      <p:nvPr/>
                    </p:nvSpPr>
                    <p:spPr bwMode="auto">
                      <a:xfrm flipV="1">
                        <a:off x="451" y="3211"/>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1" name="Line 656"/>
                      <p:cNvSpPr>
                        <a:spLocks noChangeShapeType="1"/>
                      </p:cNvSpPr>
                      <p:nvPr/>
                    </p:nvSpPr>
                    <p:spPr bwMode="auto">
                      <a:xfrm flipV="1">
                        <a:off x="473" y="3167"/>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19" name="Group 657"/>
                    <p:cNvGrpSpPr>
                      <a:grpSpLocks/>
                    </p:cNvGrpSpPr>
                    <p:nvPr/>
                  </p:nvGrpSpPr>
                  <p:grpSpPr bwMode="auto">
                    <a:xfrm>
                      <a:off x="476" y="3170"/>
                      <a:ext cx="65" cy="57"/>
                      <a:chOff x="476" y="3170"/>
                      <a:chExt cx="65" cy="57"/>
                    </a:xfrm>
                  </p:grpSpPr>
                  <p:sp>
                    <p:nvSpPr>
                      <p:cNvPr id="10638" name="Line 658"/>
                      <p:cNvSpPr>
                        <a:spLocks noChangeShapeType="1"/>
                      </p:cNvSpPr>
                      <p:nvPr/>
                    </p:nvSpPr>
                    <p:spPr bwMode="auto">
                      <a:xfrm flipV="1">
                        <a:off x="476" y="3214"/>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9" name="Line 659"/>
                      <p:cNvSpPr>
                        <a:spLocks noChangeShapeType="1"/>
                      </p:cNvSpPr>
                      <p:nvPr/>
                    </p:nvSpPr>
                    <p:spPr bwMode="auto">
                      <a:xfrm flipV="1">
                        <a:off x="498" y="3170"/>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20" name="Group 660"/>
                    <p:cNvGrpSpPr>
                      <a:grpSpLocks/>
                    </p:cNvGrpSpPr>
                    <p:nvPr/>
                  </p:nvGrpSpPr>
                  <p:grpSpPr bwMode="auto">
                    <a:xfrm>
                      <a:off x="502" y="3171"/>
                      <a:ext cx="64" cy="59"/>
                      <a:chOff x="502" y="3171"/>
                      <a:chExt cx="64" cy="59"/>
                    </a:xfrm>
                  </p:grpSpPr>
                  <p:sp>
                    <p:nvSpPr>
                      <p:cNvPr id="10636" name="Line 661"/>
                      <p:cNvSpPr>
                        <a:spLocks noChangeShapeType="1"/>
                      </p:cNvSpPr>
                      <p:nvPr/>
                    </p:nvSpPr>
                    <p:spPr bwMode="auto">
                      <a:xfrm flipV="1">
                        <a:off x="502" y="3215"/>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7" name="Line 662"/>
                      <p:cNvSpPr>
                        <a:spLocks noChangeShapeType="1"/>
                      </p:cNvSpPr>
                      <p:nvPr/>
                    </p:nvSpPr>
                    <p:spPr bwMode="auto">
                      <a:xfrm flipV="1">
                        <a:off x="522" y="317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21" name="Group 663"/>
                    <p:cNvGrpSpPr>
                      <a:grpSpLocks/>
                    </p:cNvGrpSpPr>
                    <p:nvPr/>
                  </p:nvGrpSpPr>
                  <p:grpSpPr bwMode="auto">
                    <a:xfrm>
                      <a:off x="526" y="3174"/>
                      <a:ext cx="64" cy="58"/>
                      <a:chOff x="526" y="3174"/>
                      <a:chExt cx="64" cy="58"/>
                    </a:xfrm>
                  </p:grpSpPr>
                  <p:sp>
                    <p:nvSpPr>
                      <p:cNvPr id="10634" name="Line 664"/>
                      <p:cNvSpPr>
                        <a:spLocks noChangeShapeType="1"/>
                      </p:cNvSpPr>
                      <p:nvPr/>
                    </p:nvSpPr>
                    <p:spPr bwMode="auto">
                      <a:xfrm flipV="1">
                        <a:off x="526" y="3218"/>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5" name="Line 665"/>
                      <p:cNvSpPr>
                        <a:spLocks noChangeShapeType="1"/>
                      </p:cNvSpPr>
                      <p:nvPr/>
                    </p:nvSpPr>
                    <p:spPr bwMode="auto">
                      <a:xfrm flipV="1">
                        <a:off x="547" y="3174"/>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22" name="Group 666"/>
                    <p:cNvGrpSpPr>
                      <a:grpSpLocks/>
                    </p:cNvGrpSpPr>
                    <p:nvPr/>
                  </p:nvGrpSpPr>
                  <p:grpSpPr bwMode="auto">
                    <a:xfrm>
                      <a:off x="548" y="3179"/>
                      <a:ext cx="64" cy="57"/>
                      <a:chOff x="548" y="3179"/>
                      <a:chExt cx="64" cy="57"/>
                    </a:xfrm>
                  </p:grpSpPr>
                  <p:sp>
                    <p:nvSpPr>
                      <p:cNvPr id="10632" name="Line 667"/>
                      <p:cNvSpPr>
                        <a:spLocks noChangeShapeType="1"/>
                      </p:cNvSpPr>
                      <p:nvPr/>
                    </p:nvSpPr>
                    <p:spPr bwMode="auto">
                      <a:xfrm flipV="1">
                        <a:off x="548" y="3223"/>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3" name="Line 668"/>
                      <p:cNvSpPr>
                        <a:spLocks noChangeShapeType="1"/>
                      </p:cNvSpPr>
                      <p:nvPr/>
                    </p:nvSpPr>
                    <p:spPr bwMode="auto">
                      <a:xfrm flipV="1">
                        <a:off x="568" y="317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23" name="Group 669"/>
                    <p:cNvGrpSpPr>
                      <a:grpSpLocks/>
                    </p:cNvGrpSpPr>
                    <p:nvPr/>
                  </p:nvGrpSpPr>
                  <p:grpSpPr bwMode="auto">
                    <a:xfrm>
                      <a:off x="572" y="3183"/>
                      <a:ext cx="65" cy="58"/>
                      <a:chOff x="572" y="3183"/>
                      <a:chExt cx="65" cy="58"/>
                    </a:xfrm>
                  </p:grpSpPr>
                  <p:sp>
                    <p:nvSpPr>
                      <p:cNvPr id="10630" name="Line 670"/>
                      <p:cNvSpPr>
                        <a:spLocks noChangeShapeType="1"/>
                      </p:cNvSpPr>
                      <p:nvPr/>
                    </p:nvSpPr>
                    <p:spPr bwMode="auto">
                      <a:xfrm flipV="1">
                        <a:off x="572" y="3227"/>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1" name="Line 671"/>
                      <p:cNvSpPr>
                        <a:spLocks noChangeShapeType="1"/>
                      </p:cNvSpPr>
                      <p:nvPr/>
                    </p:nvSpPr>
                    <p:spPr bwMode="auto">
                      <a:xfrm flipV="1">
                        <a:off x="593" y="3183"/>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24" name="Group 672"/>
                    <p:cNvGrpSpPr>
                      <a:grpSpLocks/>
                    </p:cNvGrpSpPr>
                    <p:nvPr/>
                  </p:nvGrpSpPr>
                  <p:grpSpPr bwMode="auto">
                    <a:xfrm>
                      <a:off x="596" y="3185"/>
                      <a:ext cx="65" cy="58"/>
                      <a:chOff x="596" y="3185"/>
                      <a:chExt cx="65" cy="58"/>
                    </a:xfrm>
                  </p:grpSpPr>
                  <p:sp>
                    <p:nvSpPr>
                      <p:cNvPr id="10628" name="Line 673"/>
                      <p:cNvSpPr>
                        <a:spLocks noChangeShapeType="1"/>
                      </p:cNvSpPr>
                      <p:nvPr/>
                    </p:nvSpPr>
                    <p:spPr bwMode="auto">
                      <a:xfrm flipV="1">
                        <a:off x="596" y="3230"/>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9" name="Line 674"/>
                      <p:cNvSpPr>
                        <a:spLocks noChangeShapeType="1"/>
                      </p:cNvSpPr>
                      <p:nvPr/>
                    </p:nvSpPr>
                    <p:spPr bwMode="auto">
                      <a:xfrm flipV="1">
                        <a:off x="617" y="3185"/>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25" name="Group 675"/>
                    <p:cNvGrpSpPr>
                      <a:grpSpLocks/>
                    </p:cNvGrpSpPr>
                    <p:nvPr/>
                  </p:nvGrpSpPr>
                  <p:grpSpPr bwMode="auto">
                    <a:xfrm>
                      <a:off x="620" y="3187"/>
                      <a:ext cx="65" cy="58"/>
                      <a:chOff x="620" y="3187"/>
                      <a:chExt cx="65" cy="58"/>
                    </a:xfrm>
                  </p:grpSpPr>
                  <p:sp>
                    <p:nvSpPr>
                      <p:cNvPr id="10626" name="Line 676"/>
                      <p:cNvSpPr>
                        <a:spLocks noChangeShapeType="1"/>
                      </p:cNvSpPr>
                      <p:nvPr/>
                    </p:nvSpPr>
                    <p:spPr bwMode="auto">
                      <a:xfrm flipV="1">
                        <a:off x="620" y="3231"/>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7" name="Line 677"/>
                      <p:cNvSpPr>
                        <a:spLocks noChangeShapeType="1"/>
                      </p:cNvSpPr>
                      <p:nvPr/>
                    </p:nvSpPr>
                    <p:spPr bwMode="auto">
                      <a:xfrm flipV="1">
                        <a:off x="641" y="318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602" name="Group 678"/>
                  <p:cNvGrpSpPr>
                    <a:grpSpLocks/>
                  </p:cNvGrpSpPr>
                  <p:nvPr/>
                </p:nvGrpSpPr>
                <p:grpSpPr bwMode="auto">
                  <a:xfrm>
                    <a:off x="695" y="3196"/>
                    <a:ext cx="93" cy="67"/>
                    <a:chOff x="695" y="3196"/>
                    <a:chExt cx="93" cy="67"/>
                  </a:xfrm>
                </p:grpSpPr>
                <p:grpSp>
                  <p:nvGrpSpPr>
                    <p:cNvPr id="10606" name="Group 679"/>
                    <p:cNvGrpSpPr>
                      <a:grpSpLocks/>
                    </p:cNvGrpSpPr>
                    <p:nvPr/>
                  </p:nvGrpSpPr>
                  <p:grpSpPr bwMode="auto">
                    <a:xfrm>
                      <a:off x="733" y="3200"/>
                      <a:ext cx="55" cy="63"/>
                      <a:chOff x="733" y="3200"/>
                      <a:chExt cx="55" cy="63"/>
                    </a:xfrm>
                  </p:grpSpPr>
                  <p:sp>
                    <p:nvSpPr>
                      <p:cNvPr id="10613" name="Line 680"/>
                      <p:cNvSpPr>
                        <a:spLocks noChangeShapeType="1"/>
                      </p:cNvSpPr>
                      <p:nvPr/>
                    </p:nvSpPr>
                    <p:spPr bwMode="auto">
                      <a:xfrm flipV="1">
                        <a:off x="733" y="3247"/>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4" name="Line 681"/>
                      <p:cNvSpPr>
                        <a:spLocks noChangeShapeType="1"/>
                      </p:cNvSpPr>
                      <p:nvPr/>
                    </p:nvSpPr>
                    <p:spPr bwMode="auto">
                      <a:xfrm flipV="1">
                        <a:off x="751" y="3200"/>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07" name="Group 682"/>
                    <p:cNvGrpSpPr>
                      <a:grpSpLocks/>
                    </p:cNvGrpSpPr>
                    <p:nvPr/>
                  </p:nvGrpSpPr>
                  <p:grpSpPr bwMode="auto">
                    <a:xfrm>
                      <a:off x="716" y="3197"/>
                      <a:ext cx="54" cy="64"/>
                      <a:chOff x="716" y="3197"/>
                      <a:chExt cx="54" cy="64"/>
                    </a:xfrm>
                  </p:grpSpPr>
                  <p:sp>
                    <p:nvSpPr>
                      <p:cNvPr id="10611" name="Line 683"/>
                      <p:cNvSpPr>
                        <a:spLocks noChangeShapeType="1"/>
                      </p:cNvSpPr>
                      <p:nvPr/>
                    </p:nvSpPr>
                    <p:spPr bwMode="auto">
                      <a:xfrm flipV="1">
                        <a:off x="716" y="3245"/>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2" name="Line 684"/>
                      <p:cNvSpPr>
                        <a:spLocks noChangeShapeType="1"/>
                      </p:cNvSpPr>
                      <p:nvPr/>
                    </p:nvSpPr>
                    <p:spPr bwMode="auto">
                      <a:xfrm flipV="1">
                        <a:off x="733" y="3197"/>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08" name="Group 685"/>
                    <p:cNvGrpSpPr>
                      <a:grpSpLocks/>
                    </p:cNvGrpSpPr>
                    <p:nvPr/>
                  </p:nvGrpSpPr>
                  <p:grpSpPr bwMode="auto">
                    <a:xfrm>
                      <a:off x="695" y="3196"/>
                      <a:ext cx="53" cy="62"/>
                      <a:chOff x="695" y="3196"/>
                      <a:chExt cx="53" cy="62"/>
                    </a:xfrm>
                  </p:grpSpPr>
                  <p:sp>
                    <p:nvSpPr>
                      <p:cNvPr id="10609" name="Line 686"/>
                      <p:cNvSpPr>
                        <a:spLocks noChangeShapeType="1"/>
                      </p:cNvSpPr>
                      <p:nvPr/>
                    </p:nvSpPr>
                    <p:spPr bwMode="auto">
                      <a:xfrm flipV="1">
                        <a:off x="695" y="3241"/>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0" name="Line 687"/>
                      <p:cNvSpPr>
                        <a:spLocks noChangeShapeType="1"/>
                      </p:cNvSpPr>
                      <p:nvPr/>
                    </p:nvSpPr>
                    <p:spPr bwMode="auto">
                      <a:xfrm flipV="1">
                        <a:off x="713" y="3196"/>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603" name="Line 688"/>
                  <p:cNvSpPr>
                    <a:spLocks noChangeShapeType="1"/>
                  </p:cNvSpPr>
                  <p:nvPr/>
                </p:nvSpPr>
                <p:spPr bwMode="auto">
                  <a:xfrm>
                    <a:off x="400" y="3175"/>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4" name="Line 689"/>
                  <p:cNvSpPr>
                    <a:spLocks noChangeShapeType="1"/>
                  </p:cNvSpPr>
                  <p:nvPr/>
                </p:nvSpPr>
                <p:spPr bwMode="auto">
                  <a:xfrm>
                    <a:off x="386" y="3188"/>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5" name="Line 690"/>
                  <p:cNvSpPr>
                    <a:spLocks noChangeShapeType="1"/>
                  </p:cNvSpPr>
                  <p:nvPr/>
                </p:nvSpPr>
                <p:spPr bwMode="auto">
                  <a:xfrm>
                    <a:off x="371" y="3200"/>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596" name="Group 691"/>
              <p:cNvGrpSpPr>
                <a:grpSpLocks/>
              </p:cNvGrpSpPr>
              <p:nvPr/>
            </p:nvGrpSpPr>
            <p:grpSpPr bwMode="auto">
              <a:xfrm>
                <a:off x="779" y="3211"/>
                <a:ext cx="57" cy="72"/>
                <a:chOff x="779" y="3211"/>
                <a:chExt cx="57" cy="72"/>
              </a:xfrm>
            </p:grpSpPr>
            <p:sp>
              <p:nvSpPr>
                <p:cNvPr id="10597" name="Line 692"/>
                <p:cNvSpPr>
                  <a:spLocks noChangeShapeType="1"/>
                </p:cNvSpPr>
                <p:nvPr/>
              </p:nvSpPr>
              <p:spPr bwMode="auto">
                <a:xfrm flipV="1">
                  <a:off x="779" y="3251"/>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8" name="Line 693"/>
                <p:cNvSpPr>
                  <a:spLocks noChangeShapeType="1"/>
                </p:cNvSpPr>
                <p:nvPr/>
              </p:nvSpPr>
              <p:spPr bwMode="auto">
                <a:xfrm flipV="1">
                  <a:off x="809" y="3211"/>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0250" name="Rectangle 694"/>
          <p:cNvSpPr>
            <a:spLocks noChangeArrowheads="1"/>
          </p:cNvSpPr>
          <p:nvPr/>
        </p:nvSpPr>
        <p:spPr bwMode="auto">
          <a:xfrm>
            <a:off x="288925" y="5356225"/>
            <a:ext cx="1387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a:solidFill>
                  <a:schemeClr val="tx1"/>
                </a:solidFill>
                <a:latin typeface="Times New Roman" pitchFamily="18" charset="0"/>
              </a:rPr>
              <a:t>PC-workstation</a:t>
            </a:r>
          </a:p>
        </p:txBody>
      </p:sp>
      <p:grpSp>
        <p:nvGrpSpPr>
          <p:cNvPr id="10251" name="Group 695"/>
          <p:cNvGrpSpPr>
            <a:grpSpLocks/>
          </p:cNvGrpSpPr>
          <p:nvPr/>
        </p:nvGrpSpPr>
        <p:grpSpPr bwMode="auto">
          <a:xfrm>
            <a:off x="3425825" y="1241425"/>
            <a:ext cx="1387475" cy="1427163"/>
            <a:chOff x="2158" y="782"/>
            <a:chExt cx="874" cy="899"/>
          </a:xfrm>
        </p:grpSpPr>
        <p:grpSp>
          <p:nvGrpSpPr>
            <p:cNvPr id="10421" name="Group 696"/>
            <p:cNvGrpSpPr>
              <a:grpSpLocks/>
            </p:cNvGrpSpPr>
            <p:nvPr/>
          </p:nvGrpSpPr>
          <p:grpSpPr bwMode="auto">
            <a:xfrm>
              <a:off x="2168" y="960"/>
              <a:ext cx="721" cy="721"/>
              <a:chOff x="2168" y="960"/>
              <a:chExt cx="721" cy="721"/>
            </a:xfrm>
          </p:grpSpPr>
          <p:sp>
            <p:nvSpPr>
              <p:cNvPr id="10423" name="Freeform 697"/>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4" name="Freeform 698"/>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5" name="Freeform 699"/>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26" name="Group 700"/>
              <p:cNvGrpSpPr>
                <a:grpSpLocks/>
              </p:cNvGrpSpPr>
              <p:nvPr/>
            </p:nvGrpSpPr>
            <p:grpSpPr bwMode="auto">
              <a:xfrm>
                <a:off x="2230" y="1408"/>
                <a:ext cx="456" cy="73"/>
                <a:chOff x="2230" y="1408"/>
                <a:chExt cx="456" cy="73"/>
              </a:xfrm>
            </p:grpSpPr>
            <p:sp>
              <p:nvSpPr>
                <p:cNvPr id="10555" name="Line 701"/>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6" name="Line 702"/>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7" name="Line 703"/>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8" name="Line 704"/>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427" name="Freeform 705"/>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8" name="Freeform 706"/>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9" name="Freeform 707"/>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30" name="Group 708"/>
              <p:cNvGrpSpPr>
                <a:grpSpLocks/>
              </p:cNvGrpSpPr>
              <p:nvPr/>
            </p:nvGrpSpPr>
            <p:grpSpPr bwMode="auto">
              <a:xfrm>
                <a:off x="2719" y="1628"/>
                <a:ext cx="123" cy="53"/>
                <a:chOff x="2719" y="1628"/>
                <a:chExt cx="123" cy="53"/>
              </a:xfrm>
            </p:grpSpPr>
            <p:grpSp>
              <p:nvGrpSpPr>
                <p:cNvPr id="10546" name="Group 709"/>
                <p:cNvGrpSpPr>
                  <a:grpSpLocks/>
                </p:cNvGrpSpPr>
                <p:nvPr/>
              </p:nvGrpSpPr>
              <p:grpSpPr bwMode="auto">
                <a:xfrm>
                  <a:off x="2719" y="1628"/>
                  <a:ext cx="120" cy="53"/>
                  <a:chOff x="2719" y="1628"/>
                  <a:chExt cx="120" cy="53"/>
                </a:xfrm>
              </p:grpSpPr>
              <p:sp>
                <p:nvSpPr>
                  <p:cNvPr id="10551" name="Freeform 710"/>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 name="Freeform 711"/>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 name="Freeform 712"/>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 name="Freeform 713"/>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47" name="Group 714"/>
                <p:cNvGrpSpPr>
                  <a:grpSpLocks/>
                </p:cNvGrpSpPr>
                <p:nvPr/>
              </p:nvGrpSpPr>
              <p:grpSpPr bwMode="auto">
                <a:xfrm>
                  <a:off x="2721" y="1644"/>
                  <a:ext cx="121" cy="25"/>
                  <a:chOff x="2721" y="1644"/>
                  <a:chExt cx="121" cy="25"/>
                </a:xfrm>
              </p:grpSpPr>
              <p:sp>
                <p:nvSpPr>
                  <p:cNvPr id="10548" name="Line 715"/>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9" name="Line 716"/>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0" name="Line 717"/>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431" name="Freeform 718"/>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2" name="Freeform 719"/>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3" name="Freeform 720"/>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4" name="Line 721"/>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5" name="Line 722"/>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6" name="Line 723"/>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7" name="Line 724"/>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8" name="Line 725"/>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9" name="Line 726"/>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0" name="Line 727"/>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1" name="Line 728"/>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2" name="Line 729"/>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443" name="Group 730"/>
              <p:cNvGrpSpPr>
                <a:grpSpLocks/>
              </p:cNvGrpSpPr>
              <p:nvPr/>
            </p:nvGrpSpPr>
            <p:grpSpPr bwMode="auto">
              <a:xfrm>
                <a:off x="2706" y="969"/>
                <a:ext cx="129" cy="424"/>
                <a:chOff x="2706" y="969"/>
                <a:chExt cx="129" cy="424"/>
              </a:xfrm>
            </p:grpSpPr>
            <p:grpSp>
              <p:nvGrpSpPr>
                <p:cNvPr id="10516" name="Group 731"/>
                <p:cNvGrpSpPr>
                  <a:grpSpLocks/>
                </p:cNvGrpSpPr>
                <p:nvPr/>
              </p:nvGrpSpPr>
              <p:grpSpPr bwMode="auto">
                <a:xfrm>
                  <a:off x="2755" y="1024"/>
                  <a:ext cx="80" cy="353"/>
                  <a:chOff x="2755" y="1024"/>
                  <a:chExt cx="80" cy="353"/>
                </a:xfrm>
              </p:grpSpPr>
              <p:sp>
                <p:nvSpPr>
                  <p:cNvPr id="10520" name="Freeform 732"/>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521" name="Group 733"/>
                  <p:cNvGrpSpPr>
                    <a:grpSpLocks/>
                  </p:cNvGrpSpPr>
                  <p:nvPr/>
                </p:nvGrpSpPr>
                <p:grpSpPr bwMode="auto">
                  <a:xfrm>
                    <a:off x="2755" y="1039"/>
                    <a:ext cx="80" cy="302"/>
                    <a:chOff x="2755" y="1039"/>
                    <a:chExt cx="80" cy="302"/>
                  </a:xfrm>
                </p:grpSpPr>
                <p:grpSp>
                  <p:nvGrpSpPr>
                    <p:cNvPr id="10522" name="Group 734"/>
                    <p:cNvGrpSpPr>
                      <a:grpSpLocks/>
                    </p:cNvGrpSpPr>
                    <p:nvPr/>
                  </p:nvGrpSpPr>
                  <p:grpSpPr bwMode="auto">
                    <a:xfrm>
                      <a:off x="2755" y="1039"/>
                      <a:ext cx="80" cy="302"/>
                      <a:chOff x="2755" y="1039"/>
                      <a:chExt cx="80" cy="302"/>
                    </a:xfrm>
                  </p:grpSpPr>
                  <p:grpSp>
                    <p:nvGrpSpPr>
                      <p:cNvPr id="10524" name="Group 735"/>
                      <p:cNvGrpSpPr>
                        <a:grpSpLocks/>
                      </p:cNvGrpSpPr>
                      <p:nvPr/>
                    </p:nvGrpSpPr>
                    <p:grpSpPr bwMode="auto">
                      <a:xfrm>
                        <a:off x="2755" y="1039"/>
                        <a:ext cx="80" cy="180"/>
                        <a:chOff x="2755" y="1039"/>
                        <a:chExt cx="80" cy="180"/>
                      </a:xfrm>
                    </p:grpSpPr>
                    <p:grpSp>
                      <p:nvGrpSpPr>
                        <p:cNvPr id="10534" name="Group 736"/>
                        <p:cNvGrpSpPr>
                          <a:grpSpLocks/>
                        </p:cNvGrpSpPr>
                        <p:nvPr/>
                      </p:nvGrpSpPr>
                      <p:grpSpPr bwMode="auto">
                        <a:xfrm>
                          <a:off x="2761" y="1039"/>
                          <a:ext cx="74" cy="97"/>
                          <a:chOff x="2761" y="1039"/>
                          <a:chExt cx="74" cy="97"/>
                        </a:xfrm>
                      </p:grpSpPr>
                      <p:sp>
                        <p:nvSpPr>
                          <p:cNvPr id="10540" name="Line 737"/>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1" name="Line 738"/>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2" name="Line 739"/>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3" name="Line 740"/>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4" name="Line 741"/>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5" name="Line 742"/>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535" name="Line 743"/>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6" name="Line 744"/>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7" name="Line 745"/>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8" name="Line 746"/>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9" name="Line 747"/>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525" name="Group 748"/>
                      <p:cNvGrpSpPr>
                        <a:grpSpLocks/>
                      </p:cNvGrpSpPr>
                      <p:nvPr/>
                    </p:nvGrpSpPr>
                    <p:grpSpPr bwMode="auto">
                      <a:xfrm>
                        <a:off x="2757" y="1229"/>
                        <a:ext cx="69" cy="112"/>
                        <a:chOff x="2757" y="1229"/>
                        <a:chExt cx="69" cy="112"/>
                      </a:xfrm>
                    </p:grpSpPr>
                    <p:sp>
                      <p:nvSpPr>
                        <p:cNvPr id="10526" name="Line 749"/>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7" name="Line 750"/>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8" name="Line 751"/>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9" name="Line 752"/>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0" name="Line 753"/>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1" name="Line 754"/>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2" name="Line 755"/>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3" name="Line 756"/>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523" name="Line 757"/>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517" name="Group 758"/>
                <p:cNvGrpSpPr>
                  <a:grpSpLocks/>
                </p:cNvGrpSpPr>
                <p:nvPr/>
              </p:nvGrpSpPr>
              <p:grpSpPr bwMode="auto">
                <a:xfrm>
                  <a:off x="2706" y="969"/>
                  <a:ext cx="68" cy="424"/>
                  <a:chOff x="2706" y="969"/>
                  <a:chExt cx="68" cy="424"/>
                </a:xfrm>
              </p:grpSpPr>
              <p:sp>
                <p:nvSpPr>
                  <p:cNvPr id="10518" name="Freeform 759"/>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9" name="Arc 760"/>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444" name="Freeform 761"/>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45" name="Group 762"/>
              <p:cNvGrpSpPr>
                <a:grpSpLocks/>
              </p:cNvGrpSpPr>
              <p:nvPr/>
            </p:nvGrpSpPr>
            <p:grpSpPr bwMode="auto">
              <a:xfrm>
                <a:off x="2277" y="960"/>
                <a:ext cx="446" cy="433"/>
                <a:chOff x="2277" y="960"/>
                <a:chExt cx="446" cy="433"/>
              </a:xfrm>
            </p:grpSpPr>
            <p:sp>
              <p:nvSpPr>
                <p:cNvPr id="10512" name="Freeform 763"/>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3" name="Arc 764"/>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4" name="Arc 765"/>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5" name="Arc 766"/>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446" name="Freeform 767"/>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7" name="Freeform 768"/>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8" name="Freeform 769"/>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9" name="Freeform 770"/>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0" name="Freeform 771"/>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1" name="Freeform 772"/>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2" name="Freeform 773"/>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3" name="Freeform 774"/>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4" name="Freeform 775"/>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55" name="Group 776"/>
              <p:cNvGrpSpPr>
                <a:grpSpLocks/>
              </p:cNvGrpSpPr>
              <p:nvPr/>
            </p:nvGrpSpPr>
            <p:grpSpPr bwMode="auto">
              <a:xfrm>
                <a:off x="2211" y="1526"/>
                <a:ext cx="505" cy="136"/>
                <a:chOff x="2211" y="1526"/>
                <a:chExt cx="505" cy="136"/>
              </a:xfrm>
            </p:grpSpPr>
            <p:sp>
              <p:nvSpPr>
                <p:cNvPr id="10456" name="Freeform 777"/>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7" name="Freeform 778"/>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8" name="Line 779"/>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459" name="Group 780"/>
                <p:cNvGrpSpPr>
                  <a:grpSpLocks/>
                </p:cNvGrpSpPr>
                <p:nvPr/>
              </p:nvGrpSpPr>
              <p:grpSpPr bwMode="auto">
                <a:xfrm>
                  <a:off x="2241" y="1526"/>
                  <a:ext cx="430" cy="105"/>
                  <a:chOff x="2241" y="1526"/>
                  <a:chExt cx="430" cy="105"/>
                </a:xfrm>
              </p:grpSpPr>
              <p:sp>
                <p:nvSpPr>
                  <p:cNvPr id="10463" name="Freeform 781"/>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64" name="Group 782"/>
                  <p:cNvGrpSpPr>
                    <a:grpSpLocks/>
                  </p:cNvGrpSpPr>
                  <p:nvPr/>
                </p:nvGrpSpPr>
                <p:grpSpPr bwMode="auto">
                  <a:xfrm>
                    <a:off x="2251" y="1526"/>
                    <a:ext cx="420" cy="105"/>
                    <a:chOff x="2251" y="1526"/>
                    <a:chExt cx="420" cy="105"/>
                  </a:xfrm>
                </p:grpSpPr>
                <p:grpSp>
                  <p:nvGrpSpPr>
                    <p:cNvPr id="10465" name="Group 783"/>
                    <p:cNvGrpSpPr>
                      <a:grpSpLocks/>
                    </p:cNvGrpSpPr>
                    <p:nvPr/>
                  </p:nvGrpSpPr>
                  <p:grpSpPr bwMode="auto">
                    <a:xfrm>
                      <a:off x="2256" y="1526"/>
                      <a:ext cx="309" cy="87"/>
                      <a:chOff x="2256" y="1526"/>
                      <a:chExt cx="309" cy="87"/>
                    </a:xfrm>
                  </p:grpSpPr>
                  <p:grpSp>
                    <p:nvGrpSpPr>
                      <p:cNvPr id="10479" name="Group 784"/>
                      <p:cNvGrpSpPr>
                        <a:grpSpLocks/>
                      </p:cNvGrpSpPr>
                      <p:nvPr/>
                    </p:nvGrpSpPr>
                    <p:grpSpPr bwMode="auto">
                      <a:xfrm>
                        <a:off x="2256" y="1526"/>
                        <a:ext cx="64" cy="57"/>
                        <a:chOff x="2256" y="1526"/>
                        <a:chExt cx="64" cy="57"/>
                      </a:xfrm>
                    </p:grpSpPr>
                    <p:sp>
                      <p:nvSpPr>
                        <p:cNvPr id="10510" name="Line 785"/>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1" name="Line 786"/>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0" name="Group 787"/>
                      <p:cNvGrpSpPr>
                        <a:grpSpLocks/>
                      </p:cNvGrpSpPr>
                      <p:nvPr/>
                    </p:nvGrpSpPr>
                    <p:grpSpPr bwMode="auto">
                      <a:xfrm>
                        <a:off x="2281" y="1529"/>
                        <a:ext cx="65" cy="57"/>
                        <a:chOff x="2281" y="1529"/>
                        <a:chExt cx="65" cy="57"/>
                      </a:xfrm>
                    </p:grpSpPr>
                    <p:sp>
                      <p:nvSpPr>
                        <p:cNvPr id="10508" name="Line 788"/>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9" name="Line 789"/>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1" name="Group 790"/>
                      <p:cNvGrpSpPr>
                        <a:grpSpLocks/>
                      </p:cNvGrpSpPr>
                      <p:nvPr/>
                    </p:nvGrpSpPr>
                    <p:grpSpPr bwMode="auto">
                      <a:xfrm>
                        <a:off x="2308" y="1531"/>
                        <a:ext cx="63" cy="58"/>
                        <a:chOff x="2308" y="1531"/>
                        <a:chExt cx="63" cy="58"/>
                      </a:xfrm>
                    </p:grpSpPr>
                    <p:sp>
                      <p:nvSpPr>
                        <p:cNvPr id="10506" name="Line 791"/>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7" name="Line 792"/>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2" name="Group 793"/>
                      <p:cNvGrpSpPr>
                        <a:grpSpLocks/>
                      </p:cNvGrpSpPr>
                      <p:nvPr/>
                    </p:nvGrpSpPr>
                    <p:grpSpPr bwMode="auto">
                      <a:xfrm>
                        <a:off x="2331" y="1535"/>
                        <a:ext cx="64" cy="59"/>
                        <a:chOff x="2331" y="1535"/>
                        <a:chExt cx="64" cy="59"/>
                      </a:xfrm>
                    </p:grpSpPr>
                    <p:sp>
                      <p:nvSpPr>
                        <p:cNvPr id="10504" name="Line 794"/>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5" name="Line 795"/>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3" name="Group 796"/>
                      <p:cNvGrpSpPr>
                        <a:grpSpLocks/>
                      </p:cNvGrpSpPr>
                      <p:nvPr/>
                    </p:nvGrpSpPr>
                    <p:grpSpPr bwMode="auto">
                      <a:xfrm>
                        <a:off x="2356" y="1538"/>
                        <a:ext cx="65" cy="57"/>
                        <a:chOff x="2356" y="1538"/>
                        <a:chExt cx="65" cy="57"/>
                      </a:xfrm>
                    </p:grpSpPr>
                    <p:sp>
                      <p:nvSpPr>
                        <p:cNvPr id="10502" name="Line 797"/>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3" name="Line 798"/>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4" name="Group 799"/>
                      <p:cNvGrpSpPr>
                        <a:grpSpLocks/>
                      </p:cNvGrpSpPr>
                      <p:nvPr/>
                    </p:nvGrpSpPr>
                    <p:grpSpPr bwMode="auto">
                      <a:xfrm>
                        <a:off x="2382" y="1539"/>
                        <a:ext cx="64" cy="59"/>
                        <a:chOff x="2382" y="1539"/>
                        <a:chExt cx="64" cy="59"/>
                      </a:xfrm>
                    </p:grpSpPr>
                    <p:sp>
                      <p:nvSpPr>
                        <p:cNvPr id="10500" name="Line 800"/>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1" name="Line 801"/>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5" name="Group 802"/>
                      <p:cNvGrpSpPr>
                        <a:grpSpLocks/>
                      </p:cNvGrpSpPr>
                      <p:nvPr/>
                    </p:nvGrpSpPr>
                    <p:grpSpPr bwMode="auto">
                      <a:xfrm>
                        <a:off x="2406" y="1542"/>
                        <a:ext cx="64" cy="58"/>
                        <a:chOff x="2406" y="1542"/>
                        <a:chExt cx="64" cy="58"/>
                      </a:xfrm>
                    </p:grpSpPr>
                    <p:sp>
                      <p:nvSpPr>
                        <p:cNvPr id="10498" name="Line 803"/>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9" name="Line 804"/>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6" name="Group 805"/>
                      <p:cNvGrpSpPr>
                        <a:grpSpLocks/>
                      </p:cNvGrpSpPr>
                      <p:nvPr/>
                    </p:nvGrpSpPr>
                    <p:grpSpPr bwMode="auto">
                      <a:xfrm>
                        <a:off x="2428" y="1547"/>
                        <a:ext cx="64" cy="57"/>
                        <a:chOff x="2428" y="1547"/>
                        <a:chExt cx="64" cy="57"/>
                      </a:xfrm>
                    </p:grpSpPr>
                    <p:sp>
                      <p:nvSpPr>
                        <p:cNvPr id="10496" name="Line 806"/>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7" name="Line 807"/>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7" name="Group 808"/>
                      <p:cNvGrpSpPr>
                        <a:grpSpLocks/>
                      </p:cNvGrpSpPr>
                      <p:nvPr/>
                    </p:nvGrpSpPr>
                    <p:grpSpPr bwMode="auto">
                      <a:xfrm>
                        <a:off x="2452" y="1551"/>
                        <a:ext cx="65" cy="58"/>
                        <a:chOff x="2452" y="1551"/>
                        <a:chExt cx="65" cy="58"/>
                      </a:xfrm>
                    </p:grpSpPr>
                    <p:sp>
                      <p:nvSpPr>
                        <p:cNvPr id="10494" name="Line 809"/>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5" name="Line 810"/>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8" name="Group 811"/>
                      <p:cNvGrpSpPr>
                        <a:grpSpLocks/>
                      </p:cNvGrpSpPr>
                      <p:nvPr/>
                    </p:nvGrpSpPr>
                    <p:grpSpPr bwMode="auto">
                      <a:xfrm>
                        <a:off x="2476" y="1553"/>
                        <a:ext cx="65" cy="58"/>
                        <a:chOff x="2476" y="1553"/>
                        <a:chExt cx="65" cy="58"/>
                      </a:xfrm>
                    </p:grpSpPr>
                    <p:sp>
                      <p:nvSpPr>
                        <p:cNvPr id="10492" name="Line 812"/>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3" name="Line 813"/>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89" name="Group 814"/>
                      <p:cNvGrpSpPr>
                        <a:grpSpLocks/>
                      </p:cNvGrpSpPr>
                      <p:nvPr/>
                    </p:nvGrpSpPr>
                    <p:grpSpPr bwMode="auto">
                      <a:xfrm>
                        <a:off x="2500" y="1555"/>
                        <a:ext cx="65" cy="58"/>
                        <a:chOff x="2500" y="1555"/>
                        <a:chExt cx="65" cy="58"/>
                      </a:xfrm>
                    </p:grpSpPr>
                    <p:sp>
                      <p:nvSpPr>
                        <p:cNvPr id="10490" name="Line 815"/>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1" name="Line 816"/>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466" name="Group 817"/>
                    <p:cNvGrpSpPr>
                      <a:grpSpLocks/>
                    </p:cNvGrpSpPr>
                    <p:nvPr/>
                  </p:nvGrpSpPr>
                  <p:grpSpPr bwMode="auto">
                    <a:xfrm>
                      <a:off x="2575" y="1564"/>
                      <a:ext cx="93" cy="67"/>
                      <a:chOff x="2575" y="1564"/>
                      <a:chExt cx="93" cy="67"/>
                    </a:xfrm>
                  </p:grpSpPr>
                  <p:grpSp>
                    <p:nvGrpSpPr>
                      <p:cNvPr id="10470" name="Group 818"/>
                      <p:cNvGrpSpPr>
                        <a:grpSpLocks/>
                      </p:cNvGrpSpPr>
                      <p:nvPr/>
                    </p:nvGrpSpPr>
                    <p:grpSpPr bwMode="auto">
                      <a:xfrm>
                        <a:off x="2613" y="1568"/>
                        <a:ext cx="55" cy="63"/>
                        <a:chOff x="2613" y="1568"/>
                        <a:chExt cx="55" cy="63"/>
                      </a:xfrm>
                    </p:grpSpPr>
                    <p:sp>
                      <p:nvSpPr>
                        <p:cNvPr id="10477" name="Line 819"/>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8" name="Line 820"/>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71" name="Group 821"/>
                      <p:cNvGrpSpPr>
                        <a:grpSpLocks/>
                      </p:cNvGrpSpPr>
                      <p:nvPr/>
                    </p:nvGrpSpPr>
                    <p:grpSpPr bwMode="auto">
                      <a:xfrm>
                        <a:off x="2596" y="1565"/>
                        <a:ext cx="54" cy="64"/>
                        <a:chOff x="2596" y="1565"/>
                        <a:chExt cx="54" cy="64"/>
                      </a:xfrm>
                    </p:grpSpPr>
                    <p:sp>
                      <p:nvSpPr>
                        <p:cNvPr id="10475" name="Line 822"/>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6" name="Line 823"/>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72" name="Group 824"/>
                      <p:cNvGrpSpPr>
                        <a:grpSpLocks/>
                      </p:cNvGrpSpPr>
                      <p:nvPr/>
                    </p:nvGrpSpPr>
                    <p:grpSpPr bwMode="auto">
                      <a:xfrm>
                        <a:off x="2575" y="1564"/>
                        <a:ext cx="53" cy="62"/>
                        <a:chOff x="2575" y="1564"/>
                        <a:chExt cx="53" cy="62"/>
                      </a:xfrm>
                    </p:grpSpPr>
                    <p:sp>
                      <p:nvSpPr>
                        <p:cNvPr id="10473" name="Line 825"/>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4" name="Line 826"/>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467" name="Line 827"/>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8" name="Line 828"/>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9" name="Line 829"/>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460" name="Group 830"/>
                <p:cNvGrpSpPr>
                  <a:grpSpLocks/>
                </p:cNvGrpSpPr>
                <p:nvPr/>
              </p:nvGrpSpPr>
              <p:grpSpPr bwMode="auto">
                <a:xfrm>
                  <a:off x="2659" y="1579"/>
                  <a:ext cx="57" cy="72"/>
                  <a:chOff x="2659" y="1579"/>
                  <a:chExt cx="57" cy="72"/>
                </a:xfrm>
              </p:grpSpPr>
              <p:sp>
                <p:nvSpPr>
                  <p:cNvPr id="10461" name="Line 831"/>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2" name="Line 832"/>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0422" name="Rectangle 833"/>
            <p:cNvSpPr>
              <a:spLocks noChangeArrowheads="1"/>
            </p:cNvSpPr>
            <p:nvPr/>
          </p:nvSpPr>
          <p:spPr bwMode="auto">
            <a:xfrm>
              <a:off x="2158" y="782"/>
              <a:ext cx="87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a:solidFill>
                    <a:schemeClr val="tx1"/>
                  </a:solidFill>
                  <a:latin typeface="Times New Roman" pitchFamily="18" charset="0"/>
                </a:rPr>
                <a:t>PC-workstation</a:t>
              </a:r>
            </a:p>
          </p:txBody>
        </p:sp>
      </p:grpSp>
      <p:sp>
        <p:nvSpPr>
          <p:cNvPr id="10252" name="Rectangle 834"/>
          <p:cNvSpPr>
            <a:spLocks noChangeArrowheads="1"/>
          </p:cNvSpPr>
          <p:nvPr/>
        </p:nvSpPr>
        <p:spPr bwMode="auto">
          <a:xfrm>
            <a:off x="387350" y="3130550"/>
            <a:ext cx="4178300" cy="5207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Line 835"/>
          <p:cNvSpPr>
            <a:spLocks noChangeShapeType="1"/>
          </p:cNvSpPr>
          <p:nvPr/>
        </p:nvSpPr>
        <p:spPr bwMode="auto">
          <a:xfrm>
            <a:off x="838200" y="2514600"/>
            <a:ext cx="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Line 836"/>
          <p:cNvSpPr>
            <a:spLocks noChangeShapeType="1"/>
          </p:cNvSpPr>
          <p:nvPr/>
        </p:nvSpPr>
        <p:spPr bwMode="auto">
          <a:xfrm>
            <a:off x="2362200" y="2514600"/>
            <a:ext cx="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Line 837"/>
          <p:cNvSpPr>
            <a:spLocks noChangeShapeType="1"/>
          </p:cNvSpPr>
          <p:nvPr/>
        </p:nvSpPr>
        <p:spPr bwMode="auto">
          <a:xfrm>
            <a:off x="3886200" y="2514600"/>
            <a:ext cx="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Line 838"/>
          <p:cNvSpPr>
            <a:spLocks noChangeShapeType="1"/>
          </p:cNvSpPr>
          <p:nvPr/>
        </p:nvSpPr>
        <p:spPr bwMode="auto">
          <a:xfrm>
            <a:off x="838200" y="36576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7" name="Line 839"/>
          <p:cNvSpPr>
            <a:spLocks noChangeShapeType="1"/>
          </p:cNvSpPr>
          <p:nvPr/>
        </p:nvSpPr>
        <p:spPr bwMode="auto">
          <a:xfrm>
            <a:off x="2362200" y="3657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Line 840"/>
          <p:cNvSpPr>
            <a:spLocks noChangeShapeType="1"/>
          </p:cNvSpPr>
          <p:nvPr/>
        </p:nvSpPr>
        <p:spPr bwMode="auto">
          <a:xfrm>
            <a:off x="3886200" y="36576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59" name="Group 841"/>
          <p:cNvGrpSpPr>
            <a:grpSpLocks/>
          </p:cNvGrpSpPr>
          <p:nvPr/>
        </p:nvGrpSpPr>
        <p:grpSpPr bwMode="auto">
          <a:xfrm>
            <a:off x="5257800" y="2971800"/>
            <a:ext cx="1144588" cy="1144588"/>
            <a:chOff x="3312" y="1872"/>
            <a:chExt cx="721" cy="721"/>
          </a:xfrm>
        </p:grpSpPr>
        <p:sp>
          <p:nvSpPr>
            <p:cNvPr id="10285" name="Freeform 842"/>
            <p:cNvSpPr>
              <a:spLocks/>
            </p:cNvSpPr>
            <p:nvPr/>
          </p:nvSpPr>
          <p:spPr bwMode="auto">
            <a:xfrm>
              <a:off x="3312" y="2433"/>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6" name="Freeform 843"/>
            <p:cNvSpPr>
              <a:spLocks/>
            </p:cNvSpPr>
            <p:nvPr/>
          </p:nvSpPr>
          <p:spPr bwMode="auto">
            <a:xfrm>
              <a:off x="3377" y="2407"/>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7" name="Freeform 844"/>
            <p:cNvSpPr>
              <a:spLocks/>
            </p:cNvSpPr>
            <p:nvPr/>
          </p:nvSpPr>
          <p:spPr bwMode="auto">
            <a:xfrm>
              <a:off x="3373" y="2287"/>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288" name="Group 845"/>
            <p:cNvGrpSpPr>
              <a:grpSpLocks/>
            </p:cNvGrpSpPr>
            <p:nvPr/>
          </p:nvGrpSpPr>
          <p:grpSpPr bwMode="auto">
            <a:xfrm>
              <a:off x="3374" y="2320"/>
              <a:ext cx="456" cy="73"/>
              <a:chOff x="3374" y="2320"/>
              <a:chExt cx="456" cy="73"/>
            </a:xfrm>
          </p:grpSpPr>
          <p:sp>
            <p:nvSpPr>
              <p:cNvPr id="10417" name="Line 846"/>
              <p:cNvSpPr>
                <a:spLocks noChangeShapeType="1"/>
              </p:cNvSpPr>
              <p:nvPr/>
            </p:nvSpPr>
            <p:spPr bwMode="auto">
              <a:xfrm>
                <a:off x="3374" y="2320"/>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8" name="Line 847"/>
              <p:cNvSpPr>
                <a:spLocks noChangeShapeType="1"/>
              </p:cNvSpPr>
              <p:nvPr/>
            </p:nvSpPr>
            <p:spPr bwMode="auto">
              <a:xfrm>
                <a:off x="3709" y="2355"/>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9" name="Line 848"/>
              <p:cNvSpPr>
                <a:spLocks noChangeShapeType="1"/>
              </p:cNvSpPr>
              <p:nvPr/>
            </p:nvSpPr>
            <p:spPr bwMode="auto">
              <a:xfrm>
                <a:off x="3596" y="2345"/>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0" name="Line 849"/>
              <p:cNvSpPr>
                <a:spLocks noChangeShapeType="1"/>
              </p:cNvSpPr>
              <p:nvPr/>
            </p:nvSpPr>
            <p:spPr bwMode="auto">
              <a:xfrm>
                <a:off x="3374" y="2345"/>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89" name="Freeform 850"/>
            <p:cNvSpPr>
              <a:spLocks/>
            </p:cNvSpPr>
            <p:nvPr/>
          </p:nvSpPr>
          <p:spPr bwMode="auto">
            <a:xfrm>
              <a:off x="3373" y="2263"/>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0" name="Freeform 851"/>
            <p:cNvSpPr>
              <a:spLocks/>
            </p:cNvSpPr>
            <p:nvPr/>
          </p:nvSpPr>
          <p:spPr bwMode="auto">
            <a:xfrm>
              <a:off x="3500" y="2276"/>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1" name="Freeform 852"/>
            <p:cNvSpPr>
              <a:spLocks/>
            </p:cNvSpPr>
            <p:nvPr/>
          </p:nvSpPr>
          <p:spPr bwMode="auto">
            <a:xfrm>
              <a:off x="3857" y="2510"/>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292" name="Group 853"/>
            <p:cNvGrpSpPr>
              <a:grpSpLocks/>
            </p:cNvGrpSpPr>
            <p:nvPr/>
          </p:nvGrpSpPr>
          <p:grpSpPr bwMode="auto">
            <a:xfrm>
              <a:off x="3863" y="2540"/>
              <a:ext cx="123" cy="53"/>
              <a:chOff x="3863" y="2540"/>
              <a:chExt cx="123" cy="53"/>
            </a:xfrm>
          </p:grpSpPr>
          <p:grpSp>
            <p:nvGrpSpPr>
              <p:cNvPr id="10408" name="Group 854"/>
              <p:cNvGrpSpPr>
                <a:grpSpLocks/>
              </p:cNvGrpSpPr>
              <p:nvPr/>
            </p:nvGrpSpPr>
            <p:grpSpPr bwMode="auto">
              <a:xfrm>
                <a:off x="3863" y="2540"/>
                <a:ext cx="120" cy="53"/>
                <a:chOff x="3863" y="2540"/>
                <a:chExt cx="120" cy="53"/>
              </a:xfrm>
            </p:grpSpPr>
            <p:sp>
              <p:nvSpPr>
                <p:cNvPr id="10413" name="Freeform 855"/>
                <p:cNvSpPr>
                  <a:spLocks/>
                </p:cNvSpPr>
                <p:nvPr/>
              </p:nvSpPr>
              <p:spPr bwMode="auto">
                <a:xfrm>
                  <a:off x="3863" y="2540"/>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14" name="Freeform 856"/>
                <p:cNvSpPr>
                  <a:spLocks/>
                </p:cNvSpPr>
                <p:nvPr/>
              </p:nvSpPr>
              <p:spPr bwMode="auto">
                <a:xfrm>
                  <a:off x="3863" y="2561"/>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15" name="Freeform 857"/>
                <p:cNvSpPr>
                  <a:spLocks/>
                </p:cNvSpPr>
                <p:nvPr/>
              </p:nvSpPr>
              <p:spPr bwMode="auto">
                <a:xfrm>
                  <a:off x="3918" y="2551"/>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16" name="Freeform 858"/>
                <p:cNvSpPr>
                  <a:spLocks/>
                </p:cNvSpPr>
                <p:nvPr/>
              </p:nvSpPr>
              <p:spPr bwMode="auto">
                <a:xfrm>
                  <a:off x="3884" y="2540"/>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409" name="Group 859"/>
              <p:cNvGrpSpPr>
                <a:grpSpLocks/>
              </p:cNvGrpSpPr>
              <p:nvPr/>
            </p:nvGrpSpPr>
            <p:grpSpPr bwMode="auto">
              <a:xfrm>
                <a:off x="3865" y="2556"/>
                <a:ext cx="121" cy="25"/>
                <a:chOff x="3865" y="2556"/>
                <a:chExt cx="121" cy="25"/>
              </a:xfrm>
            </p:grpSpPr>
            <p:sp>
              <p:nvSpPr>
                <p:cNvPr id="10410" name="Line 860"/>
                <p:cNvSpPr>
                  <a:spLocks noChangeShapeType="1"/>
                </p:cNvSpPr>
                <p:nvPr/>
              </p:nvSpPr>
              <p:spPr bwMode="auto">
                <a:xfrm>
                  <a:off x="3865" y="2566"/>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1" name="Line 861"/>
                <p:cNvSpPr>
                  <a:spLocks noChangeShapeType="1"/>
                </p:cNvSpPr>
                <p:nvPr/>
              </p:nvSpPr>
              <p:spPr bwMode="auto">
                <a:xfrm flipV="1">
                  <a:off x="3919" y="2556"/>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2" name="Line 862"/>
                <p:cNvSpPr>
                  <a:spLocks noChangeShapeType="1"/>
                </p:cNvSpPr>
                <p:nvPr/>
              </p:nvSpPr>
              <p:spPr bwMode="auto">
                <a:xfrm>
                  <a:off x="3941" y="2556"/>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293" name="Freeform 863"/>
            <p:cNvSpPr>
              <a:spLocks/>
            </p:cNvSpPr>
            <p:nvPr/>
          </p:nvSpPr>
          <p:spPr bwMode="auto">
            <a:xfrm>
              <a:off x="3830" y="2405"/>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4" name="Freeform 864"/>
            <p:cNvSpPr>
              <a:spLocks/>
            </p:cNvSpPr>
            <p:nvPr/>
          </p:nvSpPr>
          <p:spPr bwMode="auto">
            <a:xfrm>
              <a:off x="3830" y="2289"/>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5" name="Freeform 865"/>
            <p:cNvSpPr>
              <a:spLocks/>
            </p:cNvSpPr>
            <p:nvPr/>
          </p:nvSpPr>
          <p:spPr bwMode="auto">
            <a:xfrm>
              <a:off x="3355" y="2431"/>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6" name="Line 866"/>
            <p:cNvSpPr>
              <a:spLocks noChangeShapeType="1"/>
            </p:cNvSpPr>
            <p:nvPr/>
          </p:nvSpPr>
          <p:spPr bwMode="auto">
            <a:xfrm flipV="1">
              <a:off x="3830" y="2345"/>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7" name="Line 867"/>
            <p:cNvSpPr>
              <a:spLocks noChangeShapeType="1"/>
            </p:cNvSpPr>
            <p:nvPr/>
          </p:nvSpPr>
          <p:spPr bwMode="auto">
            <a:xfrm flipV="1">
              <a:off x="3850" y="2360"/>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8" name="Line 868"/>
            <p:cNvSpPr>
              <a:spLocks noChangeShapeType="1"/>
            </p:cNvSpPr>
            <p:nvPr/>
          </p:nvSpPr>
          <p:spPr bwMode="auto">
            <a:xfrm flipV="1">
              <a:off x="3848" y="2373"/>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9" name="Line 869"/>
            <p:cNvSpPr>
              <a:spLocks noChangeShapeType="1"/>
            </p:cNvSpPr>
            <p:nvPr/>
          </p:nvSpPr>
          <p:spPr bwMode="auto">
            <a:xfrm flipV="1">
              <a:off x="3850" y="2386"/>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0" name="Line 870"/>
            <p:cNvSpPr>
              <a:spLocks noChangeShapeType="1"/>
            </p:cNvSpPr>
            <p:nvPr/>
          </p:nvSpPr>
          <p:spPr bwMode="auto">
            <a:xfrm flipV="1">
              <a:off x="3850" y="2398"/>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1" name="Line 871"/>
            <p:cNvSpPr>
              <a:spLocks noChangeShapeType="1"/>
            </p:cNvSpPr>
            <p:nvPr/>
          </p:nvSpPr>
          <p:spPr bwMode="auto">
            <a:xfrm flipV="1">
              <a:off x="3848" y="2331"/>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2" name="Line 872"/>
            <p:cNvSpPr>
              <a:spLocks noChangeShapeType="1"/>
            </p:cNvSpPr>
            <p:nvPr/>
          </p:nvSpPr>
          <p:spPr bwMode="auto">
            <a:xfrm flipV="1">
              <a:off x="3850" y="2317"/>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3" name="Line 873"/>
            <p:cNvSpPr>
              <a:spLocks noChangeShapeType="1"/>
            </p:cNvSpPr>
            <p:nvPr/>
          </p:nvSpPr>
          <p:spPr bwMode="auto">
            <a:xfrm flipV="1">
              <a:off x="3848" y="2301"/>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4" name="Line 874"/>
            <p:cNvSpPr>
              <a:spLocks noChangeShapeType="1"/>
            </p:cNvSpPr>
            <p:nvPr/>
          </p:nvSpPr>
          <p:spPr bwMode="auto">
            <a:xfrm flipH="1">
              <a:off x="3848" y="2323"/>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305" name="Group 875"/>
            <p:cNvGrpSpPr>
              <a:grpSpLocks/>
            </p:cNvGrpSpPr>
            <p:nvPr/>
          </p:nvGrpSpPr>
          <p:grpSpPr bwMode="auto">
            <a:xfrm>
              <a:off x="3850" y="1881"/>
              <a:ext cx="129" cy="424"/>
              <a:chOff x="3850" y="1881"/>
              <a:chExt cx="129" cy="424"/>
            </a:xfrm>
          </p:grpSpPr>
          <p:grpSp>
            <p:nvGrpSpPr>
              <p:cNvPr id="10378" name="Group 876"/>
              <p:cNvGrpSpPr>
                <a:grpSpLocks/>
              </p:cNvGrpSpPr>
              <p:nvPr/>
            </p:nvGrpSpPr>
            <p:grpSpPr bwMode="auto">
              <a:xfrm>
                <a:off x="3899" y="1936"/>
                <a:ext cx="80" cy="353"/>
                <a:chOff x="3899" y="1936"/>
                <a:chExt cx="80" cy="353"/>
              </a:xfrm>
            </p:grpSpPr>
            <p:sp>
              <p:nvSpPr>
                <p:cNvPr id="10382" name="Freeform 877"/>
                <p:cNvSpPr>
                  <a:spLocks/>
                </p:cNvSpPr>
                <p:nvPr/>
              </p:nvSpPr>
              <p:spPr bwMode="auto">
                <a:xfrm>
                  <a:off x="3899" y="1936"/>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83" name="Group 878"/>
                <p:cNvGrpSpPr>
                  <a:grpSpLocks/>
                </p:cNvGrpSpPr>
                <p:nvPr/>
              </p:nvGrpSpPr>
              <p:grpSpPr bwMode="auto">
                <a:xfrm>
                  <a:off x="3899" y="1951"/>
                  <a:ext cx="80" cy="302"/>
                  <a:chOff x="3899" y="1951"/>
                  <a:chExt cx="80" cy="302"/>
                </a:xfrm>
              </p:grpSpPr>
              <p:grpSp>
                <p:nvGrpSpPr>
                  <p:cNvPr id="10384" name="Group 879"/>
                  <p:cNvGrpSpPr>
                    <a:grpSpLocks/>
                  </p:cNvGrpSpPr>
                  <p:nvPr/>
                </p:nvGrpSpPr>
                <p:grpSpPr bwMode="auto">
                  <a:xfrm>
                    <a:off x="3899" y="1951"/>
                    <a:ext cx="80" cy="302"/>
                    <a:chOff x="3899" y="1951"/>
                    <a:chExt cx="80" cy="302"/>
                  </a:xfrm>
                </p:grpSpPr>
                <p:grpSp>
                  <p:nvGrpSpPr>
                    <p:cNvPr id="10386" name="Group 880"/>
                    <p:cNvGrpSpPr>
                      <a:grpSpLocks/>
                    </p:cNvGrpSpPr>
                    <p:nvPr/>
                  </p:nvGrpSpPr>
                  <p:grpSpPr bwMode="auto">
                    <a:xfrm>
                      <a:off x="3899" y="1951"/>
                      <a:ext cx="80" cy="180"/>
                      <a:chOff x="3899" y="1951"/>
                      <a:chExt cx="80" cy="180"/>
                    </a:xfrm>
                  </p:grpSpPr>
                  <p:grpSp>
                    <p:nvGrpSpPr>
                      <p:cNvPr id="10396" name="Group 881"/>
                      <p:cNvGrpSpPr>
                        <a:grpSpLocks/>
                      </p:cNvGrpSpPr>
                      <p:nvPr/>
                    </p:nvGrpSpPr>
                    <p:grpSpPr bwMode="auto">
                      <a:xfrm>
                        <a:off x="3905" y="1951"/>
                        <a:ext cx="74" cy="97"/>
                        <a:chOff x="3905" y="1951"/>
                        <a:chExt cx="74" cy="97"/>
                      </a:xfrm>
                    </p:grpSpPr>
                    <p:sp>
                      <p:nvSpPr>
                        <p:cNvPr id="10402" name="Line 882"/>
                        <p:cNvSpPr>
                          <a:spLocks noChangeShapeType="1"/>
                        </p:cNvSpPr>
                        <p:nvPr/>
                      </p:nvSpPr>
                      <p:spPr bwMode="auto">
                        <a:xfrm>
                          <a:off x="3907" y="1951"/>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3" name="Line 883"/>
                        <p:cNvSpPr>
                          <a:spLocks noChangeShapeType="1"/>
                        </p:cNvSpPr>
                        <p:nvPr/>
                      </p:nvSpPr>
                      <p:spPr bwMode="auto">
                        <a:xfrm>
                          <a:off x="3907" y="1966"/>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4" name="Line 884"/>
                        <p:cNvSpPr>
                          <a:spLocks noChangeShapeType="1"/>
                        </p:cNvSpPr>
                        <p:nvPr/>
                      </p:nvSpPr>
                      <p:spPr bwMode="auto">
                        <a:xfrm>
                          <a:off x="3907" y="1982"/>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5" name="Line 885"/>
                        <p:cNvSpPr>
                          <a:spLocks noChangeShapeType="1"/>
                        </p:cNvSpPr>
                        <p:nvPr/>
                      </p:nvSpPr>
                      <p:spPr bwMode="auto">
                        <a:xfrm>
                          <a:off x="3907" y="1998"/>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6" name="Line 886"/>
                        <p:cNvSpPr>
                          <a:spLocks noChangeShapeType="1"/>
                        </p:cNvSpPr>
                        <p:nvPr/>
                      </p:nvSpPr>
                      <p:spPr bwMode="auto">
                        <a:xfrm>
                          <a:off x="3905" y="2013"/>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7" name="Line 887"/>
                        <p:cNvSpPr>
                          <a:spLocks noChangeShapeType="1"/>
                        </p:cNvSpPr>
                        <p:nvPr/>
                      </p:nvSpPr>
                      <p:spPr bwMode="auto">
                        <a:xfrm>
                          <a:off x="3905" y="2029"/>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97" name="Line 888"/>
                      <p:cNvSpPr>
                        <a:spLocks noChangeShapeType="1"/>
                      </p:cNvSpPr>
                      <p:nvPr/>
                    </p:nvSpPr>
                    <p:spPr bwMode="auto">
                      <a:xfrm>
                        <a:off x="3899" y="2061"/>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8" name="Line 889"/>
                      <p:cNvSpPr>
                        <a:spLocks noChangeShapeType="1"/>
                      </p:cNvSpPr>
                      <p:nvPr/>
                    </p:nvSpPr>
                    <p:spPr bwMode="auto">
                      <a:xfrm>
                        <a:off x="3901" y="2076"/>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9" name="Line 890"/>
                      <p:cNvSpPr>
                        <a:spLocks noChangeShapeType="1"/>
                      </p:cNvSpPr>
                      <p:nvPr/>
                    </p:nvSpPr>
                    <p:spPr bwMode="auto">
                      <a:xfrm>
                        <a:off x="3899" y="2092"/>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0" name="Line 891"/>
                      <p:cNvSpPr>
                        <a:spLocks noChangeShapeType="1"/>
                      </p:cNvSpPr>
                      <p:nvPr/>
                    </p:nvSpPr>
                    <p:spPr bwMode="auto">
                      <a:xfrm>
                        <a:off x="3901" y="2108"/>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1" name="Line 892"/>
                      <p:cNvSpPr>
                        <a:spLocks noChangeShapeType="1"/>
                      </p:cNvSpPr>
                      <p:nvPr/>
                    </p:nvSpPr>
                    <p:spPr bwMode="auto">
                      <a:xfrm>
                        <a:off x="3902" y="2124"/>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87" name="Group 893"/>
                    <p:cNvGrpSpPr>
                      <a:grpSpLocks/>
                    </p:cNvGrpSpPr>
                    <p:nvPr/>
                  </p:nvGrpSpPr>
                  <p:grpSpPr bwMode="auto">
                    <a:xfrm>
                      <a:off x="3901" y="2141"/>
                      <a:ext cx="69" cy="112"/>
                      <a:chOff x="3901" y="2141"/>
                      <a:chExt cx="69" cy="112"/>
                    </a:xfrm>
                  </p:grpSpPr>
                  <p:sp>
                    <p:nvSpPr>
                      <p:cNvPr id="10388" name="Line 894"/>
                      <p:cNvSpPr>
                        <a:spLocks noChangeShapeType="1"/>
                      </p:cNvSpPr>
                      <p:nvPr/>
                    </p:nvSpPr>
                    <p:spPr bwMode="auto">
                      <a:xfrm>
                        <a:off x="3902" y="2141"/>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9" name="Line 895"/>
                      <p:cNvSpPr>
                        <a:spLocks noChangeShapeType="1"/>
                      </p:cNvSpPr>
                      <p:nvPr/>
                    </p:nvSpPr>
                    <p:spPr bwMode="auto">
                      <a:xfrm>
                        <a:off x="3902" y="2156"/>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0" name="Line 896"/>
                      <p:cNvSpPr>
                        <a:spLocks noChangeShapeType="1"/>
                      </p:cNvSpPr>
                      <p:nvPr/>
                    </p:nvSpPr>
                    <p:spPr bwMode="auto">
                      <a:xfrm>
                        <a:off x="3902" y="2174"/>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1" name="Line 897"/>
                      <p:cNvSpPr>
                        <a:spLocks noChangeShapeType="1"/>
                      </p:cNvSpPr>
                      <p:nvPr/>
                    </p:nvSpPr>
                    <p:spPr bwMode="auto">
                      <a:xfrm flipV="1">
                        <a:off x="3902" y="2188"/>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2" name="Line 898"/>
                      <p:cNvSpPr>
                        <a:spLocks noChangeShapeType="1"/>
                      </p:cNvSpPr>
                      <p:nvPr/>
                    </p:nvSpPr>
                    <p:spPr bwMode="auto">
                      <a:xfrm flipV="1">
                        <a:off x="3902" y="2201"/>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3" name="Line 899"/>
                      <p:cNvSpPr>
                        <a:spLocks noChangeShapeType="1"/>
                      </p:cNvSpPr>
                      <p:nvPr/>
                    </p:nvSpPr>
                    <p:spPr bwMode="auto">
                      <a:xfrm flipV="1">
                        <a:off x="3902" y="2216"/>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4" name="Line 900"/>
                      <p:cNvSpPr>
                        <a:spLocks noChangeShapeType="1"/>
                      </p:cNvSpPr>
                      <p:nvPr/>
                    </p:nvSpPr>
                    <p:spPr bwMode="auto">
                      <a:xfrm flipV="1">
                        <a:off x="3901" y="2228"/>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5" name="Line 901"/>
                      <p:cNvSpPr>
                        <a:spLocks noChangeShapeType="1"/>
                      </p:cNvSpPr>
                      <p:nvPr/>
                    </p:nvSpPr>
                    <p:spPr bwMode="auto">
                      <a:xfrm flipV="1">
                        <a:off x="3902" y="2243"/>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385" name="Line 902"/>
                  <p:cNvSpPr>
                    <a:spLocks noChangeShapeType="1"/>
                  </p:cNvSpPr>
                  <p:nvPr/>
                </p:nvSpPr>
                <p:spPr bwMode="auto">
                  <a:xfrm>
                    <a:off x="3904" y="2045"/>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379" name="Group 903"/>
              <p:cNvGrpSpPr>
                <a:grpSpLocks/>
              </p:cNvGrpSpPr>
              <p:nvPr/>
            </p:nvGrpSpPr>
            <p:grpSpPr bwMode="auto">
              <a:xfrm>
                <a:off x="3850" y="1881"/>
                <a:ext cx="68" cy="424"/>
                <a:chOff x="3850" y="1881"/>
                <a:chExt cx="68" cy="424"/>
              </a:xfrm>
            </p:grpSpPr>
            <p:sp>
              <p:nvSpPr>
                <p:cNvPr id="10380" name="Freeform 904"/>
                <p:cNvSpPr>
                  <a:spLocks/>
                </p:cNvSpPr>
                <p:nvPr/>
              </p:nvSpPr>
              <p:spPr bwMode="auto">
                <a:xfrm>
                  <a:off x="3850" y="1881"/>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1" name="Arc 905"/>
                <p:cNvSpPr>
                  <a:spLocks/>
                </p:cNvSpPr>
                <p:nvPr/>
              </p:nvSpPr>
              <p:spPr bwMode="auto">
                <a:xfrm>
                  <a:off x="3910" y="1901"/>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306" name="Freeform 906"/>
            <p:cNvSpPr>
              <a:spLocks/>
            </p:cNvSpPr>
            <p:nvPr/>
          </p:nvSpPr>
          <p:spPr bwMode="auto">
            <a:xfrm>
              <a:off x="3467" y="1940"/>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07" name="Group 907"/>
            <p:cNvGrpSpPr>
              <a:grpSpLocks/>
            </p:cNvGrpSpPr>
            <p:nvPr/>
          </p:nvGrpSpPr>
          <p:grpSpPr bwMode="auto">
            <a:xfrm>
              <a:off x="3421" y="1872"/>
              <a:ext cx="446" cy="433"/>
              <a:chOff x="3421" y="1872"/>
              <a:chExt cx="446" cy="433"/>
            </a:xfrm>
          </p:grpSpPr>
          <p:sp>
            <p:nvSpPr>
              <p:cNvPr id="10374" name="Freeform 908"/>
              <p:cNvSpPr>
                <a:spLocks/>
              </p:cNvSpPr>
              <p:nvPr/>
            </p:nvSpPr>
            <p:spPr bwMode="auto">
              <a:xfrm>
                <a:off x="3422" y="1872"/>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75" name="Arc 909"/>
              <p:cNvSpPr>
                <a:spLocks/>
              </p:cNvSpPr>
              <p:nvPr/>
            </p:nvSpPr>
            <p:spPr bwMode="auto">
              <a:xfrm>
                <a:off x="3858" y="1880"/>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6" name="Arc 910"/>
              <p:cNvSpPr>
                <a:spLocks/>
              </p:cNvSpPr>
              <p:nvPr/>
            </p:nvSpPr>
            <p:spPr bwMode="auto">
              <a:xfrm>
                <a:off x="3442" y="1881"/>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7" name="Arc 911"/>
              <p:cNvSpPr>
                <a:spLocks/>
              </p:cNvSpPr>
              <p:nvPr/>
            </p:nvSpPr>
            <p:spPr bwMode="auto">
              <a:xfrm>
                <a:off x="3421" y="2264"/>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08" name="Freeform 912"/>
            <p:cNvSpPr>
              <a:spLocks/>
            </p:cNvSpPr>
            <p:nvPr/>
          </p:nvSpPr>
          <p:spPr bwMode="auto">
            <a:xfrm>
              <a:off x="3452" y="1905"/>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09" name="Freeform 913"/>
            <p:cNvSpPr>
              <a:spLocks/>
            </p:cNvSpPr>
            <p:nvPr/>
          </p:nvSpPr>
          <p:spPr bwMode="auto">
            <a:xfrm>
              <a:off x="3842" y="1905"/>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0" name="Freeform 914"/>
            <p:cNvSpPr>
              <a:spLocks/>
            </p:cNvSpPr>
            <p:nvPr/>
          </p:nvSpPr>
          <p:spPr bwMode="auto">
            <a:xfrm>
              <a:off x="3434" y="2271"/>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1" name="Freeform 915"/>
            <p:cNvSpPr>
              <a:spLocks/>
            </p:cNvSpPr>
            <p:nvPr/>
          </p:nvSpPr>
          <p:spPr bwMode="auto">
            <a:xfrm>
              <a:off x="3434" y="1906"/>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2" name="Freeform 916"/>
            <p:cNvSpPr>
              <a:spLocks/>
            </p:cNvSpPr>
            <p:nvPr/>
          </p:nvSpPr>
          <p:spPr bwMode="auto">
            <a:xfrm>
              <a:off x="3445" y="1913"/>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3" name="Freeform 917"/>
            <p:cNvSpPr>
              <a:spLocks/>
            </p:cNvSpPr>
            <p:nvPr/>
          </p:nvSpPr>
          <p:spPr bwMode="auto">
            <a:xfrm>
              <a:off x="3458" y="1928"/>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4" name="Freeform 918"/>
            <p:cNvSpPr>
              <a:spLocks/>
            </p:cNvSpPr>
            <p:nvPr/>
          </p:nvSpPr>
          <p:spPr bwMode="auto">
            <a:xfrm>
              <a:off x="3464" y="1948"/>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5" name="Freeform 919"/>
            <p:cNvSpPr>
              <a:spLocks/>
            </p:cNvSpPr>
            <p:nvPr/>
          </p:nvSpPr>
          <p:spPr bwMode="auto">
            <a:xfrm>
              <a:off x="3783" y="2274"/>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6" name="Freeform 920"/>
            <p:cNvSpPr>
              <a:spLocks/>
            </p:cNvSpPr>
            <p:nvPr/>
          </p:nvSpPr>
          <p:spPr bwMode="auto">
            <a:xfrm>
              <a:off x="3704" y="2480"/>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17" name="Group 921"/>
            <p:cNvGrpSpPr>
              <a:grpSpLocks/>
            </p:cNvGrpSpPr>
            <p:nvPr/>
          </p:nvGrpSpPr>
          <p:grpSpPr bwMode="auto">
            <a:xfrm>
              <a:off x="3355" y="2438"/>
              <a:ext cx="505" cy="136"/>
              <a:chOff x="3355" y="2438"/>
              <a:chExt cx="505" cy="136"/>
            </a:xfrm>
          </p:grpSpPr>
          <p:sp>
            <p:nvSpPr>
              <p:cNvPr id="10318" name="Freeform 922"/>
              <p:cNvSpPr>
                <a:spLocks/>
              </p:cNvSpPr>
              <p:nvPr/>
            </p:nvSpPr>
            <p:spPr bwMode="auto">
              <a:xfrm>
                <a:off x="3355" y="2494"/>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9" name="Freeform 923"/>
              <p:cNvSpPr>
                <a:spLocks/>
              </p:cNvSpPr>
              <p:nvPr/>
            </p:nvSpPr>
            <p:spPr bwMode="auto">
              <a:xfrm>
                <a:off x="3802" y="2482"/>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0" name="Line 924"/>
              <p:cNvSpPr>
                <a:spLocks noChangeShapeType="1"/>
              </p:cNvSpPr>
              <p:nvPr/>
            </p:nvSpPr>
            <p:spPr bwMode="auto">
              <a:xfrm>
                <a:off x="3357" y="2501"/>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321" name="Group 925"/>
              <p:cNvGrpSpPr>
                <a:grpSpLocks/>
              </p:cNvGrpSpPr>
              <p:nvPr/>
            </p:nvGrpSpPr>
            <p:grpSpPr bwMode="auto">
              <a:xfrm>
                <a:off x="3385" y="2438"/>
                <a:ext cx="430" cy="105"/>
                <a:chOff x="3385" y="2438"/>
                <a:chExt cx="430" cy="105"/>
              </a:xfrm>
            </p:grpSpPr>
            <p:sp>
              <p:nvSpPr>
                <p:cNvPr id="10325" name="Freeform 926"/>
                <p:cNvSpPr>
                  <a:spLocks/>
                </p:cNvSpPr>
                <p:nvPr/>
              </p:nvSpPr>
              <p:spPr bwMode="auto">
                <a:xfrm>
                  <a:off x="3385" y="2443"/>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26" name="Group 927"/>
                <p:cNvGrpSpPr>
                  <a:grpSpLocks/>
                </p:cNvGrpSpPr>
                <p:nvPr/>
              </p:nvGrpSpPr>
              <p:grpSpPr bwMode="auto">
                <a:xfrm>
                  <a:off x="3395" y="2438"/>
                  <a:ext cx="420" cy="105"/>
                  <a:chOff x="3395" y="2438"/>
                  <a:chExt cx="420" cy="105"/>
                </a:xfrm>
              </p:grpSpPr>
              <p:grpSp>
                <p:nvGrpSpPr>
                  <p:cNvPr id="10327" name="Group 928"/>
                  <p:cNvGrpSpPr>
                    <a:grpSpLocks/>
                  </p:cNvGrpSpPr>
                  <p:nvPr/>
                </p:nvGrpSpPr>
                <p:grpSpPr bwMode="auto">
                  <a:xfrm>
                    <a:off x="3400" y="2438"/>
                    <a:ext cx="309" cy="87"/>
                    <a:chOff x="3400" y="2438"/>
                    <a:chExt cx="309" cy="87"/>
                  </a:xfrm>
                </p:grpSpPr>
                <p:grpSp>
                  <p:nvGrpSpPr>
                    <p:cNvPr id="10341" name="Group 929"/>
                    <p:cNvGrpSpPr>
                      <a:grpSpLocks/>
                    </p:cNvGrpSpPr>
                    <p:nvPr/>
                  </p:nvGrpSpPr>
                  <p:grpSpPr bwMode="auto">
                    <a:xfrm>
                      <a:off x="3400" y="2438"/>
                      <a:ext cx="64" cy="57"/>
                      <a:chOff x="3400" y="2438"/>
                      <a:chExt cx="64" cy="57"/>
                    </a:xfrm>
                  </p:grpSpPr>
                  <p:sp>
                    <p:nvSpPr>
                      <p:cNvPr id="10372" name="Line 930"/>
                      <p:cNvSpPr>
                        <a:spLocks noChangeShapeType="1"/>
                      </p:cNvSpPr>
                      <p:nvPr/>
                    </p:nvSpPr>
                    <p:spPr bwMode="auto">
                      <a:xfrm flipV="1">
                        <a:off x="3400" y="2483"/>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3" name="Line 931"/>
                      <p:cNvSpPr>
                        <a:spLocks noChangeShapeType="1"/>
                      </p:cNvSpPr>
                      <p:nvPr/>
                    </p:nvSpPr>
                    <p:spPr bwMode="auto">
                      <a:xfrm flipV="1">
                        <a:off x="3422" y="2438"/>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2" name="Group 932"/>
                    <p:cNvGrpSpPr>
                      <a:grpSpLocks/>
                    </p:cNvGrpSpPr>
                    <p:nvPr/>
                  </p:nvGrpSpPr>
                  <p:grpSpPr bwMode="auto">
                    <a:xfrm>
                      <a:off x="3425" y="2441"/>
                      <a:ext cx="65" cy="57"/>
                      <a:chOff x="3425" y="2441"/>
                      <a:chExt cx="65" cy="57"/>
                    </a:xfrm>
                  </p:grpSpPr>
                  <p:sp>
                    <p:nvSpPr>
                      <p:cNvPr id="10370" name="Line 933"/>
                      <p:cNvSpPr>
                        <a:spLocks noChangeShapeType="1"/>
                      </p:cNvSpPr>
                      <p:nvPr/>
                    </p:nvSpPr>
                    <p:spPr bwMode="auto">
                      <a:xfrm flipV="1">
                        <a:off x="3425" y="2485"/>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1" name="Line 934"/>
                      <p:cNvSpPr>
                        <a:spLocks noChangeShapeType="1"/>
                      </p:cNvSpPr>
                      <p:nvPr/>
                    </p:nvSpPr>
                    <p:spPr bwMode="auto">
                      <a:xfrm flipV="1">
                        <a:off x="3446" y="244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3" name="Group 935"/>
                    <p:cNvGrpSpPr>
                      <a:grpSpLocks/>
                    </p:cNvGrpSpPr>
                    <p:nvPr/>
                  </p:nvGrpSpPr>
                  <p:grpSpPr bwMode="auto">
                    <a:xfrm>
                      <a:off x="3452" y="2443"/>
                      <a:ext cx="63" cy="58"/>
                      <a:chOff x="3452" y="2443"/>
                      <a:chExt cx="63" cy="58"/>
                    </a:xfrm>
                  </p:grpSpPr>
                  <p:sp>
                    <p:nvSpPr>
                      <p:cNvPr id="10368" name="Line 936"/>
                      <p:cNvSpPr>
                        <a:spLocks noChangeShapeType="1"/>
                      </p:cNvSpPr>
                      <p:nvPr/>
                    </p:nvSpPr>
                    <p:spPr bwMode="auto">
                      <a:xfrm flipV="1">
                        <a:off x="3452" y="2488"/>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9" name="Line 937"/>
                      <p:cNvSpPr>
                        <a:spLocks noChangeShapeType="1"/>
                      </p:cNvSpPr>
                      <p:nvPr/>
                    </p:nvSpPr>
                    <p:spPr bwMode="auto">
                      <a:xfrm flipV="1">
                        <a:off x="3472" y="2443"/>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4" name="Group 938"/>
                    <p:cNvGrpSpPr>
                      <a:grpSpLocks/>
                    </p:cNvGrpSpPr>
                    <p:nvPr/>
                  </p:nvGrpSpPr>
                  <p:grpSpPr bwMode="auto">
                    <a:xfrm>
                      <a:off x="3475" y="2447"/>
                      <a:ext cx="64" cy="59"/>
                      <a:chOff x="3475" y="2447"/>
                      <a:chExt cx="64" cy="59"/>
                    </a:xfrm>
                  </p:grpSpPr>
                  <p:sp>
                    <p:nvSpPr>
                      <p:cNvPr id="10366" name="Line 939"/>
                      <p:cNvSpPr>
                        <a:spLocks noChangeShapeType="1"/>
                      </p:cNvSpPr>
                      <p:nvPr/>
                    </p:nvSpPr>
                    <p:spPr bwMode="auto">
                      <a:xfrm flipV="1">
                        <a:off x="3475" y="2491"/>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7" name="Line 940"/>
                      <p:cNvSpPr>
                        <a:spLocks noChangeShapeType="1"/>
                      </p:cNvSpPr>
                      <p:nvPr/>
                    </p:nvSpPr>
                    <p:spPr bwMode="auto">
                      <a:xfrm flipV="1">
                        <a:off x="3497" y="2447"/>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5" name="Group 941"/>
                    <p:cNvGrpSpPr>
                      <a:grpSpLocks/>
                    </p:cNvGrpSpPr>
                    <p:nvPr/>
                  </p:nvGrpSpPr>
                  <p:grpSpPr bwMode="auto">
                    <a:xfrm>
                      <a:off x="3500" y="2450"/>
                      <a:ext cx="65" cy="57"/>
                      <a:chOff x="3500" y="2450"/>
                      <a:chExt cx="65" cy="57"/>
                    </a:xfrm>
                  </p:grpSpPr>
                  <p:sp>
                    <p:nvSpPr>
                      <p:cNvPr id="10364" name="Line 942"/>
                      <p:cNvSpPr>
                        <a:spLocks noChangeShapeType="1"/>
                      </p:cNvSpPr>
                      <p:nvPr/>
                    </p:nvSpPr>
                    <p:spPr bwMode="auto">
                      <a:xfrm flipV="1">
                        <a:off x="3500" y="2494"/>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5" name="Line 943"/>
                      <p:cNvSpPr>
                        <a:spLocks noChangeShapeType="1"/>
                      </p:cNvSpPr>
                      <p:nvPr/>
                    </p:nvSpPr>
                    <p:spPr bwMode="auto">
                      <a:xfrm flipV="1">
                        <a:off x="3522" y="2450"/>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6" name="Group 944"/>
                    <p:cNvGrpSpPr>
                      <a:grpSpLocks/>
                    </p:cNvGrpSpPr>
                    <p:nvPr/>
                  </p:nvGrpSpPr>
                  <p:grpSpPr bwMode="auto">
                    <a:xfrm>
                      <a:off x="3526" y="2451"/>
                      <a:ext cx="64" cy="59"/>
                      <a:chOff x="3526" y="2451"/>
                      <a:chExt cx="64" cy="59"/>
                    </a:xfrm>
                  </p:grpSpPr>
                  <p:sp>
                    <p:nvSpPr>
                      <p:cNvPr id="10362" name="Line 945"/>
                      <p:cNvSpPr>
                        <a:spLocks noChangeShapeType="1"/>
                      </p:cNvSpPr>
                      <p:nvPr/>
                    </p:nvSpPr>
                    <p:spPr bwMode="auto">
                      <a:xfrm flipV="1">
                        <a:off x="3526" y="2495"/>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3" name="Line 946"/>
                      <p:cNvSpPr>
                        <a:spLocks noChangeShapeType="1"/>
                      </p:cNvSpPr>
                      <p:nvPr/>
                    </p:nvSpPr>
                    <p:spPr bwMode="auto">
                      <a:xfrm flipV="1">
                        <a:off x="3546" y="24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7" name="Group 947"/>
                    <p:cNvGrpSpPr>
                      <a:grpSpLocks/>
                    </p:cNvGrpSpPr>
                    <p:nvPr/>
                  </p:nvGrpSpPr>
                  <p:grpSpPr bwMode="auto">
                    <a:xfrm>
                      <a:off x="3550" y="2454"/>
                      <a:ext cx="64" cy="58"/>
                      <a:chOff x="3550" y="2454"/>
                      <a:chExt cx="64" cy="58"/>
                    </a:xfrm>
                  </p:grpSpPr>
                  <p:sp>
                    <p:nvSpPr>
                      <p:cNvPr id="10360" name="Line 948"/>
                      <p:cNvSpPr>
                        <a:spLocks noChangeShapeType="1"/>
                      </p:cNvSpPr>
                      <p:nvPr/>
                    </p:nvSpPr>
                    <p:spPr bwMode="auto">
                      <a:xfrm flipV="1">
                        <a:off x="3550" y="2498"/>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1" name="Line 949"/>
                      <p:cNvSpPr>
                        <a:spLocks noChangeShapeType="1"/>
                      </p:cNvSpPr>
                      <p:nvPr/>
                    </p:nvSpPr>
                    <p:spPr bwMode="auto">
                      <a:xfrm flipV="1">
                        <a:off x="3571" y="2454"/>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8" name="Group 950"/>
                    <p:cNvGrpSpPr>
                      <a:grpSpLocks/>
                    </p:cNvGrpSpPr>
                    <p:nvPr/>
                  </p:nvGrpSpPr>
                  <p:grpSpPr bwMode="auto">
                    <a:xfrm>
                      <a:off x="3572" y="2459"/>
                      <a:ext cx="64" cy="57"/>
                      <a:chOff x="3572" y="2459"/>
                      <a:chExt cx="64" cy="57"/>
                    </a:xfrm>
                  </p:grpSpPr>
                  <p:sp>
                    <p:nvSpPr>
                      <p:cNvPr id="10358" name="Line 951"/>
                      <p:cNvSpPr>
                        <a:spLocks noChangeShapeType="1"/>
                      </p:cNvSpPr>
                      <p:nvPr/>
                    </p:nvSpPr>
                    <p:spPr bwMode="auto">
                      <a:xfrm flipV="1">
                        <a:off x="3572" y="2503"/>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9" name="Line 952"/>
                      <p:cNvSpPr>
                        <a:spLocks noChangeShapeType="1"/>
                      </p:cNvSpPr>
                      <p:nvPr/>
                    </p:nvSpPr>
                    <p:spPr bwMode="auto">
                      <a:xfrm flipV="1">
                        <a:off x="3592" y="245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9" name="Group 953"/>
                    <p:cNvGrpSpPr>
                      <a:grpSpLocks/>
                    </p:cNvGrpSpPr>
                    <p:nvPr/>
                  </p:nvGrpSpPr>
                  <p:grpSpPr bwMode="auto">
                    <a:xfrm>
                      <a:off x="3596" y="2463"/>
                      <a:ext cx="65" cy="58"/>
                      <a:chOff x="3596" y="2463"/>
                      <a:chExt cx="65" cy="58"/>
                    </a:xfrm>
                  </p:grpSpPr>
                  <p:sp>
                    <p:nvSpPr>
                      <p:cNvPr id="10356" name="Line 954"/>
                      <p:cNvSpPr>
                        <a:spLocks noChangeShapeType="1"/>
                      </p:cNvSpPr>
                      <p:nvPr/>
                    </p:nvSpPr>
                    <p:spPr bwMode="auto">
                      <a:xfrm flipV="1">
                        <a:off x="3596" y="2507"/>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7" name="Line 955"/>
                      <p:cNvSpPr>
                        <a:spLocks noChangeShapeType="1"/>
                      </p:cNvSpPr>
                      <p:nvPr/>
                    </p:nvSpPr>
                    <p:spPr bwMode="auto">
                      <a:xfrm flipV="1">
                        <a:off x="3617" y="2463"/>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50" name="Group 956"/>
                    <p:cNvGrpSpPr>
                      <a:grpSpLocks/>
                    </p:cNvGrpSpPr>
                    <p:nvPr/>
                  </p:nvGrpSpPr>
                  <p:grpSpPr bwMode="auto">
                    <a:xfrm>
                      <a:off x="3620" y="2465"/>
                      <a:ext cx="65" cy="58"/>
                      <a:chOff x="3620" y="2465"/>
                      <a:chExt cx="65" cy="58"/>
                    </a:xfrm>
                  </p:grpSpPr>
                  <p:sp>
                    <p:nvSpPr>
                      <p:cNvPr id="10354" name="Line 957"/>
                      <p:cNvSpPr>
                        <a:spLocks noChangeShapeType="1"/>
                      </p:cNvSpPr>
                      <p:nvPr/>
                    </p:nvSpPr>
                    <p:spPr bwMode="auto">
                      <a:xfrm flipV="1">
                        <a:off x="3620" y="2510"/>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5" name="Line 958"/>
                      <p:cNvSpPr>
                        <a:spLocks noChangeShapeType="1"/>
                      </p:cNvSpPr>
                      <p:nvPr/>
                    </p:nvSpPr>
                    <p:spPr bwMode="auto">
                      <a:xfrm flipV="1">
                        <a:off x="3641" y="2465"/>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51" name="Group 959"/>
                    <p:cNvGrpSpPr>
                      <a:grpSpLocks/>
                    </p:cNvGrpSpPr>
                    <p:nvPr/>
                  </p:nvGrpSpPr>
                  <p:grpSpPr bwMode="auto">
                    <a:xfrm>
                      <a:off x="3644" y="2467"/>
                      <a:ext cx="65" cy="58"/>
                      <a:chOff x="3644" y="2467"/>
                      <a:chExt cx="65" cy="58"/>
                    </a:xfrm>
                  </p:grpSpPr>
                  <p:sp>
                    <p:nvSpPr>
                      <p:cNvPr id="10352" name="Line 960"/>
                      <p:cNvSpPr>
                        <a:spLocks noChangeShapeType="1"/>
                      </p:cNvSpPr>
                      <p:nvPr/>
                    </p:nvSpPr>
                    <p:spPr bwMode="auto">
                      <a:xfrm flipV="1">
                        <a:off x="3644" y="2511"/>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3" name="Line 961"/>
                      <p:cNvSpPr>
                        <a:spLocks noChangeShapeType="1"/>
                      </p:cNvSpPr>
                      <p:nvPr/>
                    </p:nvSpPr>
                    <p:spPr bwMode="auto">
                      <a:xfrm flipV="1">
                        <a:off x="3665" y="246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328" name="Group 962"/>
                  <p:cNvGrpSpPr>
                    <a:grpSpLocks/>
                  </p:cNvGrpSpPr>
                  <p:nvPr/>
                </p:nvGrpSpPr>
                <p:grpSpPr bwMode="auto">
                  <a:xfrm>
                    <a:off x="3719" y="2476"/>
                    <a:ext cx="93" cy="67"/>
                    <a:chOff x="3719" y="2476"/>
                    <a:chExt cx="93" cy="67"/>
                  </a:xfrm>
                </p:grpSpPr>
                <p:grpSp>
                  <p:nvGrpSpPr>
                    <p:cNvPr id="10332" name="Group 963"/>
                    <p:cNvGrpSpPr>
                      <a:grpSpLocks/>
                    </p:cNvGrpSpPr>
                    <p:nvPr/>
                  </p:nvGrpSpPr>
                  <p:grpSpPr bwMode="auto">
                    <a:xfrm>
                      <a:off x="3757" y="2480"/>
                      <a:ext cx="55" cy="63"/>
                      <a:chOff x="3757" y="2480"/>
                      <a:chExt cx="55" cy="63"/>
                    </a:xfrm>
                  </p:grpSpPr>
                  <p:sp>
                    <p:nvSpPr>
                      <p:cNvPr id="10339" name="Line 964"/>
                      <p:cNvSpPr>
                        <a:spLocks noChangeShapeType="1"/>
                      </p:cNvSpPr>
                      <p:nvPr/>
                    </p:nvSpPr>
                    <p:spPr bwMode="auto">
                      <a:xfrm flipV="1">
                        <a:off x="3757" y="2527"/>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0" name="Line 965"/>
                      <p:cNvSpPr>
                        <a:spLocks noChangeShapeType="1"/>
                      </p:cNvSpPr>
                      <p:nvPr/>
                    </p:nvSpPr>
                    <p:spPr bwMode="auto">
                      <a:xfrm flipV="1">
                        <a:off x="3775" y="2480"/>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33" name="Group 966"/>
                    <p:cNvGrpSpPr>
                      <a:grpSpLocks/>
                    </p:cNvGrpSpPr>
                    <p:nvPr/>
                  </p:nvGrpSpPr>
                  <p:grpSpPr bwMode="auto">
                    <a:xfrm>
                      <a:off x="3740" y="2477"/>
                      <a:ext cx="54" cy="64"/>
                      <a:chOff x="3740" y="2477"/>
                      <a:chExt cx="54" cy="64"/>
                    </a:xfrm>
                  </p:grpSpPr>
                  <p:sp>
                    <p:nvSpPr>
                      <p:cNvPr id="10337" name="Line 967"/>
                      <p:cNvSpPr>
                        <a:spLocks noChangeShapeType="1"/>
                      </p:cNvSpPr>
                      <p:nvPr/>
                    </p:nvSpPr>
                    <p:spPr bwMode="auto">
                      <a:xfrm flipV="1">
                        <a:off x="3740" y="2525"/>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8" name="Line 968"/>
                      <p:cNvSpPr>
                        <a:spLocks noChangeShapeType="1"/>
                      </p:cNvSpPr>
                      <p:nvPr/>
                    </p:nvSpPr>
                    <p:spPr bwMode="auto">
                      <a:xfrm flipV="1">
                        <a:off x="3757" y="2477"/>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34" name="Group 969"/>
                    <p:cNvGrpSpPr>
                      <a:grpSpLocks/>
                    </p:cNvGrpSpPr>
                    <p:nvPr/>
                  </p:nvGrpSpPr>
                  <p:grpSpPr bwMode="auto">
                    <a:xfrm>
                      <a:off x="3719" y="2476"/>
                      <a:ext cx="53" cy="62"/>
                      <a:chOff x="3719" y="2476"/>
                      <a:chExt cx="53" cy="62"/>
                    </a:xfrm>
                  </p:grpSpPr>
                  <p:sp>
                    <p:nvSpPr>
                      <p:cNvPr id="10335" name="Line 970"/>
                      <p:cNvSpPr>
                        <a:spLocks noChangeShapeType="1"/>
                      </p:cNvSpPr>
                      <p:nvPr/>
                    </p:nvSpPr>
                    <p:spPr bwMode="auto">
                      <a:xfrm flipV="1">
                        <a:off x="3719" y="2521"/>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6" name="Line 971"/>
                      <p:cNvSpPr>
                        <a:spLocks noChangeShapeType="1"/>
                      </p:cNvSpPr>
                      <p:nvPr/>
                    </p:nvSpPr>
                    <p:spPr bwMode="auto">
                      <a:xfrm flipV="1">
                        <a:off x="3737" y="2476"/>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329" name="Line 972"/>
                  <p:cNvSpPr>
                    <a:spLocks noChangeShapeType="1"/>
                  </p:cNvSpPr>
                  <p:nvPr/>
                </p:nvSpPr>
                <p:spPr bwMode="auto">
                  <a:xfrm>
                    <a:off x="3424" y="2455"/>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0" name="Line 973"/>
                  <p:cNvSpPr>
                    <a:spLocks noChangeShapeType="1"/>
                  </p:cNvSpPr>
                  <p:nvPr/>
                </p:nvSpPr>
                <p:spPr bwMode="auto">
                  <a:xfrm>
                    <a:off x="3410" y="2468"/>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1" name="Line 974"/>
                  <p:cNvSpPr>
                    <a:spLocks noChangeShapeType="1"/>
                  </p:cNvSpPr>
                  <p:nvPr/>
                </p:nvSpPr>
                <p:spPr bwMode="auto">
                  <a:xfrm>
                    <a:off x="3395" y="2480"/>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322" name="Group 975"/>
              <p:cNvGrpSpPr>
                <a:grpSpLocks/>
              </p:cNvGrpSpPr>
              <p:nvPr/>
            </p:nvGrpSpPr>
            <p:grpSpPr bwMode="auto">
              <a:xfrm>
                <a:off x="3803" y="2491"/>
                <a:ext cx="57" cy="72"/>
                <a:chOff x="3803" y="2491"/>
                <a:chExt cx="57" cy="72"/>
              </a:xfrm>
            </p:grpSpPr>
            <p:sp>
              <p:nvSpPr>
                <p:cNvPr id="10323" name="Line 976"/>
                <p:cNvSpPr>
                  <a:spLocks noChangeShapeType="1"/>
                </p:cNvSpPr>
                <p:nvPr/>
              </p:nvSpPr>
              <p:spPr bwMode="auto">
                <a:xfrm flipV="1">
                  <a:off x="3803" y="2531"/>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4" name="Line 977"/>
                <p:cNvSpPr>
                  <a:spLocks noChangeShapeType="1"/>
                </p:cNvSpPr>
                <p:nvPr/>
              </p:nvSpPr>
              <p:spPr bwMode="auto">
                <a:xfrm flipV="1">
                  <a:off x="3833" y="2491"/>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0260" name="Line 978"/>
          <p:cNvSpPr>
            <a:spLocks noChangeShapeType="1"/>
          </p:cNvSpPr>
          <p:nvPr/>
        </p:nvSpPr>
        <p:spPr bwMode="auto">
          <a:xfrm>
            <a:off x="4572000" y="3505200"/>
            <a:ext cx="914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1" name="Rectangle 979"/>
          <p:cNvSpPr>
            <a:spLocks noChangeArrowheads="1"/>
          </p:cNvSpPr>
          <p:nvPr/>
        </p:nvSpPr>
        <p:spPr bwMode="auto">
          <a:xfrm>
            <a:off x="5546725" y="4137025"/>
            <a:ext cx="84613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a:solidFill>
                  <a:schemeClr val="tx1"/>
                </a:solidFill>
                <a:latin typeface="Times New Roman" pitchFamily="18" charset="0"/>
              </a:rPr>
              <a:t>Network</a:t>
            </a:r>
          </a:p>
          <a:p>
            <a:r>
              <a:rPr lang="en-US" sz="1400">
                <a:solidFill>
                  <a:schemeClr val="tx1"/>
                </a:solidFill>
                <a:latin typeface="Times New Roman" pitchFamily="18" charset="0"/>
              </a:rPr>
              <a:t>Server</a:t>
            </a:r>
          </a:p>
        </p:txBody>
      </p:sp>
      <p:graphicFrame>
        <p:nvGraphicFramePr>
          <p:cNvPr id="10262" name="Object 980"/>
          <p:cNvGraphicFramePr>
            <a:graphicFrameLocks/>
          </p:cNvGraphicFramePr>
          <p:nvPr/>
        </p:nvGraphicFramePr>
        <p:xfrm>
          <a:off x="5876925" y="4995863"/>
          <a:ext cx="981075" cy="917575"/>
        </p:xfrm>
        <a:graphic>
          <a:graphicData uri="http://schemas.openxmlformats.org/presentationml/2006/ole">
            <mc:AlternateContent xmlns:mc="http://schemas.openxmlformats.org/markup-compatibility/2006">
              <mc:Choice xmlns:v="urn:schemas-microsoft-com:vml" Requires="v">
                <p:oleObj spid="_x0000_s11243" name="ClipArt" r:id="rId4" imgW="3489325" imgH="3268663" progId="MS_ClipArt_Gallery.2">
                  <p:embed/>
                </p:oleObj>
              </mc:Choice>
              <mc:Fallback>
                <p:oleObj name="ClipArt" r:id="rId4" imgW="3489325" imgH="3268663" progId="MS_ClipArt_Gallery.2">
                  <p:embed/>
                  <p:pic>
                    <p:nvPicPr>
                      <p:cNvPr id="0" name="Object 98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76925" y="4995863"/>
                        <a:ext cx="981075"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63" name="Line 981"/>
          <p:cNvSpPr>
            <a:spLocks noChangeShapeType="1"/>
          </p:cNvSpPr>
          <p:nvPr/>
        </p:nvSpPr>
        <p:spPr bwMode="auto">
          <a:xfrm>
            <a:off x="4572000" y="3657600"/>
            <a:ext cx="1524000" cy="1752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4" name="Rectangle 982"/>
          <p:cNvSpPr>
            <a:spLocks noChangeArrowheads="1"/>
          </p:cNvSpPr>
          <p:nvPr/>
        </p:nvSpPr>
        <p:spPr bwMode="auto">
          <a:xfrm>
            <a:off x="5851525" y="5965825"/>
            <a:ext cx="13350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a:solidFill>
                  <a:schemeClr val="tx1"/>
                </a:solidFill>
                <a:latin typeface="Times New Roman" pitchFamily="18" charset="0"/>
              </a:rPr>
              <a:t>Port to</a:t>
            </a:r>
          </a:p>
          <a:p>
            <a:r>
              <a:rPr lang="en-US" sz="1400">
                <a:solidFill>
                  <a:schemeClr val="tx1"/>
                </a:solidFill>
                <a:latin typeface="Times New Roman" pitchFamily="18" charset="0"/>
              </a:rPr>
              <a:t>other networks</a:t>
            </a:r>
          </a:p>
        </p:txBody>
      </p:sp>
      <p:sp>
        <p:nvSpPr>
          <p:cNvPr id="10265" name="Line 983"/>
          <p:cNvSpPr>
            <a:spLocks noChangeShapeType="1"/>
          </p:cNvSpPr>
          <p:nvPr/>
        </p:nvSpPr>
        <p:spPr bwMode="auto">
          <a:xfrm>
            <a:off x="6705600" y="5562600"/>
            <a:ext cx="1143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6" name="Line 984"/>
          <p:cNvSpPr>
            <a:spLocks noChangeShapeType="1"/>
          </p:cNvSpPr>
          <p:nvPr/>
        </p:nvSpPr>
        <p:spPr bwMode="auto">
          <a:xfrm flipH="1">
            <a:off x="7543800" y="5562600"/>
            <a:ext cx="3048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7" name="Line 985"/>
          <p:cNvSpPr>
            <a:spLocks noChangeShapeType="1"/>
          </p:cNvSpPr>
          <p:nvPr/>
        </p:nvSpPr>
        <p:spPr bwMode="auto">
          <a:xfrm>
            <a:off x="7543800" y="5791200"/>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Rectangle 986"/>
          <p:cNvSpPr>
            <a:spLocks noChangeArrowheads="1"/>
          </p:cNvSpPr>
          <p:nvPr/>
        </p:nvSpPr>
        <p:spPr bwMode="auto">
          <a:xfrm>
            <a:off x="7793038" y="3043238"/>
            <a:ext cx="860425" cy="561975"/>
          </a:xfrm>
          <a:prstGeom prst="rect">
            <a:avLst/>
          </a:prstGeom>
          <a:solidFill>
            <a:srgbClr val="AD6900"/>
          </a:solidFill>
          <a:ln w="25400">
            <a:solidFill>
              <a:srgbClr val="FDE3B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nchor="ctr"/>
          <a:lstStyle/>
          <a:p>
            <a:pPr algn="ctr" defTabSz="814388"/>
            <a:endParaRPr lang="en-US" sz="1200">
              <a:solidFill>
                <a:schemeClr val="tx1"/>
              </a:solidFill>
              <a:latin typeface="Helv" charset="0"/>
            </a:endParaRPr>
          </a:p>
          <a:p>
            <a:pPr algn="ctr" defTabSz="814388"/>
            <a:endParaRPr lang="en-US" sz="1200">
              <a:solidFill>
                <a:schemeClr val="tx1"/>
              </a:solidFill>
              <a:latin typeface="Helv" charset="0"/>
            </a:endParaRPr>
          </a:p>
        </p:txBody>
      </p:sp>
      <p:sp>
        <p:nvSpPr>
          <p:cNvPr id="10269" name="Rectangle 987"/>
          <p:cNvSpPr>
            <a:spLocks noChangeArrowheads="1"/>
          </p:cNvSpPr>
          <p:nvPr/>
        </p:nvSpPr>
        <p:spPr bwMode="auto">
          <a:xfrm>
            <a:off x="7793038" y="2747963"/>
            <a:ext cx="860425" cy="269875"/>
          </a:xfrm>
          <a:prstGeom prst="rect">
            <a:avLst/>
          </a:prstGeom>
          <a:solidFill>
            <a:srgbClr val="714400"/>
          </a:solidFill>
          <a:ln w="25400">
            <a:solidFill>
              <a:srgbClr val="FDE3B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0" name="Rectangle 988"/>
          <p:cNvSpPr>
            <a:spLocks noChangeArrowheads="1"/>
          </p:cNvSpPr>
          <p:nvPr/>
        </p:nvSpPr>
        <p:spPr bwMode="auto">
          <a:xfrm>
            <a:off x="7793038" y="2454275"/>
            <a:ext cx="860425" cy="268288"/>
          </a:xfrm>
          <a:prstGeom prst="rect">
            <a:avLst/>
          </a:prstGeom>
          <a:solidFill>
            <a:srgbClr val="4C2E00"/>
          </a:solidFill>
          <a:ln w="25400">
            <a:solidFill>
              <a:srgbClr val="FDE3B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1" name="Oval 989"/>
          <p:cNvSpPr>
            <a:spLocks noChangeArrowheads="1"/>
          </p:cNvSpPr>
          <p:nvPr/>
        </p:nvSpPr>
        <p:spPr bwMode="auto">
          <a:xfrm>
            <a:off x="7991475" y="2522538"/>
            <a:ext cx="463550" cy="133350"/>
          </a:xfrm>
          <a:prstGeom prst="ellipse">
            <a:avLst/>
          </a:prstGeom>
          <a:solidFill>
            <a:srgbClr val="AD6900"/>
          </a:solidFill>
          <a:ln w="12700">
            <a:solidFill>
              <a:srgbClr val="FDE3B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2" name="Rectangle 990"/>
          <p:cNvSpPr>
            <a:spLocks noChangeArrowheads="1"/>
          </p:cNvSpPr>
          <p:nvPr/>
        </p:nvSpPr>
        <p:spPr bwMode="auto">
          <a:xfrm>
            <a:off x="7804150" y="2465388"/>
            <a:ext cx="838200" cy="1128712"/>
          </a:xfrm>
          <a:prstGeom prst="rect">
            <a:avLst/>
          </a:prstGeom>
          <a:noFill/>
          <a:ln w="47625" cmpd="thickThin">
            <a:solidFill>
              <a:srgbClr val="FDE3B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3" name="Line 991"/>
          <p:cNvSpPr>
            <a:spLocks noChangeShapeType="1"/>
          </p:cNvSpPr>
          <p:nvPr/>
        </p:nvSpPr>
        <p:spPr bwMode="auto">
          <a:xfrm>
            <a:off x="8324850" y="2882900"/>
            <a:ext cx="204788" cy="0"/>
          </a:xfrm>
          <a:prstGeom prst="line">
            <a:avLst/>
          </a:prstGeom>
          <a:noFill/>
          <a:ln w="25400">
            <a:solidFill>
              <a:srgbClr val="FDE3BA"/>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4" name="Rectangle 992"/>
          <p:cNvSpPr>
            <a:spLocks noChangeArrowheads="1"/>
          </p:cNvSpPr>
          <p:nvPr/>
        </p:nvSpPr>
        <p:spPr bwMode="auto">
          <a:xfrm>
            <a:off x="7504113" y="3603625"/>
            <a:ext cx="14970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en-US" sz="1400">
                <a:solidFill>
                  <a:schemeClr val="tx1"/>
                </a:solidFill>
                <a:latin typeface="Times New Roman" pitchFamily="18" charset="0"/>
              </a:rPr>
              <a:t>Shared hard disk</a:t>
            </a:r>
          </a:p>
        </p:txBody>
      </p:sp>
      <p:pic>
        <p:nvPicPr>
          <p:cNvPr id="10275" name="Picture 993"/>
          <p:cNvPicPr>
            <a:picLocks noChangeArrowheads="1"/>
          </p:cNvPicPr>
          <p:nvPr/>
        </p:nvPicPr>
        <p:blipFill>
          <a:blip r:embed="rId6">
            <a:extLst>
              <a:ext uri="{28A0092B-C50C-407E-A947-70E740481C1C}">
                <a14:useLocalDpi xmlns:a14="http://schemas.microsoft.com/office/drawing/2010/main" val="0"/>
              </a:ext>
            </a:extLst>
          </a:blip>
          <a:srcRect l="24609" t="21700" r="27310" b="33260"/>
          <a:stretch>
            <a:fillRect/>
          </a:stretch>
        </p:blipFill>
        <p:spPr bwMode="auto">
          <a:xfrm>
            <a:off x="7772400" y="4340225"/>
            <a:ext cx="992188"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6" name="Rectangle 994"/>
          <p:cNvSpPr>
            <a:spLocks noChangeArrowheads="1"/>
          </p:cNvSpPr>
          <p:nvPr/>
        </p:nvSpPr>
        <p:spPr bwMode="auto">
          <a:xfrm>
            <a:off x="7940675" y="4899025"/>
            <a:ext cx="7270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en-US" sz="1400">
                <a:solidFill>
                  <a:schemeClr val="tx1"/>
                </a:solidFill>
                <a:latin typeface="Times New Roman" pitchFamily="18" charset="0"/>
              </a:rPr>
              <a:t>Shared</a:t>
            </a:r>
          </a:p>
          <a:p>
            <a:pPr algn="ctr"/>
            <a:r>
              <a:rPr lang="en-US" sz="1400">
                <a:solidFill>
                  <a:schemeClr val="tx1"/>
                </a:solidFill>
                <a:latin typeface="Times New Roman" pitchFamily="18" charset="0"/>
              </a:rPr>
              <a:t>printer</a:t>
            </a:r>
          </a:p>
        </p:txBody>
      </p:sp>
      <p:sp>
        <p:nvSpPr>
          <p:cNvPr id="10277" name="Line 995"/>
          <p:cNvSpPr>
            <a:spLocks noChangeShapeType="1"/>
          </p:cNvSpPr>
          <p:nvPr/>
        </p:nvSpPr>
        <p:spPr bwMode="auto">
          <a:xfrm flipV="1">
            <a:off x="6172200" y="3048000"/>
            <a:ext cx="16764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8" name="Line 996"/>
          <p:cNvSpPr>
            <a:spLocks noChangeShapeType="1"/>
          </p:cNvSpPr>
          <p:nvPr/>
        </p:nvSpPr>
        <p:spPr bwMode="auto">
          <a:xfrm>
            <a:off x="6248400" y="3657600"/>
            <a:ext cx="1676400" cy="914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9" name="Line 997"/>
          <p:cNvSpPr>
            <a:spLocks noChangeShapeType="1"/>
          </p:cNvSpPr>
          <p:nvPr/>
        </p:nvSpPr>
        <p:spPr bwMode="auto">
          <a:xfrm>
            <a:off x="8229600" y="2209800"/>
            <a:ext cx="0" cy="304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0" name="Rectangle 998"/>
          <p:cNvSpPr>
            <a:spLocks noChangeArrowheads="1"/>
          </p:cNvSpPr>
          <p:nvPr/>
        </p:nvSpPr>
        <p:spPr bwMode="auto">
          <a:xfrm>
            <a:off x="7856538" y="1466850"/>
            <a:ext cx="723900" cy="588963"/>
          </a:xfrm>
          <a:prstGeom prst="rect">
            <a:avLst/>
          </a:prstGeom>
          <a:solidFill>
            <a:srgbClr val="91919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1" name="Oval 999"/>
          <p:cNvSpPr>
            <a:spLocks noChangeArrowheads="1"/>
          </p:cNvSpPr>
          <p:nvPr/>
        </p:nvSpPr>
        <p:spPr bwMode="auto">
          <a:xfrm>
            <a:off x="7856538" y="1265238"/>
            <a:ext cx="723900" cy="319087"/>
          </a:xfrm>
          <a:prstGeom prst="ellipse">
            <a:avLst/>
          </a:prstGeom>
          <a:solidFill>
            <a:srgbClr val="DADADA"/>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2" name="Oval 1000"/>
          <p:cNvSpPr>
            <a:spLocks noChangeArrowheads="1"/>
          </p:cNvSpPr>
          <p:nvPr/>
        </p:nvSpPr>
        <p:spPr bwMode="auto">
          <a:xfrm>
            <a:off x="7856538" y="1871663"/>
            <a:ext cx="723900" cy="319087"/>
          </a:xfrm>
          <a:prstGeom prst="ellipse">
            <a:avLst/>
          </a:prstGeom>
          <a:solidFill>
            <a:srgbClr val="919191"/>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3" name="Rectangle 1001"/>
          <p:cNvSpPr>
            <a:spLocks noChangeArrowheads="1"/>
          </p:cNvSpPr>
          <p:nvPr/>
        </p:nvSpPr>
        <p:spPr bwMode="auto">
          <a:xfrm>
            <a:off x="6262688" y="1470025"/>
            <a:ext cx="16017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a:r>
              <a:rPr lang="en-US" sz="1400">
                <a:solidFill>
                  <a:schemeClr val="tx1"/>
                </a:solidFill>
                <a:latin typeface="Times New Roman" pitchFamily="18" charset="0"/>
              </a:rPr>
              <a:t>Databases and </a:t>
            </a:r>
          </a:p>
          <a:p>
            <a:pPr algn="r"/>
            <a:r>
              <a:rPr lang="en-US" sz="1400">
                <a:solidFill>
                  <a:schemeClr val="tx1"/>
                </a:solidFill>
                <a:latin typeface="Times New Roman" pitchFamily="18" charset="0"/>
              </a:rPr>
              <a:t>Software packages</a:t>
            </a:r>
          </a:p>
        </p:txBody>
      </p:sp>
      <p:sp>
        <p:nvSpPr>
          <p:cNvPr id="10284" name="Text Box 1002"/>
          <p:cNvSpPr txBox="1">
            <a:spLocks noChangeArrowheads="1"/>
          </p:cNvSpPr>
          <p:nvPr/>
        </p:nvSpPr>
        <p:spPr bwMode="auto">
          <a:xfrm>
            <a:off x="6858000" y="822325"/>
            <a:ext cx="1835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O’Brien 127 - 128</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WAN  - Internetwork</a:t>
            </a:r>
          </a:p>
        </p:txBody>
      </p:sp>
      <p:sp>
        <p:nvSpPr>
          <p:cNvPr id="11267" name="Freeform 3"/>
          <p:cNvSpPr>
            <a:spLocks/>
          </p:cNvSpPr>
          <p:nvPr/>
        </p:nvSpPr>
        <p:spPr bwMode="auto">
          <a:xfrm>
            <a:off x="2433638" y="4779963"/>
            <a:ext cx="996950" cy="1690687"/>
          </a:xfrm>
          <a:custGeom>
            <a:avLst/>
            <a:gdLst>
              <a:gd name="T0" fmla="*/ 0 w 628"/>
              <a:gd name="T1" fmla="*/ 2147483647 h 1065"/>
              <a:gd name="T2" fmla="*/ 2147483647 w 628"/>
              <a:gd name="T3" fmla="*/ 2147483647 h 1065"/>
              <a:gd name="T4" fmla="*/ 2147483647 w 628"/>
              <a:gd name="T5" fmla="*/ 2147483647 h 1065"/>
              <a:gd name="T6" fmla="*/ 2147483647 w 628"/>
              <a:gd name="T7" fmla="*/ 2147483647 h 1065"/>
              <a:gd name="T8" fmla="*/ 2147483647 w 628"/>
              <a:gd name="T9" fmla="*/ 2147483647 h 1065"/>
              <a:gd name="T10" fmla="*/ 2147483647 w 628"/>
              <a:gd name="T11" fmla="*/ 2147483647 h 1065"/>
              <a:gd name="T12" fmla="*/ 2147483647 w 628"/>
              <a:gd name="T13" fmla="*/ 2147483647 h 1065"/>
              <a:gd name="T14" fmla="*/ 2147483647 w 628"/>
              <a:gd name="T15" fmla="*/ 2147483647 h 1065"/>
              <a:gd name="T16" fmla="*/ 2147483647 w 628"/>
              <a:gd name="T17" fmla="*/ 2147483647 h 1065"/>
              <a:gd name="T18" fmla="*/ 2147483647 w 628"/>
              <a:gd name="T19" fmla="*/ 2147483647 h 1065"/>
              <a:gd name="T20" fmla="*/ 2147483647 w 628"/>
              <a:gd name="T21" fmla="*/ 2147483647 h 1065"/>
              <a:gd name="T22" fmla="*/ 2147483647 w 628"/>
              <a:gd name="T23" fmla="*/ 2147483647 h 1065"/>
              <a:gd name="T24" fmla="*/ 2147483647 w 628"/>
              <a:gd name="T25" fmla="*/ 2147483647 h 1065"/>
              <a:gd name="T26" fmla="*/ 2147483647 w 628"/>
              <a:gd name="T27" fmla="*/ 2147483647 h 1065"/>
              <a:gd name="T28" fmla="*/ 2147483647 w 628"/>
              <a:gd name="T29" fmla="*/ 2147483647 h 1065"/>
              <a:gd name="T30" fmla="*/ 2147483647 w 628"/>
              <a:gd name="T31" fmla="*/ 2147483647 h 1065"/>
              <a:gd name="T32" fmla="*/ 2147483647 w 628"/>
              <a:gd name="T33" fmla="*/ 2147483647 h 1065"/>
              <a:gd name="T34" fmla="*/ 2147483647 w 628"/>
              <a:gd name="T35" fmla="*/ 2147483647 h 1065"/>
              <a:gd name="T36" fmla="*/ 2147483647 w 628"/>
              <a:gd name="T37" fmla="*/ 2147483647 h 1065"/>
              <a:gd name="T38" fmla="*/ 2147483647 w 628"/>
              <a:gd name="T39" fmla="*/ 2147483647 h 1065"/>
              <a:gd name="T40" fmla="*/ 2147483647 w 628"/>
              <a:gd name="T41" fmla="*/ 2147483647 h 1065"/>
              <a:gd name="T42" fmla="*/ 2147483647 w 628"/>
              <a:gd name="T43" fmla="*/ 2147483647 h 1065"/>
              <a:gd name="T44" fmla="*/ 2147483647 w 628"/>
              <a:gd name="T45" fmla="*/ 2147483647 h 1065"/>
              <a:gd name="T46" fmla="*/ 2147483647 w 628"/>
              <a:gd name="T47" fmla="*/ 2147483647 h 1065"/>
              <a:gd name="T48" fmla="*/ 2147483647 w 628"/>
              <a:gd name="T49" fmla="*/ 2147483647 h 1065"/>
              <a:gd name="T50" fmla="*/ 2147483647 w 628"/>
              <a:gd name="T51" fmla="*/ 2147483647 h 1065"/>
              <a:gd name="T52" fmla="*/ 2147483647 w 628"/>
              <a:gd name="T53" fmla="*/ 2147483647 h 1065"/>
              <a:gd name="T54" fmla="*/ 2147483647 w 628"/>
              <a:gd name="T55" fmla="*/ 2147483647 h 1065"/>
              <a:gd name="T56" fmla="*/ 2147483647 w 628"/>
              <a:gd name="T57" fmla="*/ 2147483647 h 1065"/>
              <a:gd name="T58" fmla="*/ 2147483647 w 628"/>
              <a:gd name="T59" fmla="*/ 2147483647 h 1065"/>
              <a:gd name="T60" fmla="*/ 2147483647 w 628"/>
              <a:gd name="T61" fmla="*/ 2147483647 h 1065"/>
              <a:gd name="T62" fmla="*/ 2147483647 w 628"/>
              <a:gd name="T63" fmla="*/ 2147483647 h 1065"/>
              <a:gd name="T64" fmla="*/ 2147483647 w 628"/>
              <a:gd name="T65" fmla="*/ 2147483647 h 1065"/>
              <a:gd name="T66" fmla="*/ 2147483647 w 628"/>
              <a:gd name="T67" fmla="*/ 2147483647 h 1065"/>
              <a:gd name="T68" fmla="*/ 2147483647 w 628"/>
              <a:gd name="T69" fmla="*/ 2147483647 h 1065"/>
              <a:gd name="T70" fmla="*/ 2147483647 w 628"/>
              <a:gd name="T71" fmla="*/ 2147483647 h 1065"/>
              <a:gd name="T72" fmla="*/ 2147483647 w 628"/>
              <a:gd name="T73" fmla="*/ 2147483647 h 1065"/>
              <a:gd name="T74" fmla="*/ 2147483647 w 628"/>
              <a:gd name="T75" fmla="*/ 2147483647 h 1065"/>
              <a:gd name="T76" fmla="*/ 2147483647 w 628"/>
              <a:gd name="T77" fmla="*/ 2147483647 h 1065"/>
              <a:gd name="T78" fmla="*/ 2147483647 w 628"/>
              <a:gd name="T79" fmla="*/ 2147483647 h 1065"/>
              <a:gd name="T80" fmla="*/ 2147483647 w 628"/>
              <a:gd name="T81" fmla="*/ 2147483647 h 1065"/>
              <a:gd name="T82" fmla="*/ 2147483647 w 628"/>
              <a:gd name="T83" fmla="*/ 2147483647 h 1065"/>
              <a:gd name="T84" fmla="*/ 2147483647 w 628"/>
              <a:gd name="T85" fmla="*/ 2147483647 h 1065"/>
              <a:gd name="T86" fmla="*/ 2147483647 w 628"/>
              <a:gd name="T87" fmla="*/ 2147483647 h 1065"/>
              <a:gd name="T88" fmla="*/ 2147483647 w 628"/>
              <a:gd name="T89" fmla="*/ 2147483647 h 1065"/>
              <a:gd name="T90" fmla="*/ 2147483647 w 628"/>
              <a:gd name="T91" fmla="*/ 2147483647 h 1065"/>
              <a:gd name="T92" fmla="*/ 2147483647 w 628"/>
              <a:gd name="T93" fmla="*/ 2147483647 h 1065"/>
              <a:gd name="T94" fmla="*/ 2147483647 w 628"/>
              <a:gd name="T95" fmla="*/ 2147483647 h 1065"/>
              <a:gd name="T96" fmla="*/ 2147483647 w 628"/>
              <a:gd name="T97" fmla="*/ 0 h 1065"/>
              <a:gd name="T98" fmla="*/ 2147483647 w 628"/>
              <a:gd name="T99" fmla="*/ 2147483647 h 1065"/>
              <a:gd name="T100" fmla="*/ 2147483647 w 628"/>
              <a:gd name="T101" fmla="*/ 2147483647 h 1065"/>
              <a:gd name="T102" fmla="*/ 2147483647 w 628"/>
              <a:gd name="T103" fmla="*/ 2147483647 h 10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28" h="1065">
                <a:moveTo>
                  <a:pt x="20" y="69"/>
                </a:moveTo>
                <a:lnTo>
                  <a:pt x="8" y="115"/>
                </a:lnTo>
                <a:lnTo>
                  <a:pt x="0" y="177"/>
                </a:lnTo>
                <a:lnTo>
                  <a:pt x="2" y="244"/>
                </a:lnTo>
                <a:lnTo>
                  <a:pt x="16" y="298"/>
                </a:lnTo>
                <a:lnTo>
                  <a:pt x="30" y="318"/>
                </a:lnTo>
                <a:lnTo>
                  <a:pt x="46" y="338"/>
                </a:lnTo>
                <a:lnTo>
                  <a:pt x="64" y="357"/>
                </a:lnTo>
                <a:lnTo>
                  <a:pt x="82" y="375"/>
                </a:lnTo>
                <a:lnTo>
                  <a:pt x="98" y="393"/>
                </a:lnTo>
                <a:lnTo>
                  <a:pt x="115" y="411"/>
                </a:lnTo>
                <a:lnTo>
                  <a:pt x="125" y="429"/>
                </a:lnTo>
                <a:lnTo>
                  <a:pt x="133" y="449"/>
                </a:lnTo>
                <a:lnTo>
                  <a:pt x="141" y="489"/>
                </a:lnTo>
                <a:lnTo>
                  <a:pt x="143" y="536"/>
                </a:lnTo>
                <a:lnTo>
                  <a:pt x="139" y="584"/>
                </a:lnTo>
                <a:lnTo>
                  <a:pt x="129" y="634"/>
                </a:lnTo>
                <a:lnTo>
                  <a:pt x="121" y="667"/>
                </a:lnTo>
                <a:lnTo>
                  <a:pt x="117" y="699"/>
                </a:lnTo>
                <a:lnTo>
                  <a:pt x="115" y="733"/>
                </a:lnTo>
                <a:lnTo>
                  <a:pt x="113" y="765"/>
                </a:lnTo>
                <a:lnTo>
                  <a:pt x="111" y="795"/>
                </a:lnTo>
                <a:lnTo>
                  <a:pt x="108" y="823"/>
                </a:lnTo>
                <a:lnTo>
                  <a:pt x="104" y="850"/>
                </a:lnTo>
                <a:lnTo>
                  <a:pt x="100" y="870"/>
                </a:lnTo>
                <a:lnTo>
                  <a:pt x="92" y="890"/>
                </a:lnTo>
                <a:lnTo>
                  <a:pt x="86" y="914"/>
                </a:lnTo>
                <a:lnTo>
                  <a:pt x="82" y="936"/>
                </a:lnTo>
                <a:lnTo>
                  <a:pt x="88" y="958"/>
                </a:lnTo>
                <a:lnTo>
                  <a:pt x="98" y="982"/>
                </a:lnTo>
                <a:lnTo>
                  <a:pt x="113" y="1011"/>
                </a:lnTo>
                <a:lnTo>
                  <a:pt x="127" y="1037"/>
                </a:lnTo>
                <a:lnTo>
                  <a:pt x="143" y="1053"/>
                </a:lnTo>
                <a:lnTo>
                  <a:pt x="153" y="1057"/>
                </a:lnTo>
                <a:lnTo>
                  <a:pt x="163" y="1059"/>
                </a:lnTo>
                <a:lnTo>
                  <a:pt x="173" y="1063"/>
                </a:lnTo>
                <a:lnTo>
                  <a:pt x="183" y="1063"/>
                </a:lnTo>
                <a:lnTo>
                  <a:pt x="195" y="1065"/>
                </a:lnTo>
                <a:lnTo>
                  <a:pt x="203" y="1065"/>
                </a:lnTo>
                <a:lnTo>
                  <a:pt x="211" y="1063"/>
                </a:lnTo>
                <a:lnTo>
                  <a:pt x="217" y="1061"/>
                </a:lnTo>
                <a:lnTo>
                  <a:pt x="217" y="1053"/>
                </a:lnTo>
                <a:lnTo>
                  <a:pt x="211" y="1049"/>
                </a:lnTo>
                <a:lnTo>
                  <a:pt x="205" y="1043"/>
                </a:lnTo>
                <a:lnTo>
                  <a:pt x="197" y="1033"/>
                </a:lnTo>
                <a:lnTo>
                  <a:pt x="189" y="1021"/>
                </a:lnTo>
                <a:lnTo>
                  <a:pt x="183" y="1005"/>
                </a:lnTo>
                <a:lnTo>
                  <a:pt x="179" y="982"/>
                </a:lnTo>
                <a:lnTo>
                  <a:pt x="181" y="952"/>
                </a:lnTo>
                <a:lnTo>
                  <a:pt x="189" y="924"/>
                </a:lnTo>
                <a:lnTo>
                  <a:pt x="199" y="906"/>
                </a:lnTo>
                <a:lnTo>
                  <a:pt x="213" y="892"/>
                </a:lnTo>
                <a:lnTo>
                  <a:pt x="229" y="878"/>
                </a:lnTo>
                <a:lnTo>
                  <a:pt x="245" y="862"/>
                </a:lnTo>
                <a:lnTo>
                  <a:pt x="256" y="842"/>
                </a:lnTo>
                <a:lnTo>
                  <a:pt x="264" y="819"/>
                </a:lnTo>
                <a:lnTo>
                  <a:pt x="272" y="799"/>
                </a:lnTo>
                <a:lnTo>
                  <a:pt x="282" y="783"/>
                </a:lnTo>
                <a:lnTo>
                  <a:pt x="294" y="775"/>
                </a:lnTo>
                <a:lnTo>
                  <a:pt x="308" y="769"/>
                </a:lnTo>
                <a:lnTo>
                  <a:pt x="322" y="761"/>
                </a:lnTo>
                <a:lnTo>
                  <a:pt x="334" y="751"/>
                </a:lnTo>
                <a:lnTo>
                  <a:pt x="346" y="735"/>
                </a:lnTo>
                <a:lnTo>
                  <a:pt x="356" y="721"/>
                </a:lnTo>
                <a:lnTo>
                  <a:pt x="366" y="709"/>
                </a:lnTo>
                <a:lnTo>
                  <a:pt x="376" y="697"/>
                </a:lnTo>
                <a:lnTo>
                  <a:pt x="386" y="685"/>
                </a:lnTo>
                <a:lnTo>
                  <a:pt x="394" y="673"/>
                </a:lnTo>
                <a:lnTo>
                  <a:pt x="405" y="658"/>
                </a:lnTo>
                <a:lnTo>
                  <a:pt x="413" y="646"/>
                </a:lnTo>
                <a:lnTo>
                  <a:pt x="417" y="636"/>
                </a:lnTo>
                <a:lnTo>
                  <a:pt x="423" y="626"/>
                </a:lnTo>
                <a:lnTo>
                  <a:pt x="431" y="616"/>
                </a:lnTo>
                <a:lnTo>
                  <a:pt x="435" y="602"/>
                </a:lnTo>
                <a:lnTo>
                  <a:pt x="433" y="586"/>
                </a:lnTo>
                <a:lnTo>
                  <a:pt x="431" y="572"/>
                </a:lnTo>
                <a:lnTo>
                  <a:pt x="435" y="562"/>
                </a:lnTo>
                <a:lnTo>
                  <a:pt x="445" y="558"/>
                </a:lnTo>
                <a:lnTo>
                  <a:pt x="457" y="556"/>
                </a:lnTo>
                <a:lnTo>
                  <a:pt x="467" y="556"/>
                </a:lnTo>
                <a:lnTo>
                  <a:pt x="479" y="552"/>
                </a:lnTo>
                <a:lnTo>
                  <a:pt x="491" y="548"/>
                </a:lnTo>
                <a:lnTo>
                  <a:pt x="505" y="542"/>
                </a:lnTo>
                <a:lnTo>
                  <a:pt x="519" y="536"/>
                </a:lnTo>
                <a:lnTo>
                  <a:pt x="533" y="534"/>
                </a:lnTo>
                <a:lnTo>
                  <a:pt x="546" y="532"/>
                </a:lnTo>
                <a:lnTo>
                  <a:pt x="556" y="524"/>
                </a:lnTo>
                <a:lnTo>
                  <a:pt x="564" y="514"/>
                </a:lnTo>
                <a:lnTo>
                  <a:pt x="572" y="504"/>
                </a:lnTo>
                <a:lnTo>
                  <a:pt x="580" y="485"/>
                </a:lnTo>
                <a:lnTo>
                  <a:pt x="590" y="457"/>
                </a:lnTo>
                <a:lnTo>
                  <a:pt x="600" y="427"/>
                </a:lnTo>
                <a:lnTo>
                  <a:pt x="608" y="403"/>
                </a:lnTo>
                <a:lnTo>
                  <a:pt x="612" y="383"/>
                </a:lnTo>
                <a:lnTo>
                  <a:pt x="618" y="361"/>
                </a:lnTo>
                <a:lnTo>
                  <a:pt x="622" y="340"/>
                </a:lnTo>
                <a:lnTo>
                  <a:pt x="626" y="324"/>
                </a:lnTo>
                <a:lnTo>
                  <a:pt x="628" y="308"/>
                </a:lnTo>
                <a:lnTo>
                  <a:pt x="626" y="288"/>
                </a:lnTo>
                <a:lnTo>
                  <a:pt x="620" y="268"/>
                </a:lnTo>
                <a:lnTo>
                  <a:pt x="614" y="258"/>
                </a:lnTo>
                <a:lnTo>
                  <a:pt x="608" y="256"/>
                </a:lnTo>
                <a:lnTo>
                  <a:pt x="600" y="252"/>
                </a:lnTo>
                <a:lnTo>
                  <a:pt x="590" y="250"/>
                </a:lnTo>
                <a:lnTo>
                  <a:pt x="580" y="246"/>
                </a:lnTo>
                <a:lnTo>
                  <a:pt x="572" y="242"/>
                </a:lnTo>
                <a:lnTo>
                  <a:pt x="562" y="236"/>
                </a:lnTo>
                <a:lnTo>
                  <a:pt x="556" y="230"/>
                </a:lnTo>
                <a:lnTo>
                  <a:pt x="552" y="224"/>
                </a:lnTo>
                <a:lnTo>
                  <a:pt x="546" y="212"/>
                </a:lnTo>
                <a:lnTo>
                  <a:pt x="537" y="202"/>
                </a:lnTo>
                <a:lnTo>
                  <a:pt x="527" y="196"/>
                </a:lnTo>
                <a:lnTo>
                  <a:pt x="517" y="194"/>
                </a:lnTo>
                <a:lnTo>
                  <a:pt x="511" y="194"/>
                </a:lnTo>
                <a:lnTo>
                  <a:pt x="503" y="194"/>
                </a:lnTo>
                <a:lnTo>
                  <a:pt x="495" y="194"/>
                </a:lnTo>
                <a:lnTo>
                  <a:pt x="485" y="194"/>
                </a:lnTo>
                <a:lnTo>
                  <a:pt x="475" y="192"/>
                </a:lnTo>
                <a:lnTo>
                  <a:pt x="467" y="188"/>
                </a:lnTo>
                <a:lnTo>
                  <a:pt x="461" y="184"/>
                </a:lnTo>
                <a:lnTo>
                  <a:pt x="455" y="177"/>
                </a:lnTo>
                <a:lnTo>
                  <a:pt x="445" y="161"/>
                </a:lnTo>
                <a:lnTo>
                  <a:pt x="431" y="139"/>
                </a:lnTo>
                <a:lnTo>
                  <a:pt x="419" y="121"/>
                </a:lnTo>
                <a:lnTo>
                  <a:pt x="407" y="109"/>
                </a:lnTo>
                <a:lnTo>
                  <a:pt x="399" y="103"/>
                </a:lnTo>
                <a:lnTo>
                  <a:pt x="384" y="93"/>
                </a:lnTo>
                <a:lnTo>
                  <a:pt x="366" y="81"/>
                </a:lnTo>
                <a:lnTo>
                  <a:pt x="344" y="67"/>
                </a:lnTo>
                <a:lnTo>
                  <a:pt x="320" y="55"/>
                </a:lnTo>
                <a:lnTo>
                  <a:pt x="296" y="43"/>
                </a:lnTo>
                <a:lnTo>
                  <a:pt x="272" y="35"/>
                </a:lnTo>
                <a:lnTo>
                  <a:pt x="249" y="31"/>
                </a:lnTo>
                <a:lnTo>
                  <a:pt x="229" y="29"/>
                </a:lnTo>
                <a:lnTo>
                  <a:pt x="213" y="27"/>
                </a:lnTo>
                <a:lnTo>
                  <a:pt x="197" y="25"/>
                </a:lnTo>
                <a:lnTo>
                  <a:pt x="185" y="23"/>
                </a:lnTo>
                <a:lnTo>
                  <a:pt x="173" y="23"/>
                </a:lnTo>
                <a:lnTo>
                  <a:pt x="163" y="21"/>
                </a:lnTo>
                <a:lnTo>
                  <a:pt x="157" y="21"/>
                </a:lnTo>
                <a:lnTo>
                  <a:pt x="151" y="23"/>
                </a:lnTo>
                <a:lnTo>
                  <a:pt x="143" y="23"/>
                </a:lnTo>
                <a:lnTo>
                  <a:pt x="135" y="19"/>
                </a:lnTo>
                <a:lnTo>
                  <a:pt x="127" y="12"/>
                </a:lnTo>
                <a:lnTo>
                  <a:pt x="121" y="6"/>
                </a:lnTo>
                <a:lnTo>
                  <a:pt x="113" y="2"/>
                </a:lnTo>
                <a:lnTo>
                  <a:pt x="104" y="0"/>
                </a:lnTo>
                <a:lnTo>
                  <a:pt x="94" y="4"/>
                </a:lnTo>
                <a:lnTo>
                  <a:pt x="86" y="8"/>
                </a:lnTo>
                <a:lnTo>
                  <a:pt x="78" y="16"/>
                </a:lnTo>
                <a:lnTo>
                  <a:pt x="68" y="29"/>
                </a:lnTo>
                <a:lnTo>
                  <a:pt x="60" y="39"/>
                </a:lnTo>
                <a:lnTo>
                  <a:pt x="50" y="47"/>
                </a:lnTo>
                <a:lnTo>
                  <a:pt x="46" y="49"/>
                </a:lnTo>
                <a:lnTo>
                  <a:pt x="38" y="53"/>
                </a:lnTo>
                <a:lnTo>
                  <a:pt x="28" y="61"/>
                </a:lnTo>
                <a:lnTo>
                  <a:pt x="20" y="6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 name="Freeform 4"/>
          <p:cNvSpPr>
            <a:spLocks/>
          </p:cNvSpPr>
          <p:nvPr/>
        </p:nvSpPr>
        <p:spPr bwMode="auto">
          <a:xfrm>
            <a:off x="495300" y="2997200"/>
            <a:ext cx="2525713" cy="1892300"/>
          </a:xfrm>
          <a:custGeom>
            <a:avLst/>
            <a:gdLst>
              <a:gd name="T0" fmla="*/ 2147483647 w 1591"/>
              <a:gd name="T1" fmla="*/ 2147483647 h 1192"/>
              <a:gd name="T2" fmla="*/ 2147483647 w 1591"/>
              <a:gd name="T3" fmla="*/ 2147483647 h 1192"/>
              <a:gd name="T4" fmla="*/ 2147483647 w 1591"/>
              <a:gd name="T5" fmla="*/ 2147483647 h 1192"/>
              <a:gd name="T6" fmla="*/ 2147483647 w 1591"/>
              <a:gd name="T7" fmla="*/ 2147483647 h 1192"/>
              <a:gd name="T8" fmla="*/ 2147483647 w 1591"/>
              <a:gd name="T9" fmla="*/ 2147483647 h 1192"/>
              <a:gd name="T10" fmla="*/ 2147483647 w 1591"/>
              <a:gd name="T11" fmla="*/ 2147483647 h 1192"/>
              <a:gd name="T12" fmla="*/ 2147483647 w 1591"/>
              <a:gd name="T13" fmla="*/ 2147483647 h 1192"/>
              <a:gd name="T14" fmla="*/ 2147483647 w 1591"/>
              <a:gd name="T15" fmla="*/ 2147483647 h 1192"/>
              <a:gd name="T16" fmla="*/ 2147483647 w 1591"/>
              <a:gd name="T17" fmla="*/ 2147483647 h 1192"/>
              <a:gd name="T18" fmla="*/ 2147483647 w 1591"/>
              <a:gd name="T19" fmla="*/ 2147483647 h 1192"/>
              <a:gd name="T20" fmla="*/ 2147483647 w 1591"/>
              <a:gd name="T21" fmla="*/ 2147483647 h 1192"/>
              <a:gd name="T22" fmla="*/ 2147483647 w 1591"/>
              <a:gd name="T23" fmla="*/ 2147483647 h 1192"/>
              <a:gd name="T24" fmla="*/ 2147483647 w 1591"/>
              <a:gd name="T25" fmla="*/ 2147483647 h 1192"/>
              <a:gd name="T26" fmla="*/ 2147483647 w 1591"/>
              <a:gd name="T27" fmla="*/ 2147483647 h 1192"/>
              <a:gd name="T28" fmla="*/ 2147483647 w 1591"/>
              <a:gd name="T29" fmla="*/ 2147483647 h 1192"/>
              <a:gd name="T30" fmla="*/ 2147483647 w 1591"/>
              <a:gd name="T31" fmla="*/ 2147483647 h 1192"/>
              <a:gd name="T32" fmla="*/ 2147483647 w 1591"/>
              <a:gd name="T33" fmla="*/ 2147483647 h 1192"/>
              <a:gd name="T34" fmla="*/ 2147483647 w 1591"/>
              <a:gd name="T35" fmla="*/ 2147483647 h 1192"/>
              <a:gd name="T36" fmla="*/ 2147483647 w 1591"/>
              <a:gd name="T37" fmla="*/ 2147483647 h 1192"/>
              <a:gd name="T38" fmla="*/ 2147483647 w 1591"/>
              <a:gd name="T39" fmla="*/ 2147483647 h 1192"/>
              <a:gd name="T40" fmla="*/ 2147483647 w 1591"/>
              <a:gd name="T41" fmla="*/ 2147483647 h 1192"/>
              <a:gd name="T42" fmla="*/ 2147483647 w 1591"/>
              <a:gd name="T43" fmla="*/ 2147483647 h 1192"/>
              <a:gd name="T44" fmla="*/ 2147483647 w 1591"/>
              <a:gd name="T45" fmla="*/ 2147483647 h 1192"/>
              <a:gd name="T46" fmla="*/ 2147483647 w 1591"/>
              <a:gd name="T47" fmla="*/ 2147483647 h 1192"/>
              <a:gd name="T48" fmla="*/ 2147483647 w 1591"/>
              <a:gd name="T49" fmla="*/ 2147483647 h 1192"/>
              <a:gd name="T50" fmla="*/ 2147483647 w 1591"/>
              <a:gd name="T51" fmla="*/ 2147483647 h 1192"/>
              <a:gd name="T52" fmla="*/ 2147483647 w 1591"/>
              <a:gd name="T53" fmla="*/ 2147483647 h 1192"/>
              <a:gd name="T54" fmla="*/ 2147483647 w 1591"/>
              <a:gd name="T55" fmla="*/ 2147483647 h 1192"/>
              <a:gd name="T56" fmla="*/ 2147483647 w 1591"/>
              <a:gd name="T57" fmla="*/ 2147483647 h 1192"/>
              <a:gd name="T58" fmla="*/ 2147483647 w 1591"/>
              <a:gd name="T59" fmla="*/ 2147483647 h 1192"/>
              <a:gd name="T60" fmla="*/ 2147483647 w 1591"/>
              <a:gd name="T61" fmla="*/ 2147483647 h 1192"/>
              <a:gd name="T62" fmla="*/ 2147483647 w 1591"/>
              <a:gd name="T63" fmla="*/ 2147483647 h 1192"/>
              <a:gd name="T64" fmla="*/ 2147483647 w 1591"/>
              <a:gd name="T65" fmla="*/ 2147483647 h 1192"/>
              <a:gd name="T66" fmla="*/ 2147483647 w 1591"/>
              <a:gd name="T67" fmla="*/ 2147483647 h 1192"/>
              <a:gd name="T68" fmla="*/ 2147483647 w 1591"/>
              <a:gd name="T69" fmla="*/ 2147483647 h 1192"/>
              <a:gd name="T70" fmla="*/ 2147483647 w 1591"/>
              <a:gd name="T71" fmla="*/ 2147483647 h 1192"/>
              <a:gd name="T72" fmla="*/ 2147483647 w 1591"/>
              <a:gd name="T73" fmla="*/ 2147483647 h 1192"/>
              <a:gd name="T74" fmla="*/ 2147483647 w 1591"/>
              <a:gd name="T75" fmla="*/ 2147483647 h 1192"/>
              <a:gd name="T76" fmla="*/ 2147483647 w 1591"/>
              <a:gd name="T77" fmla="*/ 2147483647 h 1192"/>
              <a:gd name="T78" fmla="*/ 2147483647 w 1591"/>
              <a:gd name="T79" fmla="*/ 2147483647 h 1192"/>
              <a:gd name="T80" fmla="*/ 2147483647 w 1591"/>
              <a:gd name="T81" fmla="*/ 2147483647 h 1192"/>
              <a:gd name="T82" fmla="*/ 2147483647 w 1591"/>
              <a:gd name="T83" fmla="*/ 2147483647 h 1192"/>
              <a:gd name="T84" fmla="*/ 2147483647 w 1591"/>
              <a:gd name="T85" fmla="*/ 2147483647 h 1192"/>
              <a:gd name="T86" fmla="*/ 2147483647 w 1591"/>
              <a:gd name="T87" fmla="*/ 2147483647 h 1192"/>
              <a:gd name="T88" fmla="*/ 2147483647 w 1591"/>
              <a:gd name="T89" fmla="*/ 2147483647 h 1192"/>
              <a:gd name="T90" fmla="*/ 2147483647 w 1591"/>
              <a:gd name="T91" fmla="*/ 2147483647 h 1192"/>
              <a:gd name="T92" fmla="*/ 2147483647 w 1591"/>
              <a:gd name="T93" fmla="*/ 2147483647 h 1192"/>
              <a:gd name="T94" fmla="*/ 2147483647 w 1591"/>
              <a:gd name="T95" fmla="*/ 2147483647 h 1192"/>
              <a:gd name="T96" fmla="*/ 2147483647 w 1591"/>
              <a:gd name="T97" fmla="*/ 2147483647 h 1192"/>
              <a:gd name="T98" fmla="*/ 2147483647 w 1591"/>
              <a:gd name="T99" fmla="*/ 2147483647 h 1192"/>
              <a:gd name="T100" fmla="*/ 2147483647 w 1591"/>
              <a:gd name="T101" fmla="*/ 2147483647 h 1192"/>
              <a:gd name="T102" fmla="*/ 2147483647 w 1591"/>
              <a:gd name="T103" fmla="*/ 2147483647 h 1192"/>
              <a:gd name="T104" fmla="*/ 2147483647 w 1591"/>
              <a:gd name="T105" fmla="*/ 2147483647 h 1192"/>
              <a:gd name="T106" fmla="*/ 2147483647 w 1591"/>
              <a:gd name="T107" fmla="*/ 2147483647 h 1192"/>
              <a:gd name="T108" fmla="*/ 2147483647 w 1591"/>
              <a:gd name="T109" fmla="*/ 2147483647 h 1192"/>
              <a:gd name="T110" fmla="*/ 2147483647 w 1591"/>
              <a:gd name="T111" fmla="*/ 2147483647 h 11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91" h="1192">
                <a:moveTo>
                  <a:pt x="1162" y="866"/>
                </a:moveTo>
                <a:lnTo>
                  <a:pt x="1148" y="868"/>
                </a:lnTo>
                <a:lnTo>
                  <a:pt x="1136" y="862"/>
                </a:lnTo>
                <a:lnTo>
                  <a:pt x="1124" y="858"/>
                </a:lnTo>
                <a:lnTo>
                  <a:pt x="1110" y="864"/>
                </a:lnTo>
                <a:lnTo>
                  <a:pt x="1096" y="876"/>
                </a:lnTo>
                <a:lnTo>
                  <a:pt x="1088" y="882"/>
                </a:lnTo>
                <a:lnTo>
                  <a:pt x="1078" y="886"/>
                </a:lnTo>
                <a:lnTo>
                  <a:pt x="1066" y="888"/>
                </a:lnTo>
                <a:lnTo>
                  <a:pt x="1058" y="888"/>
                </a:lnTo>
                <a:lnTo>
                  <a:pt x="1048" y="888"/>
                </a:lnTo>
                <a:lnTo>
                  <a:pt x="1037" y="888"/>
                </a:lnTo>
                <a:lnTo>
                  <a:pt x="1027" y="888"/>
                </a:lnTo>
                <a:lnTo>
                  <a:pt x="1019" y="894"/>
                </a:lnTo>
                <a:lnTo>
                  <a:pt x="1011" y="902"/>
                </a:lnTo>
                <a:lnTo>
                  <a:pt x="1003" y="916"/>
                </a:lnTo>
                <a:lnTo>
                  <a:pt x="999" y="936"/>
                </a:lnTo>
                <a:lnTo>
                  <a:pt x="997" y="958"/>
                </a:lnTo>
                <a:lnTo>
                  <a:pt x="999" y="976"/>
                </a:lnTo>
                <a:lnTo>
                  <a:pt x="1007" y="991"/>
                </a:lnTo>
                <a:lnTo>
                  <a:pt x="1015" y="1003"/>
                </a:lnTo>
                <a:lnTo>
                  <a:pt x="1025" y="1013"/>
                </a:lnTo>
                <a:lnTo>
                  <a:pt x="1035" y="1021"/>
                </a:lnTo>
                <a:lnTo>
                  <a:pt x="1045" y="1025"/>
                </a:lnTo>
                <a:lnTo>
                  <a:pt x="1054" y="1029"/>
                </a:lnTo>
                <a:lnTo>
                  <a:pt x="1062" y="1029"/>
                </a:lnTo>
                <a:lnTo>
                  <a:pt x="1070" y="1027"/>
                </a:lnTo>
                <a:lnTo>
                  <a:pt x="1078" y="1023"/>
                </a:lnTo>
                <a:lnTo>
                  <a:pt x="1088" y="1017"/>
                </a:lnTo>
                <a:lnTo>
                  <a:pt x="1096" y="1011"/>
                </a:lnTo>
                <a:lnTo>
                  <a:pt x="1104" y="1003"/>
                </a:lnTo>
                <a:lnTo>
                  <a:pt x="1112" y="997"/>
                </a:lnTo>
                <a:lnTo>
                  <a:pt x="1120" y="989"/>
                </a:lnTo>
                <a:lnTo>
                  <a:pt x="1132" y="987"/>
                </a:lnTo>
                <a:lnTo>
                  <a:pt x="1138" y="1001"/>
                </a:lnTo>
                <a:lnTo>
                  <a:pt x="1138" y="1021"/>
                </a:lnTo>
                <a:lnTo>
                  <a:pt x="1132" y="1039"/>
                </a:lnTo>
                <a:lnTo>
                  <a:pt x="1126" y="1051"/>
                </a:lnTo>
                <a:lnTo>
                  <a:pt x="1130" y="1057"/>
                </a:lnTo>
                <a:lnTo>
                  <a:pt x="1138" y="1063"/>
                </a:lnTo>
                <a:lnTo>
                  <a:pt x="1150" y="1065"/>
                </a:lnTo>
                <a:lnTo>
                  <a:pt x="1162" y="1069"/>
                </a:lnTo>
                <a:lnTo>
                  <a:pt x="1174" y="1077"/>
                </a:lnTo>
                <a:lnTo>
                  <a:pt x="1186" y="1091"/>
                </a:lnTo>
                <a:lnTo>
                  <a:pt x="1193" y="1111"/>
                </a:lnTo>
                <a:lnTo>
                  <a:pt x="1195" y="1129"/>
                </a:lnTo>
                <a:lnTo>
                  <a:pt x="1197" y="1142"/>
                </a:lnTo>
                <a:lnTo>
                  <a:pt x="1199" y="1154"/>
                </a:lnTo>
                <a:lnTo>
                  <a:pt x="1205" y="1162"/>
                </a:lnTo>
                <a:lnTo>
                  <a:pt x="1213" y="1166"/>
                </a:lnTo>
                <a:lnTo>
                  <a:pt x="1225" y="1170"/>
                </a:lnTo>
                <a:lnTo>
                  <a:pt x="1237" y="1172"/>
                </a:lnTo>
                <a:lnTo>
                  <a:pt x="1247" y="1174"/>
                </a:lnTo>
                <a:lnTo>
                  <a:pt x="1255" y="1174"/>
                </a:lnTo>
                <a:lnTo>
                  <a:pt x="1259" y="1172"/>
                </a:lnTo>
                <a:lnTo>
                  <a:pt x="1261" y="1172"/>
                </a:lnTo>
                <a:lnTo>
                  <a:pt x="1261" y="1174"/>
                </a:lnTo>
                <a:lnTo>
                  <a:pt x="1259" y="1178"/>
                </a:lnTo>
                <a:lnTo>
                  <a:pt x="1255" y="1184"/>
                </a:lnTo>
                <a:lnTo>
                  <a:pt x="1249" y="1190"/>
                </a:lnTo>
                <a:lnTo>
                  <a:pt x="1241" y="1192"/>
                </a:lnTo>
                <a:lnTo>
                  <a:pt x="1235" y="1192"/>
                </a:lnTo>
                <a:lnTo>
                  <a:pt x="1225" y="1190"/>
                </a:lnTo>
                <a:lnTo>
                  <a:pt x="1217" y="1190"/>
                </a:lnTo>
                <a:lnTo>
                  <a:pt x="1207" y="1186"/>
                </a:lnTo>
                <a:lnTo>
                  <a:pt x="1197" y="1184"/>
                </a:lnTo>
                <a:lnTo>
                  <a:pt x="1186" y="1182"/>
                </a:lnTo>
                <a:lnTo>
                  <a:pt x="1180" y="1178"/>
                </a:lnTo>
                <a:lnTo>
                  <a:pt x="1176" y="1176"/>
                </a:lnTo>
                <a:lnTo>
                  <a:pt x="1170" y="1172"/>
                </a:lnTo>
                <a:lnTo>
                  <a:pt x="1160" y="1166"/>
                </a:lnTo>
                <a:lnTo>
                  <a:pt x="1148" y="1158"/>
                </a:lnTo>
                <a:lnTo>
                  <a:pt x="1134" y="1148"/>
                </a:lnTo>
                <a:lnTo>
                  <a:pt x="1122" y="1137"/>
                </a:lnTo>
                <a:lnTo>
                  <a:pt x="1114" y="1129"/>
                </a:lnTo>
                <a:lnTo>
                  <a:pt x="1108" y="1121"/>
                </a:lnTo>
                <a:lnTo>
                  <a:pt x="1102" y="1115"/>
                </a:lnTo>
                <a:lnTo>
                  <a:pt x="1096" y="1109"/>
                </a:lnTo>
                <a:lnTo>
                  <a:pt x="1088" y="1103"/>
                </a:lnTo>
                <a:lnTo>
                  <a:pt x="1076" y="1097"/>
                </a:lnTo>
                <a:lnTo>
                  <a:pt x="1060" y="1091"/>
                </a:lnTo>
                <a:lnTo>
                  <a:pt x="1048" y="1087"/>
                </a:lnTo>
                <a:lnTo>
                  <a:pt x="1033" y="1081"/>
                </a:lnTo>
                <a:lnTo>
                  <a:pt x="1021" y="1077"/>
                </a:lnTo>
                <a:lnTo>
                  <a:pt x="1009" y="1071"/>
                </a:lnTo>
                <a:lnTo>
                  <a:pt x="997" y="1067"/>
                </a:lnTo>
                <a:lnTo>
                  <a:pt x="987" y="1063"/>
                </a:lnTo>
                <a:lnTo>
                  <a:pt x="977" y="1059"/>
                </a:lnTo>
                <a:lnTo>
                  <a:pt x="967" y="1055"/>
                </a:lnTo>
                <a:lnTo>
                  <a:pt x="957" y="1051"/>
                </a:lnTo>
                <a:lnTo>
                  <a:pt x="947" y="1043"/>
                </a:lnTo>
                <a:lnTo>
                  <a:pt x="937" y="1033"/>
                </a:lnTo>
                <a:lnTo>
                  <a:pt x="927" y="1023"/>
                </a:lnTo>
                <a:lnTo>
                  <a:pt x="919" y="1013"/>
                </a:lnTo>
                <a:lnTo>
                  <a:pt x="911" y="1003"/>
                </a:lnTo>
                <a:lnTo>
                  <a:pt x="902" y="995"/>
                </a:lnTo>
                <a:lnTo>
                  <a:pt x="898" y="991"/>
                </a:lnTo>
                <a:lnTo>
                  <a:pt x="890" y="983"/>
                </a:lnTo>
                <a:lnTo>
                  <a:pt x="880" y="970"/>
                </a:lnTo>
                <a:lnTo>
                  <a:pt x="870" y="960"/>
                </a:lnTo>
                <a:lnTo>
                  <a:pt x="856" y="954"/>
                </a:lnTo>
                <a:lnTo>
                  <a:pt x="846" y="952"/>
                </a:lnTo>
                <a:lnTo>
                  <a:pt x="836" y="950"/>
                </a:lnTo>
                <a:lnTo>
                  <a:pt x="824" y="946"/>
                </a:lnTo>
                <a:lnTo>
                  <a:pt x="812" y="942"/>
                </a:lnTo>
                <a:lnTo>
                  <a:pt x="800" y="936"/>
                </a:lnTo>
                <a:lnTo>
                  <a:pt x="788" y="928"/>
                </a:lnTo>
                <a:lnTo>
                  <a:pt x="778" y="922"/>
                </a:lnTo>
                <a:lnTo>
                  <a:pt x="768" y="912"/>
                </a:lnTo>
                <a:lnTo>
                  <a:pt x="749" y="894"/>
                </a:lnTo>
                <a:lnTo>
                  <a:pt x="733" y="876"/>
                </a:lnTo>
                <a:lnTo>
                  <a:pt x="721" y="858"/>
                </a:lnTo>
                <a:lnTo>
                  <a:pt x="715" y="842"/>
                </a:lnTo>
                <a:lnTo>
                  <a:pt x="709" y="826"/>
                </a:lnTo>
                <a:lnTo>
                  <a:pt x="705" y="809"/>
                </a:lnTo>
                <a:lnTo>
                  <a:pt x="699" y="793"/>
                </a:lnTo>
                <a:lnTo>
                  <a:pt x="693" y="779"/>
                </a:lnTo>
                <a:lnTo>
                  <a:pt x="689" y="773"/>
                </a:lnTo>
                <a:lnTo>
                  <a:pt x="683" y="765"/>
                </a:lnTo>
                <a:lnTo>
                  <a:pt x="673" y="757"/>
                </a:lnTo>
                <a:lnTo>
                  <a:pt x="663" y="747"/>
                </a:lnTo>
                <a:lnTo>
                  <a:pt x="653" y="739"/>
                </a:lnTo>
                <a:lnTo>
                  <a:pt x="641" y="727"/>
                </a:lnTo>
                <a:lnTo>
                  <a:pt x="633" y="717"/>
                </a:lnTo>
                <a:lnTo>
                  <a:pt x="625" y="705"/>
                </a:lnTo>
                <a:lnTo>
                  <a:pt x="619" y="679"/>
                </a:lnTo>
                <a:lnTo>
                  <a:pt x="619" y="650"/>
                </a:lnTo>
                <a:lnTo>
                  <a:pt x="625" y="626"/>
                </a:lnTo>
                <a:lnTo>
                  <a:pt x="631" y="610"/>
                </a:lnTo>
                <a:lnTo>
                  <a:pt x="633" y="592"/>
                </a:lnTo>
                <a:lnTo>
                  <a:pt x="633" y="568"/>
                </a:lnTo>
                <a:lnTo>
                  <a:pt x="631" y="540"/>
                </a:lnTo>
                <a:lnTo>
                  <a:pt x="625" y="514"/>
                </a:lnTo>
                <a:lnTo>
                  <a:pt x="616" y="496"/>
                </a:lnTo>
                <a:lnTo>
                  <a:pt x="610" y="483"/>
                </a:lnTo>
                <a:lnTo>
                  <a:pt x="600" y="475"/>
                </a:lnTo>
                <a:lnTo>
                  <a:pt x="586" y="465"/>
                </a:lnTo>
                <a:lnTo>
                  <a:pt x="574" y="453"/>
                </a:lnTo>
                <a:lnTo>
                  <a:pt x="566" y="441"/>
                </a:lnTo>
                <a:lnTo>
                  <a:pt x="560" y="429"/>
                </a:lnTo>
                <a:lnTo>
                  <a:pt x="556" y="413"/>
                </a:lnTo>
                <a:lnTo>
                  <a:pt x="548" y="399"/>
                </a:lnTo>
                <a:lnTo>
                  <a:pt x="536" y="387"/>
                </a:lnTo>
                <a:lnTo>
                  <a:pt x="522" y="381"/>
                </a:lnTo>
                <a:lnTo>
                  <a:pt x="508" y="381"/>
                </a:lnTo>
                <a:lnTo>
                  <a:pt x="502" y="383"/>
                </a:lnTo>
                <a:lnTo>
                  <a:pt x="492" y="381"/>
                </a:lnTo>
                <a:lnTo>
                  <a:pt x="484" y="379"/>
                </a:lnTo>
                <a:lnTo>
                  <a:pt x="473" y="373"/>
                </a:lnTo>
                <a:lnTo>
                  <a:pt x="461" y="369"/>
                </a:lnTo>
                <a:lnTo>
                  <a:pt x="451" y="365"/>
                </a:lnTo>
                <a:lnTo>
                  <a:pt x="441" y="359"/>
                </a:lnTo>
                <a:lnTo>
                  <a:pt x="433" y="355"/>
                </a:lnTo>
                <a:lnTo>
                  <a:pt x="419" y="349"/>
                </a:lnTo>
                <a:lnTo>
                  <a:pt x="409" y="343"/>
                </a:lnTo>
                <a:lnTo>
                  <a:pt x="399" y="337"/>
                </a:lnTo>
                <a:lnTo>
                  <a:pt x="385" y="333"/>
                </a:lnTo>
                <a:lnTo>
                  <a:pt x="377" y="333"/>
                </a:lnTo>
                <a:lnTo>
                  <a:pt x="369" y="331"/>
                </a:lnTo>
                <a:lnTo>
                  <a:pt x="361" y="333"/>
                </a:lnTo>
                <a:lnTo>
                  <a:pt x="351" y="333"/>
                </a:lnTo>
                <a:lnTo>
                  <a:pt x="341" y="333"/>
                </a:lnTo>
                <a:lnTo>
                  <a:pt x="330" y="331"/>
                </a:lnTo>
                <a:lnTo>
                  <a:pt x="320" y="326"/>
                </a:lnTo>
                <a:lnTo>
                  <a:pt x="310" y="322"/>
                </a:lnTo>
                <a:lnTo>
                  <a:pt x="300" y="316"/>
                </a:lnTo>
                <a:lnTo>
                  <a:pt x="292" y="312"/>
                </a:lnTo>
                <a:lnTo>
                  <a:pt x="282" y="310"/>
                </a:lnTo>
                <a:lnTo>
                  <a:pt x="272" y="308"/>
                </a:lnTo>
                <a:lnTo>
                  <a:pt x="262" y="308"/>
                </a:lnTo>
                <a:lnTo>
                  <a:pt x="250" y="308"/>
                </a:lnTo>
                <a:lnTo>
                  <a:pt x="236" y="310"/>
                </a:lnTo>
                <a:lnTo>
                  <a:pt x="222" y="312"/>
                </a:lnTo>
                <a:lnTo>
                  <a:pt x="208" y="316"/>
                </a:lnTo>
                <a:lnTo>
                  <a:pt x="194" y="326"/>
                </a:lnTo>
                <a:lnTo>
                  <a:pt x="183" y="339"/>
                </a:lnTo>
                <a:lnTo>
                  <a:pt x="171" y="351"/>
                </a:lnTo>
                <a:lnTo>
                  <a:pt x="161" y="363"/>
                </a:lnTo>
                <a:lnTo>
                  <a:pt x="149" y="373"/>
                </a:lnTo>
                <a:lnTo>
                  <a:pt x="137" y="381"/>
                </a:lnTo>
                <a:lnTo>
                  <a:pt x="123" y="381"/>
                </a:lnTo>
                <a:lnTo>
                  <a:pt x="109" y="375"/>
                </a:lnTo>
                <a:lnTo>
                  <a:pt x="101" y="367"/>
                </a:lnTo>
                <a:lnTo>
                  <a:pt x="95" y="359"/>
                </a:lnTo>
                <a:lnTo>
                  <a:pt x="83" y="349"/>
                </a:lnTo>
                <a:lnTo>
                  <a:pt x="71" y="337"/>
                </a:lnTo>
                <a:lnTo>
                  <a:pt x="65" y="316"/>
                </a:lnTo>
                <a:lnTo>
                  <a:pt x="65" y="290"/>
                </a:lnTo>
                <a:lnTo>
                  <a:pt x="73" y="260"/>
                </a:lnTo>
                <a:lnTo>
                  <a:pt x="77" y="244"/>
                </a:lnTo>
                <a:lnTo>
                  <a:pt x="75" y="232"/>
                </a:lnTo>
                <a:lnTo>
                  <a:pt x="69" y="226"/>
                </a:lnTo>
                <a:lnTo>
                  <a:pt x="59" y="222"/>
                </a:lnTo>
                <a:lnTo>
                  <a:pt x="49" y="220"/>
                </a:lnTo>
                <a:lnTo>
                  <a:pt x="34" y="216"/>
                </a:lnTo>
                <a:lnTo>
                  <a:pt x="20" y="212"/>
                </a:lnTo>
                <a:lnTo>
                  <a:pt x="8" y="206"/>
                </a:lnTo>
                <a:lnTo>
                  <a:pt x="0" y="196"/>
                </a:lnTo>
                <a:lnTo>
                  <a:pt x="0" y="182"/>
                </a:lnTo>
                <a:lnTo>
                  <a:pt x="6" y="165"/>
                </a:lnTo>
                <a:lnTo>
                  <a:pt x="16" y="147"/>
                </a:lnTo>
                <a:lnTo>
                  <a:pt x="30" y="131"/>
                </a:lnTo>
                <a:lnTo>
                  <a:pt x="44" y="113"/>
                </a:lnTo>
                <a:lnTo>
                  <a:pt x="59" y="99"/>
                </a:lnTo>
                <a:lnTo>
                  <a:pt x="73" y="89"/>
                </a:lnTo>
                <a:lnTo>
                  <a:pt x="85" y="81"/>
                </a:lnTo>
                <a:lnTo>
                  <a:pt x="95" y="71"/>
                </a:lnTo>
                <a:lnTo>
                  <a:pt x="107" y="61"/>
                </a:lnTo>
                <a:lnTo>
                  <a:pt x="121" y="53"/>
                </a:lnTo>
                <a:lnTo>
                  <a:pt x="141" y="47"/>
                </a:lnTo>
                <a:lnTo>
                  <a:pt x="167" y="43"/>
                </a:lnTo>
                <a:lnTo>
                  <a:pt x="200" y="43"/>
                </a:lnTo>
                <a:lnTo>
                  <a:pt x="242" y="47"/>
                </a:lnTo>
                <a:lnTo>
                  <a:pt x="262" y="59"/>
                </a:lnTo>
                <a:lnTo>
                  <a:pt x="278" y="67"/>
                </a:lnTo>
                <a:lnTo>
                  <a:pt x="292" y="73"/>
                </a:lnTo>
                <a:lnTo>
                  <a:pt x="304" y="77"/>
                </a:lnTo>
                <a:lnTo>
                  <a:pt x="314" y="79"/>
                </a:lnTo>
                <a:lnTo>
                  <a:pt x="324" y="83"/>
                </a:lnTo>
                <a:lnTo>
                  <a:pt x="335" y="85"/>
                </a:lnTo>
                <a:lnTo>
                  <a:pt x="343" y="87"/>
                </a:lnTo>
                <a:lnTo>
                  <a:pt x="355" y="91"/>
                </a:lnTo>
                <a:lnTo>
                  <a:pt x="371" y="93"/>
                </a:lnTo>
                <a:lnTo>
                  <a:pt x="391" y="95"/>
                </a:lnTo>
                <a:lnTo>
                  <a:pt x="413" y="99"/>
                </a:lnTo>
                <a:lnTo>
                  <a:pt x="433" y="101"/>
                </a:lnTo>
                <a:lnTo>
                  <a:pt x="453" y="101"/>
                </a:lnTo>
                <a:lnTo>
                  <a:pt x="471" y="101"/>
                </a:lnTo>
                <a:lnTo>
                  <a:pt x="484" y="101"/>
                </a:lnTo>
                <a:lnTo>
                  <a:pt x="496" y="99"/>
                </a:lnTo>
                <a:lnTo>
                  <a:pt x="512" y="99"/>
                </a:lnTo>
                <a:lnTo>
                  <a:pt x="530" y="99"/>
                </a:lnTo>
                <a:lnTo>
                  <a:pt x="550" y="99"/>
                </a:lnTo>
                <a:lnTo>
                  <a:pt x="570" y="99"/>
                </a:lnTo>
                <a:lnTo>
                  <a:pt x="588" y="101"/>
                </a:lnTo>
                <a:lnTo>
                  <a:pt x="604" y="101"/>
                </a:lnTo>
                <a:lnTo>
                  <a:pt x="614" y="101"/>
                </a:lnTo>
                <a:lnTo>
                  <a:pt x="623" y="101"/>
                </a:lnTo>
                <a:lnTo>
                  <a:pt x="633" y="103"/>
                </a:lnTo>
                <a:lnTo>
                  <a:pt x="645" y="105"/>
                </a:lnTo>
                <a:lnTo>
                  <a:pt x="657" y="107"/>
                </a:lnTo>
                <a:lnTo>
                  <a:pt x="669" y="109"/>
                </a:lnTo>
                <a:lnTo>
                  <a:pt x="681" y="113"/>
                </a:lnTo>
                <a:lnTo>
                  <a:pt x="693" y="115"/>
                </a:lnTo>
                <a:lnTo>
                  <a:pt x="703" y="119"/>
                </a:lnTo>
                <a:lnTo>
                  <a:pt x="717" y="123"/>
                </a:lnTo>
                <a:lnTo>
                  <a:pt x="733" y="127"/>
                </a:lnTo>
                <a:lnTo>
                  <a:pt x="755" y="131"/>
                </a:lnTo>
                <a:lnTo>
                  <a:pt x="778" y="133"/>
                </a:lnTo>
                <a:lnTo>
                  <a:pt x="800" y="137"/>
                </a:lnTo>
                <a:lnTo>
                  <a:pt x="820" y="141"/>
                </a:lnTo>
                <a:lnTo>
                  <a:pt x="838" y="143"/>
                </a:lnTo>
                <a:lnTo>
                  <a:pt x="850" y="143"/>
                </a:lnTo>
                <a:lnTo>
                  <a:pt x="862" y="143"/>
                </a:lnTo>
                <a:lnTo>
                  <a:pt x="880" y="143"/>
                </a:lnTo>
                <a:lnTo>
                  <a:pt x="900" y="141"/>
                </a:lnTo>
                <a:lnTo>
                  <a:pt x="925" y="139"/>
                </a:lnTo>
                <a:lnTo>
                  <a:pt x="947" y="137"/>
                </a:lnTo>
                <a:lnTo>
                  <a:pt x="969" y="133"/>
                </a:lnTo>
                <a:lnTo>
                  <a:pt x="987" y="129"/>
                </a:lnTo>
                <a:lnTo>
                  <a:pt x="1003" y="123"/>
                </a:lnTo>
                <a:lnTo>
                  <a:pt x="1023" y="113"/>
                </a:lnTo>
                <a:lnTo>
                  <a:pt x="1035" y="105"/>
                </a:lnTo>
                <a:lnTo>
                  <a:pt x="1039" y="97"/>
                </a:lnTo>
                <a:lnTo>
                  <a:pt x="1041" y="89"/>
                </a:lnTo>
                <a:lnTo>
                  <a:pt x="1037" y="81"/>
                </a:lnTo>
                <a:lnTo>
                  <a:pt x="1027" y="69"/>
                </a:lnTo>
                <a:lnTo>
                  <a:pt x="1017" y="59"/>
                </a:lnTo>
                <a:lnTo>
                  <a:pt x="1009" y="51"/>
                </a:lnTo>
                <a:lnTo>
                  <a:pt x="1007" y="41"/>
                </a:lnTo>
                <a:lnTo>
                  <a:pt x="1011" y="29"/>
                </a:lnTo>
                <a:lnTo>
                  <a:pt x="1019" y="17"/>
                </a:lnTo>
                <a:lnTo>
                  <a:pt x="1027" y="4"/>
                </a:lnTo>
                <a:lnTo>
                  <a:pt x="1039" y="0"/>
                </a:lnTo>
                <a:lnTo>
                  <a:pt x="1052" y="2"/>
                </a:lnTo>
                <a:lnTo>
                  <a:pt x="1068" y="9"/>
                </a:lnTo>
                <a:lnTo>
                  <a:pt x="1082" y="15"/>
                </a:lnTo>
                <a:lnTo>
                  <a:pt x="1090" y="23"/>
                </a:lnTo>
                <a:lnTo>
                  <a:pt x="1092" y="35"/>
                </a:lnTo>
                <a:lnTo>
                  <a:pt x="1092" y="47"/>
                </a:lnTo>
                <a:lnTo>
                  <a:pt x="1092" y="57"/>
                </a:lnTo>
                <a:lnTo>
                  <a:pt x="1096" y="67"/>
                </a:lnTo>
                <a:lnTo>
                  <a:pt x="1106" y="81"/>
                </a:lnTo>
                <a:lnTo>
                  <a:pt x="1120" y="89"/>
                </a:lnTo>
                <a:lnTo>
                  <a:pt x="1138" y="93"/>
                </a:lnTo>
                <a:lnTo>
                  <a:pt x="1148" y="93"/>
                </a:lnTo>
                <a:lnTo>
                  <a:pt x="1158" y="93"/>
                </a:lnTo>
                <a:lnTo>
                  <a:pt x="1168" y="95"/>
                </a:lnTo>
                <a:lnTo>
                  <a:pt x="1178" y="97"/>
                </a:lnTo>
                <a:lnTo>
                  <a:pt x="1188" y="101"/>
                </a:lnTo>
                <a:lnTo>
                  <a:pt x="1199" y="103"/>
                </a:lnTo>
                <a:lnTo>
                  <a:pt x="1209" y="105"/>
                </a:lnTo>
                <a:lnTo>
                  <a:pt x="1219" y="107"/>
                </a:lnTo>
                <a:lnTo>
                  <a:pt x="1235" y="109"/>
                </a:lnTo>
                <a:lnTo>
                  <a:pt x="1243" y="113"/>
                </a:lnTo>
                <a:lnTo>
                  <a:pt x="1243" y="121"/>
                </a:lnTo>
                <a:lnTo>
                  <a:pt x="1241" y="131"/>
                </a:lnTo>
                <a:lnTo>
                  <a:pt x="1237" y="137"/>
                </a:lnTo>
                <a:lnTo>
                  <a:pt x="1233" y="143"/>
                </a:lnTo>
                <a:lnTo>
                  <a:pt x="1225" y="147"/>
                </a:lnTo>
                <a:lnTo>
                  <a:pt x="1217" y="149"/>
                </a:lnTo>
                <a:lnTo>
                  <a:pt x="1207" y="151"/>
                </a:lnTo>
                <a:lnTo>
                  <a:pt x="1197" y="153"/>
                </a:lnTo>
                <a:lnTo>
                  <a:pt x="1186" y="153"/>
                </a:lnTo>
                <a:lnTo>
                  <a:pt x="1176" y="155"/>
                </a:lnTo>
                <a:lnTo>
                  <a:pt x="1158" y="161"/>
                </a:lnTo>
                <a:lnTo>
                  <a:pt x="1144" y="167"/>
                </a:lnTo>
                <a:lnTo>
                  <a:pt x="1130" y="178"/>
                </a:lnTo>
                <a:lnTo>
                  <a:pt x="1118" y="188"/>
                </a:lnTo>
                <a:lnTo>
                  <a:pt x="1106" y="200"/>
                </a:lnTo>
                <a:lnTo>
                  <a:pt x="1092" y="214"/>
                </a:lnTo>
                <a:lnTo>
                  <a:pt x="1076" y="230"/>
                </a:lnTo>
                <a:lnTo>
                  <a:pt x="1062" y="252"/>
                </a:lnTo>
                <a:lnTo>
                  <a:pt x="1054" y="280"/>
                </a:lnTo>
                <a:lnTo>
                  <a:pt x="1054" y="316"/>
                </a:lnTo>
                <a:lnTo>
                  <a:pt x="1058" y="349"/>
                </a:lnTo>
                <a:lnTo>
                  <a:pt x="1062" y="371"/>
                </a:lnTo>
                <a:lnTo>
                  <a:pt x="1068" y="381"/>
                </a:lnTo>
                <a:lnTo>
                  <a:pt x="1076" y="383"/>
                </a:lnTo>
                <a:lnTo>
                  <a:pt x="1086" y="381"/>
                </a:lnTo>
                <a:lnTo>
                  <a:pt x="1096" y="381"/>
                </a:lnTo>
                <a:lnTo>
                  <a:pt x="1108" y="383"/>
                </a:lnTo>
                <a:lnTo>
                  <a:pt x="1122" y="385"/>
                </a:lnTo>
                <a:lnTo>
                  <a:pt x="1134" y="391"/>
                </a:lnTo>
                <a:lnTo>
                  <a:pt x="1146" y="397"/>
                </a:lnTo>
                <a:lnTo>
                  <a:pt x="1158" y="401"/>
                </a:lnTo>
                <a:lnTo>
                  <a:pt x="1168" y="405"/>
                </a:lnTo>
                <a:lnTo>
                  <a:pt x="1176" y="407"/>
                </a:lnTo>
                <a:lnTo>
                  <a:pt x="1186" y="407"/>
                </a:lnTo>
                <a:lnTo>
                  <a:pt x="1197" y="407"/>
                </a:lnTo>
                <a:lnTo>
                  <a:pt x="1205" y="411"/>
                </a:lnTo>
                <a:lnTo>
                  <a:pt x="1211" y="417"/>
                </a:lnTo>
                <a:lnTo>
                  <a:pt x="1213" y="427"/>
                </a:lnTo>
                <a:lnTo>
                  <a:pt x="1217" y="437"/>
                </a:lnTo>
                <a:lnTo>
                  <a:pt x="1223" y="443"/>
                </a:lnTo>
                <a:lnTo>
                  <a:pt x="1231" y="447"/>
                </a:lnTo>
                <a:lnTo>
                  <a:pt x="1241" y="449"/>
                </a:lnTo>
                <a:lnTo>
                  <a:pt x="1247" y="443"/>
                </a:lnTo>
                <a:lnTo>
                  <a:pt x="1249" y="427"/>
                </a:lnTo>
                <a:lnTo>
                  <a:pt x="1249" y="409"/>
                </a:lnTo>
                <a:lnTo>
                  <a:pt x="1245" y="391"/>
                </a:lnTo>
                <a:lnTo>
                  <a:pt x="1247" y="381"/>
                </a:lnTo>
                <a:lnTo>
                  <a:pt x="1257" y="373"/>
                </a:lnTo>
                <a:lnTo>
                  <a:pt x="1273" y="369"/>
                </a:lnTo>
                <a:lnTo>
                  <a:pt x="1287" y="363"/>
                </a:lnTo>
                <a:lnTo>
                  <a:pt x="1297" y="355"/>
                </a:lnTo>
                <a:lnTo>
                  <a:pt x="1295" y="341"/>
                </a:lnTo>
                <a:lnTo>
                  <a:pt x="1289" y="328"/>
                </a:lnTo>
                <a:lnTo>
                  <a:pt x="1277" y="318"/>
                </a:lnTo>
                <a:lnTo>
                  <a:pt x="1269" y="308"/>
                </a:lnTo>
                <a:lnTo>
                  <a:pt x="1265" y="296"/>
                </a:lnTo>
                <a:lnTo>
                  <a:pt x="1267" y="284"/>
                </a:lnTo>
                <a:lnTo>
                  <a:pt x="1271" y="270"/>
                </a:lnTo>
                <a:lnTo>
                  <a:pt x="1283" y="260"/>
                </a:lnTo>
                <a:lnTo>
                  <a:pt x="1299" y="256"/>
                </a:lnTo>
                <a:lnTo>
                  <a:pt x="1317" y="260"/>
                </a:lnTo>
                <a:lnTo>
                  <a:pt x="1327" y="268"/>
                </a:lnTo>
                <a:lnTo>
                  <a:pt x="1336" y="276"/>
                </a:lnTo>
                <a:lnTo>
                  <a:pt x="1348" y="284"/>
                </a:lnTo>
                <a:lnTo>
                  <a:pt x="1360" y="288"/>
                </a:lnTo>
                <a:lnTo>
                  <a:pt x="1370" y="294"/>
                </a:lnTo>
                <a:lnTo>
                  <a:pt x="1378" y="300"/>
                </a:lnTo>
                <a:lnTo>
                  <a:pt x="1386" y="308"/>
                </a:lnTo>
                <a:lnTo>
                  <a:pt x="1394" y="318"/>
                </a:lnTo>
                <a:lnTo>
                  <a:pt x="1402" y="326"/>
                </a:lnTo>
                <a:lnTo>
                  <a:pt x="1412" y="328"/>
                </a:lnTo>
                <a:lnTo>
                  <a:pt x="1422" y="320"/>
                </a:lnTo>
                <a:lnTo>
                  <a:pt x="1434" y="308"/>
                </a:lnTo>
                <a:lnTo>
                  <a:pt x="1442" y="296"/>
                </a:lnTo>
                <a:lnTo>
                  <a:pt x="1450" y="290"/>
                </a:lnTo>
                <a:lnTo>
                  <a:pt x="1464" y="294"/>
                </a:lnTo>
                <a:lnTo>
                  <a:pt x="1477" y="304"/>
                </a:lnTo>
                <a:lnTo>
                  <a:pt x="1485" y="320"/>
                </a:lnTo>
                <a:lnTo>
                  <a:pt x="1491" y="333"/>
                </a:lnTo>
                <a:lnTo>
                  <a:pt x="1499" y="345"/>
                </a:lnTo>
                <a:lnTo>
                  <a:pt x="1507" y="355"/>
                </a:lnTo>
                <a:lnTo>
                  <a:pt x="1519" y="369"/>
                </a:lnTo>
                <a:lnTo>
                  <a:pt x="1531" y="383"/>
                </a:lnTo>
                <a:lnTo>
                  <a:pt x="1537" y="393"/>
                </a:lnTo>
                <a:lnTo>
                  <a:pt x="1541" y="403"/>
                </a:lnTo>
                <a:lnTo>
                  <a:pt x="1543" y="413"/>
                </a:lnTo>
                <a:lnTo>
                  <a:pt x="1547" y="421"/>
                </a:lnTo>
                <a:lnTo>
                  <a:pt x="1557" y="423"/>
                </a:lnTo>
                <a:lnTo>
                  <a:pt x="1569" y="421"/>
                </a:lnTo>
                <a:lnTo>
                  <a:pt x="1579" y="419"/>
                </a:lnTo>
                <a:lnTo>
                  <a:pt x="1587" y="421"/>
                </a:lnTo>
                <a:lnTo>
                  <a:pt x="1591" y="429"/>
                </a:lnTo>
                <a:lnTo>
                  <a:pt x="1589" y="445"/>
                </a:lnTo>
                <a:lnTo>
                  <a:pt x="1583" y="463"/>
                </a:lnTo>
                <a:lnTo>
                  <a:pt x="1573" y="477"/>
                </a:lnTo>
                <a:lnTo>
                  <a:pt x="1563" y="483"/>
                </a:lnTo>
                <a:lnTo>
                  <a:pt x="1551" y="485"/>
                </a:lnTo>
                <a:lnTo>
                  <a:pt x="1537" y="487"/>
                </a:lnTo>
                <a:lnTo>
                  <a:pt x="1525" y="489"/>
                </a:lnTo>
                <a:lnTo>
                  <a:pt x="1515" y="491"/>
                </a:lnTo>
                <a:lnTo>
                  <a:pt x="1505" y="494"/>
                </a:lnTo>
                <a:lnTo>
                  <a:pt x="1497" y="498"/>
                </a:lnTo>
                <a:lnTo>
                  <a:pt x="1493" y="508"/>
                </a:lnTo>
                <a:lnTo>
                  <a:pt x="1493" y="522"/>
                </a:lnTo>
                <a:lnTo>
                  <a:pt x="1495" y="538"/>
                </a:lnTo>
                <a:lnTo>
                  <a:pt x="1497" y="554"/>
                </a:lnTo>
                <a:lnTo>
                  <a:pt x="1493" y="568"/>
                </a:lnTo>
                <a:lnTo>
                  <a:pt x="1479" y="582"/>
                </a:lnTo>
                <a:lnTo>
                  <a:pt x="1460" y="592"/>
                </a:lnTo>
                <a:lnTo>
                  <a:pt x="1444" y="598"/>
                </a:lnTo>
                <a:lnTo>
                  <a:pt x="1432" y="604"/>
                </a:lnTo>
                <a:lnTo>
                  <a:pt x="1420" y="614"/>
                </a:lnTo>
                <a:lnTo>
                  <a:pt x="1408" y="626"/>
                </a:lnTo>
                <a:lnTo>
                  <a:pt x="1402" y="640"/>
                </a:lnTo>
                <a:lnTo>
                  <a:pt x="1396" y="652"/>
                </a:lnTo>
                <a:lnTo>
                  <a:pt x="1390" y="663"/>
                </a:lnTo>
                <a:lnTo>
                  <a:pt x="1380" y="669"/>
                </a:lnTo>
                <a:lnTo>
                  <a:pt x="1370" y="679"/>
                </a:lnTo>
                <a:lnTo>
                  <a:pt x="1360" y="687"/>
                </a:lnTo>
                <a:lnTo>
                  <a:pt x="1352" y="689"/>
                </a:lnTo>
                <a:lnTo>
                  <a:pt x="1342" y="691"/>
                </a:lnTo>
                <a:lnTo>
                  <a:pt x="1329" y="697"/>
                </a:lnTo>
                <a:lnTo>
                  <a:pt x="1321" y="705"/>
                </a:lnTo>
                <a:lnTo>
                  <a:pt x="1321" y="713"/>
                </a:lnTo>
                <a:lnTo>
                  <a:pt x="1321" y="721"/>
                </a:lnTo>
                <a:lnTo>
                  <a:pt x="1319" y="731"/>
                </a:lnTo>
                <a:lnTo>
                  <a:pt x="1315" y="743"/>
                </a:lnTo>
                <a:lnTo>
                  <a:pt x="1313" y="755"/>
                </a:lnTo>
                <a:lnTo>
                  <a:pt x="1309" y="769"/>
                </a:lnTo>
                <a:lnTo>
                  <a:pt x="1303" y="781"/>
                </a:lnTo>
                <a:lnTo>
                  <a:pt x="1299" y="791"/>
                </a:lnTo>
                <a:lnTo>
                  <a:pt x="1299" y="799"/>
                </a:lnTo>
                <a:lnTo>
                  <a:pt x="1297" y="805"/>
                </a:lnTo>
                <a:lnTo>
                  <a:pt x="1287" y="807"/>
                </a:lnTo>
                <a:lnTo>
                  <a:pt x="1275" y="809"/>
                </a:lnTo>
                <a:lnTo>
                  <a:pt x="1267" y="811"/>
                </a:lnTo>
                <a:lnTo>
                  <a:pt x="1261" y="818"/>
                </a:lnTo>
                <a:lnTo>
                  <a:pt x="1255" y="832"/>
                </a:lnTo>
                <a:lnTo>
                  <a:pt x="1257" y="858"/>
                </a:lnTo>
                <a:lnTo>
                  <a:pt x="1263" y="890"/>
                </a:lnTo>
                <a:lnTo>
                  <a:pt x="1265" y="920"/>
                </a:lnTo>
                <a:lnTo>
                  <a:pt x="1255" y="932"/>
                </a:lnTo>
                <a:lnTo>
                  <a:pt x="1243" y="930"/>
                </a:lnTo>
                <a:lnTo>
                  <a:pt x="1233" y="926"/>
                </a:lnTo>
                <a:lnTo>
                  <a:pt x="1227" y="918"/>
                </a:lnTo>
                <a:lnTo>
                  <a:pt x="1221" y="908"/>
                </a:lnTo>
                <a:lnTo>
                  <a:pt x="1215" y="896"/>
                </a:lnTo>
                <a:lnTo>
                  <a:pt x="1211" y="882"/>
                </a:lnTo>
                <a:lnTo>
                  <a:pt x="1207" y="870"/>
                </a:lnTo>
                <a:lnTo>
                  <a:pt x="1205" y="866"/>
                </a:lnTo>
                <a:lnTo>
                  <a:pt x="1201" y="866"/>
                </a:lnTo>
                <a:lnTo>
                  <a:pt x="1188" y="864"/>
                </a:lnTo>
                <a:lnTo>
                  <a:pt x="1174" y="864"/>
                </a:lnTo>
                <a:lnTo>
                  <a:pt x="1162" y="866"/>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9" name="Freeform 5"/>
          <p:cNvSpPr>
            <a:spLocks/>
          </p:cNvSpPr>
          <p:nvPr/>
        </p:nvSpPr>
        <p:spPr bwMode="auto">
          <a:xfrm>
            <a:off x="2308225" y="2921000"/>
            <a:ext cx="614363" cy="482600"/>
          </a:xfrm>
          <a:custGeom>
            <a:avLst/>
            <a:gdLst>
              <a:gd name="T0" fmla="*/ 2147483647 w 387"/>
              <a:gd name="T1" fmla="*/ 2147483647 h 304"/>
              <a:gd name="T2" fmla="*/ 2147483647 w 387"/>
              <a:gd name="T3" fmla="*/ 0 h 304"/>
              <a:gd name="T4" fmla="*/ 2147483647 w 387"/>
              <a:gd name="T5" fmla="*/ 2147483647 h 304"/>
              <a:gd name="T6" fmla="*/ 2147483647 w 387"/>
              <a:gd name="T7" fmla="*/ 2147483647 h 304"/>
              <a:gd name="T8" fmla="*/ 2147483647 w 387"/>
              <a:gd name="T9" fmla="*/ 2147483647 h 304"/>
              <a:gd name="T10" fmla="*/ 2147483647 w 387"/>
              <a:gd name="T11" fmla="*/ 2147483647 h 304"/>
              <a:gd name="T12" fmla="*/ 2147483647 w 387"/>
              <a:gd name="T13" fmla="*/ 2147483647 h 304"/>
              <a:gd name="T14" fmla="*/ 2147483647 w 387"/>
              <a:gd name="T15" fmla="*/ 2147483647 h 304"/>
              <a:gd name="T16" fmla="*/ 2147483647 w 387"/>
              <a:gd name="T17" fmla="*/ 2147483647 h 304"/>
              <a:gd name="T18" fmla="*/ 2147483647 w 387"/>
              <a:gd name="T19" fmla="*/ 2147483647 h 304"/>
              <a:gd name="T20" fmla="*/ 2147483647 w 387"/>
              <a:gd name="T21" fmla="*/ 2147483647 h 304"/>
              <a:gd name="T22" fmla="*/ 2147483647 w 387"/>
              <a:gd name="T23" fmla="*/ 2147483647 h 304"/>
              <a:gd name="T24" fmla="*/ 2147483647 w 387"/>
              <a:gd name="T25" fmla="*/ 2147483647 h 304"/>
              <a:gd name="T26" fmla="*/ 2147483647 w 387"/>
              <a:gd name="T27" fmla="*/ 2147483647 h 304"/>
              <a:gd name="T28" fmla="*/ 2147483647 w 387"/>
              <a:gd name="T29" fmla="*/ 2147483647 h 304"/>
              <a:gd name="T30" fmla="*/ 2147483647 w 387"/>
              <a:gd name="T31" fmla="*/ 2147483647 h 304"/>
              <a:gd name="T32" fmla="*/ 2147483647 w 387"/>
              <a:gd name="T33" fmla="*/ 2147483647 h 304"/>
              <a:gd name="T34" fmla="*/ 2147483647 w 387"/>
              <a:gd name="T35" fmla="*/ 2147483647 h 304"/>
              <a:gd name="T36" fmla="*/ 2147483647 w 387"/>
              <a:gd name="T37" fmla="*/ 2147483647 h 304"/>
              <a:gd name="T38" fmla="*/ 2147483647 w 387"/>
              <a:gd name="T39" fmla="*/ 2147483647 h 304"/>
              <a:gd name="T40" fmla="*/ 2147483647 w 387"/>
              <a:gd name="T41" fmla="*/ 2147483647 h 304"/>
              <a:gd name="T42" fmla="*/ 2147483647 w 387"/>
              <a:gd name="T43" fmla="*/ 2147483647 h 304"/>
              <a:gd name="T44" fmla="*/ 2147483647 w 387"/>
              <a:gd name="T45" fmla="*/ 2147483647 h 304"/>
              <a:gd name="T46" fmla="*/ 2147483647 w 387"/>
              <a:gd name="T47" fmla="*/ 2147483647 h 304"/>
              <a:gd name="T48" fmla="*/ 2147483647 w 387"/>
              <a:gd name="T49" fmla="*/ 2147483647 h 304"/>
              <a:gd name="T50" fmla="*/ 2147483647 w 387"/>
              <a:gd name="T51" fmla="*/ 2147483647 h 304"/>
              <a:gd name="T52" fmla="*/ 2147483647 w 387"/>
              <a:gd name="T53" fmla="*/ 2147483647 h 304"/>
              <a:gd name="T54" fmla="*/ 2147483647 w 387"/>
              <a:gd name="T55" fmla="*/ 2147483647 h 304"/>
              <a:gd name="T56" fmla="*/ 2147483647 w 387"/>
              <a:gd name="T57" fmla="*/ 2147483647 h 304"/>
              <a:gd name="T58" fmla="*/ 2147483647 w 387"/>
              <a:gd name="T59" fmla="*/ 2147483647 h 304"/>
              <a:gd name="T60" fmla="*/ 2147483647 w 387"/>
              <a:gd name="T61" fmla="*/ 2147483647 h 304"/>
              <a:gd name="T62" fmla="*/ 2147483647 w 387"/>
              <a:gd name="T63" fmla="*/ 2147483647 h 304"/>
              <a:gd name="T64" fmla="*/ 2147483647 w 387"/>
              <a:gd name="T65" fmla="*/ 2147483647 h 304"/>
              <a:gd name="T66" fmla="*/ 2147483647 w 387"/>
              <a:gd name="T67" fmla="*/ 2147483647 h 304"/>
              <a:gd name="T68" fmla="*/ 2147483647 w 387"/>
              <a:gd name="T69" fmla="*/ 2147483647 h 304"/>
              <a:gd name="T70" fmla="*/ 2147483647 w 387"/>
              <a:gd name="T71" fmla="*/ 2147483647 h 304"/>
              <a:gd name="T72" fmla="*/ 2147483647 w 387"/>
              <a:gd name="T73" fmla="*/ 2147483647 h 304"/>
              <a:gd name="T74" fmla="*/ 2147483647 w 387"/>
              <a:gd name="T75" fmla="*/ 2147483647 h 304"/>
              <a:gd name="T76" fmla="*/ 2147483647 w 387"/>
              <a:gd name="T77" fmla="*/ 2147483647 h 304"/>
              <a:gd name="T78" fmla="*/ 2147483647 w 387"/>
              <a:gd name="T79" fmla="*/ 2147483647 h 304"/>
              <a:gd name="T80" fmla="*/ 2147483647 w 387"/>
              <a:gd name="T81" fmla="*/ 2147483647 h 304"/>
              <a:gd name="T82" fmla="*/ 2147483647 w 387"/>
              <a:gd name="T83" fmla="*/ 2147483647 h 3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87" h="304">
                <a:moveTo>
                  <a:pt x="18" y="8"/>
                </a:moveTo>
                <a:lnTo>
                  <a:pt x="26" y="4"/>
                </a:lnTo>
                <a:lnTo>
                  <a:pt x="36" y="0"/>
                </a:lnTo>
                <a:lnTo>
                  <a:pt x="46" y="0"/>
                </a:lnTo>
                <a:lnTo>
                  <a:pt x="57" y="0"/>
                </a:lnTo>
                <a:lnTo>
                  <a:pt x="67" y="2"/>
                </a:lnTo>
                <a:lnTo>
                  <a:pt x="77" y="4"/>
                </a:lnTo>
                <a:lnTo>
                  <a:pt x="87" y="6"/>
                </a:lnTo>
                <a:lnTo>
                  <a:pt x="99" y="10"/>
                </a:lnTo>
                <a:lnTo>
                  <a:pt x="111" y="14"/>
                </a:lnTo>
                <a:lnTo>
                  <a:pt x="123" y="18"/>
                </a:lnTo>
                <a:lnTo>
                  <a:pt x="137" y="22"/>
                </a:lnTo>
                <a:lnTo>
                  <a:pt x="151" y="26"/>
                </a:lnTo>
                <a:lnTo>
                  <a:pt x="163" y="32"/>
                </a:lnTo>
                <a:lnTo>
                  <a:pt x="175" y="36"/>
                </a:lnTo>
                <a:lnTo>
                  <a:pt x="187" y="40"/>
                </a:lnTo>
                <a:lnTo>
                  <a:pt x="196" y="42"/>
                </a:lnTo>
                <a:lnTo>
                  <a:pt x="206" y="44"/>
                </a:lnTo>
                <a:lnTo>
                  <a:pt x="220" y="48"/>
                </a:lnTo>
                <a:lnTo>
                  <a:pt x="234" y="52"/>
                </a:lnTo>
                <a:lnTo>
                  <a:pt x="250" y="59"/>
                </a:lnTo>
                <a:lnTo>
                  <a:pt x="266" y="67"/>
                </a:lnTo>
                <a:lnTo>
                  <a:pt x="282" y="73"/>
                </a:lnTo>
                <a:lnTo>
                  <a:pt x="294" y="83"/>
                </a:lnTo>
                <a:lnTo>
                  <a:pt x="304" y="91"/>
                </a:lnTo>
                <a:lnTo>
                  <a:pt x="318" y="113"/>
                </a:lnTo>
                <a:lnTo>
                  <a:pt x="330" y="143"/>
                </a:lnTo>
                <a:lnTo>
                  <a:pt x="341" y="169"/>
                </a:lnTo>
                <a:lnTo>
                  <a:pt x="351" y="183"/>
                </a:lnTo>
                <a:lnTo>
                  <a:pt x="361" y="191"/>
                </a:lnTo>
                <a:lnTo>
                  <a:pt x="369" y="205"/>
                </a:lnTo>
                <a:lnTo>
                  <a:pt x="373" y="222"/>
                </a:lnTo>
                <a:lnTo>
                  <a:pt x="375" y="238"/>
                </a:lnTo>
                <a:lnTo>
                  <a:pt x="375" y="252"/>
                </a:lnTo>
                <a:lnTo>
                  <a:pt x="379" y="264"/>
                </a:lnTo>
                <a:lnTo>
                  <a:pt x="383" y="274"/>
                </a:lnTo>
                <a:lnTo>
                  <a:pt x="387" y="284"/>
                </a:lnTo>
                <a:lnTo>
                  <a:pt x="385" y="290"/>
                </a:lnTo>
                <a:lnTo>
                  <a:pt x="377" y="296"/>
                </a:lnTo>
                <a:lnTo>
                  <a:pt x="367" y="300"/>
                </a:lnTo>
                <a:lnTo>
                  <a:pt x="353" y="302"/>
                </a:lnTo>
                <a:lnTo>
                  <a:pt x="339" y="304"/>
                </a:lnTo>
                <a:lnTo>
                  <a:pt x="324" y="302"/>
                </a:lnTo>
                <a:lnTo>
                  <a:pt x="310" y="296"/>
                </a:lnTo>
                <a:lnTo>
                  <a:pt x="300" y="288"/>
                </a:lnTo>
                <a:lnTo>
                  <a:pt x="290" y="278"/>
                </a:lnTo>
                <a:lnTo>
                  <a:pt x="280" y="268"/>
                </a:lnTo>
                <a:lnTo>
                  <a:pt x="268" y="260"/>
                </a:lnTo>
                <a:lnTo>
                  <a:pt x="256" y="252"/>
                </a:lnTo>
                <a:lnTo>
                  <a:pt x="244" y="246"/>
                </a:lnTo>
                <a:lnTo>
                  <a:pt x="232" y="240"/>
                </a:lnTo>
                <a:lnTo>
                  <a:pt x="220" y="238"/>
                </a:lnTo>
                <a:lnTo>
                  <a:pt x="210" y="236"/>
                </a:lnTo>
                <a:lnTo>
                  <a:pt x="190" y="232"/>
                </a:lnTo>
                <a:lnTo>
                  <a:pt x="171" y="220"/>
                </a:lnTo>
                <a:lnTo>
                  <a:pt x="161" y="207"/>
                </a:lnTo>
                <a:lnTo>
                  <a:pt x="161" y="193"/>
                </a:lnTo>
                <a:lnTo>
                  <a:pt x="165" y="189"/>
                </a:lnTo>
                <a:lnTo>
                  <a:pt x="173" y="185"/>
                </a:lnTo>
                <a:lnTo>
                  <a:pt x="181" y="183"/>
                </a:lnTo>
                <a:lnTo>
                  <a:pt x="192" y="183"/>
                </a:lnTo>
                <a:lnTo>
                  <a:pt x="200" y="181"/>
                </a:lnTo>
                <a:lnTo>
                  <a:pt x="210" y="181"/>
                </a:lnTo>
                <a:lnTo>
                  <a:pt x="218" y="181"/>
                </a:lnTo>
                <a:lnTo>
                  <a:pt x="226" y="179"/>
                </a:lnTo>
                <a:lnTo>
                  <a:pt x="230" y="169"/>
                </a:lnTo>
                <a:lnTo>
                  <a:pt x="222" y="153"/>
                </a:lnTo>
                <a:lnTo>
                  <a:pt x="208" y="137"/>
                </a:lnTo>
                <a:lnTo>
                  <a:pt x="194" y="125"/>
                </a:lnTo>
                <a:lnTo>
                  <a:pt x="185" y="121"/>
                </a:lnTo>
                <a:lnTo>
                  <a:pt x="171" y="119"/>
                </a:lnTo>
                <a:lnTo>
                  <a:pt x="155" y="113"/>
                </a:lnTo>
                <a:lnTo>
                  <a:pt x="137" y="109"/>
                </a:lnTo>
                <a:lnTo>
                  <a:pt x="117" y="105"/>
                </a:lnTo>
                <a:lnTo>
                  <a:pt x="99" y="101"/>
                </a:lnTo>
                <a:lnTo>
                  <a:pt x="83" y="97"/>
                </a:lnTo>
                <a:lnTo>
                  <a:pt x="69" y="93"/>
                </a:lnTo>
                <a:lnTo>
                  <a:pt x="57" y="87"/>
                </a:lnTo>
                <a:lnTo>
                  <a:pt x="42" y="81"/>
                </a:lnTo>
                <a:lnTo>
                  <a:pt x="26" y="71"/>
                </a:lnTo>
                <a:lnTo>
                  <a:pt x="14" y="59"/>
                </a:lnTo>
                <a:lnTo>
                  <a:pt x="4" y="46"/>
                </a:lnTo>
                <a:lnTo>
                  <a:pt x="0" y="34"/>
                </a:lnTo>
                <a:lnTo>
                  <a:pt x="4" y="20"/>
                </a:lnTo>
                <a:lnTo>
                  <a:pt x="18" y="8"/>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0" name="Freeform 6"/>
          <p:cNvSpPr>
            <a:spLocks/>
          </p:cNvSpPr>
          <p:nvPr/>
        </p:nvSpPr>
        <p:spPr bwMode="auto">
          <a:xfrm>
            <a:off x="2695575" y="2368550"/>
            <a:ext cx="1249363" cy="1031875"/>
          </a:xfrm>
          <a:custGeom>
            <a:avLst/>
            <a:gdLst>
              <a:gd name="T0" fmla="*/ 2147483647 w 787"/>
              <a:gd name="T1" fmla="*/ 2147483647 h 650"/>
              <a:gd name="T2" fmla="*/ 2147483647 w 787"/>
              <a:gd name="T3" fmla="*/ 2147483647 h 650"/>
              <a:gd name="T4" fmla="*/ 2147483647 w 787"/>
              <a:gd name="T5" fmla="*/ 2147483647 h 650"/>
              <a:gd name="T6" fmla="*/ 2147483647 w 787"/>
              <a:gd name="T7" fmla="*/ 2147483647 h 650"/>
              <a:gd name="T8" fmla="*/ 0 w 787"/>
              <a:gd name="T9" fmla="*/ 2147483647 h 650"/>
              <a:gd name="T10" fmla="*/ 2147483647 w 787"/>
              <a:gd name="T11" fmla="*/ 2147483647 h 650"/>
              <a:gd name="T12" fmla="*/ 2147483647 w 787"/>
              <a:gd name="T13" fmla="*/ 2147483647 h 650"/>
              <a:gd name="T14" fmla="*/ 2147483647 w 787"/>
              <a:gd name="T15" fmla="*/ 2147483647 h 650"/>
              <a:gd name="T16" fmla="*/ 2147483647 w 787"/>
              <a:gd name="T17" fmla="*/ 2147483647 h 650"/>
              <a:gd name="T18" fmla="*/ 2147483647 w 787"/>
              <a:gd name="T19" fmla="*/ 2147483647 h 650"/>
              <a:gd name="T20" fmla="*/ 2147483647 w 787"/>
              <a:gd name="T21" fmla="*/ 2147483647 h 650"/>
              <a:gd name="T22" fmla="*/ 2147483647 w 787"/>
              <a:gd name="T23" fmla="*/ 2147483647 h 650"/>
              <a:gd name="T24" fmla="*/ 2147483647 w 787"/>
              <a:gd name="T25" fmla="*/ 2147483647 h 650"/>
              <a:gd name="T26" fmla="*/ 2147483647 w 787"/>
              <a:gd name="T27" fmla="*/ 2147483647 h 650"/>
              <a:gd name="T28" fmla="*/ 2147483647 w 787"/>
              <a:gd name="T29" fmla="*/ 2147483647 h 650"/>
              <a:gd name="T30" fmla="*/ 2147483647 w 787"/>
              <a:gd name="T31" fmla="*/ 2147483647 h 650"/>
              <a:gd name="T32" fmla="*/ 2147483647 w 787"/>
              <a:gd name="T33" fmla="*/ 2147483647 h 650"/>
              <a:gd name="T34" fmla="*/ 2147483647 w 787"/>
              <a:gd name="T35" fmla="*/ 2147483647 h 650"/>
              <a:gd name="T36" fmla="*/ 2147483647 w 787"/>
              <a:gd name="T37" fmla="*/ 2147483647 h 650"/>
              <a:gd name="T38" fmla="*/ 2147483647 w 787"/>
              <a:gd name="T39" fmla="*/ 2147483647 h 650"/>
              <a:gd name="T40" fmla="*/ 2147483647 w 787"/>
              <a:gd name="T41" fmla="*/ 2147483647 h 650"/>
              <a:gd name="T42" fmla="*/ 2147483647 w 787"/>
              <a:gd name="T43" fmla="*/ 2147483647 h 650"/>
              <a:gd name="T44" fmla="*/ 2147483647 w 787"/>
              <a:gd name="T45" fmla="*/ 2147483647 h 650"/>
              <a:gd name="T46" fmla="*/ 2147483647 w 787"/>
              <a:gd name="T47" fmla="*/ 2147483647 h 650"/>
              <a:gd name="T48" fmla="*/ 2147483647 w 787"/>
              <a:gd name="T49" fmla="*/ 2147483647 h 650"/>
              <a:gd name="T50" fmla="*/ 2147483647 w 787"/>
              <a:gd name="T51" fmla="*/ 2147483647 h 650"/>
              <a:gd name="T52" fmla="*/ 2147483647 w 787"/>
              <a:gd name="T53" fmla="*/ 2147483647 h 650"/>
              <a:gd name="T54" fmla="*/ 2147483647 w 787"/>
              <a:gd name="T55" fmla="*/ 2147483647 h 650"/>
              <a:gd name="T56" fmla="*/ 2147483647 w 787"/>
              <a:gd name="T57" fmla="*/ 2147483647 h 650"/>
              <a:gd name="T58" fmla="*/ 2147483647 w 787"/>
              <a:gd name="T59" fmla="*/ 2147483647 h 650"/>
              <a:gd name="T60" fmla="*/ 2147483647 w 787"/>
              <a:gd name="T61" fmla="*/ 2147483647 h 650"/>
              <a:gd name="T62" fmla="*/ 2147483647 w 787"/>
              <a:gd name="T63" fmla="*/ 2147483647 h 650"/>
              <a:gd name="T64" fmla="*/ 2147483647 w 787"/>
              <a:gd name="T65" fmla="*/ 2147483647 h 650"/>
              <a:gd name="T66" fmla="*/ 2147483647 w 787"/>
              <a:gd name="T67" fmla="*/ 2147483647 h 650"/>
              <a:gd name="T68" fmla="*/ 2147483647 w 787"/>
              <a:gd name="T69" fmla="*/ 2147483647 h 650"/>
              <a:gd name="T70" fmla="*/ 2147483647 w 787"/>
              <a:gd name="T71" fmla="*/ 2147483647 h 650"/>
              <a:gd name="T72" fmla="*/ 2147483647 w 787"/>
              <a:gd name="T73" fmla="*/ 2147483647 h 650"/>
              <a:gd name="T74" fmla="*/ 2147483647 w 787"/>
              <a:gd name="T75" fmla="*/ 2147483647 h 650"/>
              <a:gd name="T76" fmla="*/ 2147483647 w 787"/>
              <a:gd name="T77" fmla="*/ 2147483647 h 650"/>
              <a:gd name="T78" fmla="*/ 2147483647 w 787"/>
              <a:gd name="T79" fmla="*/ 2147483647 h 650"/>
              <a:gd name="T80" fmla="*/ 2147483647 w 787"/>
              <a:gd name="T81" fmla="*/ 2147483647 h 650"/>
              <a:gd name="T82" fmla="*/ 2147483647 w 787"/>
              <a:gd name="T83" fmla="*/ 2147483647 h 650"/>
              <a:gd name="T84" fmla="*/ 2147483647 w 787"/>
              <a:gd name="T85" fmla="*/ 2147483647 h 650"/>
              <a:gd name="T86" fmla="*/ 2147483647 w 787"/>
              <a:gd name="T87" fmla="*/ 2147483647 h 650"/>
              <a:gd name="T88" fmla="*/ 2147483647 w 787"/>
              <a:gd name="T89" fmla="*/ 2147483647 h 650"/>
              <a:gd name="T90" fmla="*/ 2147483647 w 787"/>
              <a:gd name="T91" fmla="*/ 2147483647 h 650"/>
              <a:gd name="T92" fmla="*/ 2147483647 w 787"/>
              <a:gd name="T93" fmla="*/ 2147483647 h 650"/>
              <a:gd name="T94" fmla="*/ 2147483647 w 787"/>
              <a:gd name="T95" fmla="*/ 2147483647 h 650"/>
              <a:gd name="T96" fmla="*/ 2147483647 w 787"/>
              <a:gd name="T97" fmla="*/ 0 h 650"/>
              <a:gd name="T98" fmla="*/ 2147483647 w 787"/>
              <a:gd name="T99" fmla="*/ 2147483647 h 650"/>
              <a:gd name="T100" fmla="*/ 2147483647 w 787"/>
              <a:gd name="T101" fmla="*/ 2147483647 h 650"/>
              <a:gd name="T102" fmla="*/ 2147483647 w 787"/>
              <a:gd name="T103" fmla="*/ 2147483647 h 650"/>
              <a:gd name="T104" fmla="*/ 2147483647 w 787"/>
              <a:gd name="T105" fmla="*/ 2147483647 h 650"/>
              <a:gd name="T106" fmla="*/ 2147483647 w 787"/>
              <a:gd name="T107" fmla="*/ 2147483647 h 650"/>
              <a:gd name="T108" fmla="*/ 2147483647 w 787"/>
              <a:gd name="T109" fmla="*/ 2147483647 h 650"/>
              <a:gd name="T110" fmla="*/ 2147483647 w 787"/>
              <a:gd name="T111" fmla="*/ 2147483647 h 650"/>
              <a:gd name="T112" fmla="*/ 2147483647 w 787"/>
              <a:gd name="T113" fmla="*/ 2147483647 h 650"/>
              <a:gd name="T114" fmla="*/ 2147483647 w 787"/>
              <a:gd name="T115" fmla="*/ 2147483647 h 6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87" h="650">
                <a:moveTo>
                  <a:pt x="181" y="91"/>
                </a:moveTo>
                <a:lnTo>
                  <a:pt x="171" y="93"/>
                </a:lnTo>
                <a:lnTo>
                  <a:pt x="163" y="95"/>
                </a:lnTo>
                <a:lnTo>
                  <a:pt x="155" y="93"/>
                </a:lnTo>
                <a:lnTo>
                  <a:pt x="147" y="93"/>
                </a:lnTo>
                <a:lnTo>
                  <a:pt x="139" y="93"/>
                </a:lnTo>
                <a:lnTo>
                  <a:pt x="131" y="95"/>
                </a:lnTo>
                <a:lnTo>
                  <a:pt x="121" y="101"/>
                </a:lnTo>
                <a:lnTo>
                  <a:pt x="111" y="109"/>
                </a:lnTo>
                <a:lnTo>
                  <a:pt x="95" y="131"/>
                </a:lnTo>
                <a:lnTo>
                  <a:pt x="84" y="149"/>
                </a:lnTo>
                <a:lnTo>
                  <a:pt x="74" y="165"/>
                </a:lnTo>
                <a:lnTo>
                  <a:pt x="60" y="177"/>
                </a:lnTo>
                <a:lnTo>
                  <a:pt x="50" y="183"/>
                </a:lnTo>
                <a:lnTo>
                  <a:pt x="40" y="187"/>
                </a:lnTo>
                <a:lnTo>
                  <a:pt x="28" y="193"/>
                </a:lnTo>
                <a:lnTo>
                  <a:pt x="18" y="199"/>
                </a:lnTo>
                <a:lnTo>
                  <a:pt x="8" y="205"/>
                </a:lnTo>
                <a:lnTo>
                  <a:pt x="2" y="211"/>
                </a:lnTo>
                <a:lnTo>
                  <a:pt x="0" y="217"/>
                </a:lnTo>
                <a:lnTo>
                  <a:pt x="2" y="223"/>
                </a:lnTo>
                <a:lnTo>
                  <a:pt x="12" y="231"/>
                </a:lnTo>
                <a:lnTo>
                  <a:pt x="20" y="235"/>
                </a:lnTo>
                <a:lnTo>
                  <a:pt x="26" y="242"/>
                </a:lnTo>
                <a:lnTo>
                  <a:pt x="32" y="250"/>
                </a:lnTo>
                <a:lnTo>
                  <a:pt x="36" y="262"/>
                </a:lnTo>
                <a:lnTo>
                  <a:pt x="46" y="274"/>
                </a:lnTo>
                <a:lnTo>
                  <a:pt x="58" y="280"/>
                </a:lnTo>
                <a:lnTo>
                  <a:pt x="74" y="272"/>
                </a:lnTo>
                <a:lnTo>
                  <a:pt x="91" y="260"/>
                </a:lnTo>
                <a:lnTo>
                  <a:pt x="103" y="254"/>
                </a:lnTo>
                <a:lnTo>
                  <a:pt x="117" y="252"/>
                </a:lnTo>
                <a:lnTo>
                  <a:pt x="131" y="250"/>
                </a:lnTo>
                <a:lnTo>
                  <a:pt x="141" y="246"/>
                </a:lnTo>
                <a:lnTo>
                  <a:pt x="149" y="244"/>
                </a:lnTo>
                <a:lnTo>
                  <a:pt x="155" y="244"/>
                </a:lnTo>
                <a:lnTo>
                  <a:pt x="161" y="252"/>
                </a:lnTo>
                <a:lnTo>
                  <a:pt x="171" y="266"/>
                </a:lnTo>
                <a:lnTo>
                  <a:pt x="183" y="280"/>
                </a:lnTo>
                <a:lnTo>
                  <a:pt x="193" y="288"/>
                </a:lnTo>
                <a:lnTo>
                  <a:pt x="197" y="292"/>
                </a:lnTo>
                <a:lnTo>
                  <a:pt x="197" y="296"/>
                </a:lnTo>
                <a:lnTo>
                  <a:pt x="197" y="304"/>
                </a:lnTo>
                <a:lnTo>
                  <a:pt x="197" y="316"/>
                </a:lnTo>
                <a:lnTo>
                  <a:pt x="199" y="326"/>
                </a:lnTo>
                <a:lnTo>
                  <a:pt x="203" y="338"/>
                </a:lnTo>
                <a:lnTo>
                  <a:pt x="213" y="350"/>
                </a:lnTo>
                <a:lnTo>
                  <a:pt x="227" y="362"/>
                </a:lnTo>
                <a:lnTo>
                  <a:pt x="240" y="374"/>
                </a:lnTo>
                <a:lnTo>
                  <a:pt x="248" y="386"/>
                </a:lnTo>
                <a:lnTo>
                  <a:pt x="252" y="396"/>
                </a:lnTo>
                <a:lnTo>
                  <a:pt x="254" y="411"/>
                </a:lnTo>
                <a:lnTo>
                  <a:pt x="256" y="427"/>
                </a:lnTo>
                <a:lnTo>
                  <a:pt x="258" y="447"/>
                </a:lnTo>
                <a:lnTo>
                  <a:pt x="260" y="469"/>
                </a:lnTo>
                <a:lnTo>
                  <a:pt x="260" y="489"/>
                </a:lnTo>
                <a:lnTo>
                  <a:pt x="258" y="501"/>
                </a:lnTo>
                <a:lnTo>
                  <a:pt x="252" y="513"/>
                </a:lnTo>
                <a:lnTo>
                  <a:pt x="246" y="525"/>
                </a:lnTo>
                <a:lnTo>
                  <a:pt x="242" y="537"/>
                </a:lnTo>
                <a:lnTo>
                  <a:pt x="240" y="549"/>
                </a:lnTo>
                <a:lnTo>
                  <a:pt x="242" y="559"/>
                </a:lnTo>
                <a:lnTo>
                  <a:pt x="248" y="566"/>
                </a:lnTo>
                <a:lnTo>
                  <a:pt x="254" y="570"/>
                </a:lnTo>
                <a:lnTo>
                  <a:pt x="258" y="578"/>
                </a:lnTo>
                <a:lnTo>
                  <a:pt x="260" y="590"/>
                </a:lnTo>
                <a:lnTo>
                  <a:pt x="262" y="602"/>
                </a:lnTo>
                <a:lnTo>
                  <a:pt x="268" y="614"/>
                </a:lnTo>
                <a:lnTo>
                  <a:pt x="276" y="624"/>
                </a:lnTo>
                <a:lnTo>
                  <a:pt x="284" y="628"/>
                </a:lnTo>
                <a:lnTo>
                  <a:pt x="294" y="634"/>
                </a:lnTo>
                <a:lnTo>
                  <a:pt x="306" y="640"/>
                </a:lnTo>
                <a:lnTo>
                  <a:pt x="320" y="646"/>
                </a:lnTo>
                <a:lnTo>
                  <a:pt x="334" y="650"/>
                </a:lnTo>
                <a:lnTo>
                  <a:pt x="346" y="650"/>
                </a:lnTo>
                <a:lnTo>
                  <a:pt x="356" y="650"/>
                </a:lnTo>
                <a:lnTo>
                  <a:pt x="364" y="644"/>
                </a:lnTo>
                <a:lnTo>
                  <a:pt x="370" y="636"/>
                </a:lnTo>
                <a:lnTo>
                  <a:pt x="379" y="626"/>
                </a:lnTo>
                <a:lnTo>
                  <a:pt x="391" y="616"/>
                </a:lnTo>
                <a:lnTo>
                  <a:pt x="403" y="606"/>
                </a:lnTo>
                <a:lnTo>
                  <a:pt x="415" y="594"/>
                </a:lnTo>
                <a:lnTo>
                  <a:pt x="427" y="582"/>
                </a:lnTo>
                <a:lnTo>
                  <a:pt x="439" y="572"/>
                </a:lnTo>
                <a:lnTo>
                  <a:pt x="449" y="561"/>
                </a:lnTo>
                <a:lnTo>
                  <a:pt x="457" y="551"/>
                </a:lnTo>
                <a:lnTo>
                  <a:pt x="465" y="541"/>
                </a:lnTo>
                <a:lnTo>
                  <a:pt x="473" y="529"/>
                </a:lnTo>
                <a:lnTo>
                  <a:pt x="481" y="517"/>
                </a:lnTo>
                <a:lnTo>
                  <a:pt x="489" y="505"/>
                </a:lnTo>
                <a:lnTo>
                  <a:pt x="497" y="495"/>
                </a:lnTo>
                <a:lnTo>
                  <a:pt x="507" y="487"/>
                </a:lnTo>
                <a:lnTo>
                  <a:pt x="518" y="483"/>
                </a:lnTo>
                <a:lnTo>
                  <a:pt x="528" y="481"/>
                </a:lnTo>
                <a:lnTo>
                  <a:pt x="540" y="479"/>
                </a:lnTo>
                <a:lnTo>
                  <a:pt x="550" y="477"/>
                </a:lnTo>
                <a:lnTo>
                  <a:pt x="560" y="475"/>
                </a:lnTo>
                <a:lnTo>
                  <a:pt x="568" y="473"/>
                </a:lnTo>
                <a:lnTo>
                  <a:pt x="578" y="469"/>
                </a:lnTo>
                <a:lnTo>
                  <a:pt x="586" y="465"/>
                </a:lnTo>
                <a:lnTo>
                  <a:pt x="592" y="461"/>
                </a:lnTo>
                <a:lnTo>
                  <a:pt x="604" y="453"/>
                </a:lnTo>
                <a:lnTo>
                  <a:pt x="614" y="447"/>
                </a:lnTo>
                <a:lnTo>
                  <a:pt x="622" y="441"/>
                </a:lnTo>
                <a:lnTo>
                  <a:pt x="634" y="435"/>
                </a:lnTo>
                <a:lnTo>
                  <a:pt x="644" y="427"/>
                </a:lnTo>
                <a:lnTo>
                  <a:pt x="652" y="417"/>
                </a:lnTo>
                <a:lnTo>
                  <a:pt x="658" y="409"/>
                </a:lnTo>
                <a:lnTo>
                  <a:pt x="658" y="400"/>
                </a:lnTo>
                <a:lnTo>
                  <a:pt x="654" y="394"/>
                </a:lnTo>
                <a:lnTo>
                  <a:pt x="646" y="388"/>
                </a:lnTo>
                <a:lnTo>
                  <a:pt x="638" y="382"/>
                </a:lnTo>
                <a:lnTo>
                  <a:pt x="632" y="380"/>
                </a:lnTo>
                <a:lnTo>
                  <a:pt x="624" y="378"/>
                </a:lnTo>
                <a:lnTo>
                  <a:pt x="612" y="374"/>
                </a:lnTo>
                <a:lnTo>
                  <a:pt x="604" y="370"/>
                </a:lnTo>
                <a:lnTo>
                  <a:pt x="604" y="360"/>
                </a:lnTo>
                <a:lnTo>
                  <a:pt x="610" y="348"/>
                </a:lnTo>
                <a:lnTo>
                  <a:pt x="616" y="336"/>
                </a:lnTo>
                <a:lnTo>
                  <a:pt x="622" y="330"/>
                </a:lnTo>
                <a:lnTo>
                  <a:pt x="632" y="332"/>
                </a:lnTo>
                <a:lnTo>
                  <a:pt x="644" y="336"/>
                </a:lnTo>
                <a:lnTo>
                  <a:pt x="661" y="338"/>
                </a:lnTo>
                <a:lnTo>
                  <a:pt x="673" y="340"/>
                </a:lnTo>
                <a:lnTo>
                  <a:pt x="679" y="340"/>
                </a:lnTo>
                <a:lnTo>
                  <a:pt x="681" y="338"/>
                </a:lnTo>
                <a:lnTo>
                  <a:pt x="685" y="332"/>
                </a:lnTo>
                <a:lnTo>
                  <a:pt x="687" y="322"/>
                </a:lnTo>
                <a:lnTo>
                  <a:pt x="691" y="306"/>
                </a:lnTo>
                <a:lnTo>
                  <a:pt x="695" y="290"/>
                </a:lnTo>
                <a:lnTo>
                  <a:pt x="697" y="276"/>
                </a:lnTo>
                <a:lnTo>
                  <a:pt x="695" y="264"/>
                </a:lnTo>
                <a:lnTo>
                  <a:pt x="693" y="250"/>
                </a:lnTo>
                <a:lnTo>
                  <a:pt x="689" y="233"/>
                </a:lnTo>
                <a:lnTo>
                  <a:pt x="689" y="213"/>
                </a:lnTo>
                <a:lnTo>
                  <a:pt x="693" y="191"/>
                </a:lnTo>
                <a:lnTo>
                  <a:pt x="701" y="173"/>
                </a:lnTo>
                <a:lnTo>
                  <a:pt x="707" y="159"/>
                </a:lnTo>
                <a:lnTo>
                  <a:pt x="715" y="149"/>
                </a:lnTo>
                <a:lnTo>
                  <a:pt x="725" y="139"/>
                </a:lnTo>
                <a:lnTo>
                  <a:pt x="731" y="133"/>
                </a:lnTo>
                <a:lnTo>
                  <a:pt x="739" y="127"/>
                </a:lnTo>
                <a:lnTo>
                  <a:pt x="747" y="121"/>
                </a:lnTo>
                <a:lnTo>
                  <a:pt x="757" y="115"/>
                </a:lnTo>
                <a:lnTo>
                  <a:pt x="765" y="109"/>
                </a:lnTo>
                <a:lnTo>
                  <a:pt x="773" y="103"/>
                </a:lnTo>
                <a:lnTo>
                  <a:pt x="781" y="95"/>
                </a:lnTo>
                <a:lnTo>
                  <a:pt x="785" y="89"/>
                </a:lnTo>
                <a:lnTo>
                  <a:pt x="787" y="76"/>
                </a:lnTo>
                <a:lnTo>
                  <a:pt x="781" y="70"/>
                </a:lnTo>
                <a:lnTo>
                  <a:pt x="771" y="70"/>
                </a:lnTo>
                <a:lnTo>
                  <a:pt x="759" y="72"/>
                </a:lnTo>
                <a:lnTo>
                  <a:pt x="747" y="72"/>
                </a:lnTo>
                <a:lnTo>
                  <a:pt x="733" y="70"/>
                </a:lnTo>
                <a:lnTo>
                  <a:pt x="719" y="68"/>
                </a:lnTo>
                <a:lnTo>
                  <a:pt x="709" y="66"/>
                </a:lnTo>
                <a:lnTo>
                  <a:pt x="699" y="66"/>
                </a:lnTo>
                <a:lnTo>
                  <a:pt x="691" y="66"/>
                </a:lnTo>
                <a:lnTo>
                  <a:pt x="685" y="72"/>
                </a:lnTo>
                <a:lnTo>
                  <a:pt x="679" y="81"/>
                </a:lnTo>
                <a:lnTo>
                  <a:pt x="675" y="85"/>
                </a:lnTo>
                <a:lnTo>
                  <a:pt x="669" y="87"/>
                </a:lnTo>
                <a:lnTo>
                  <a:pt x="661" y="89"/>
                </a:lnTo>
                <a:lnTo>
                  <a:pt x="652" y="91"/>
                </a:lnTo>
                <a:lnTo>
                  <a:pt x="642" y="91"/>
                </a:lnTo>
                <a:lnTo>
                  <a:pt x="634" y="91"/>
                </a:lnTo>
                <a:lnTo>
                  <a:pt x="624" y="91"/>
                </a:lnTo>
                <a:lnTo>
                  <a:pt x="616" y="91"/>
                </a:lnTo>
                <a:lnTo>
                  <a:pt x="600" y="89"/>
                </a:lnTo>
                <a:lnTo>
                  <a:pt x="584" y="87"/>
                </a:lnTo>
                <a:lnTo>
                  <a:pt x="570" y="85"/>
                </a:lnTo>
                <a:lnTo>
                  <a:pt x="558" y="85"/>
                </a:lnTo>
                <a:lnTo>
                  <a:pt x="552" y="85"/>
                </a:lnTo>
                <a:lnTo>
                  <a:pt x="556" y="83"/>
                </a:lnTo>
                <a:lnTo>
                  <a:pt x="566" y="78"/>
                </a:lnTo>
                <a:lnTo>
                  <a:pt x="578" y="68"/>
                </a:lnTo>
                <a:lnTo>
                  <a:pt x="590" y="58"/>
                </a:lnTo>
                <a:lnTo>
                  <a:pt x="602" y="52"/>
                </a:lnTo>
                <a:lnTo>
                  <a:pt x="614" y="50"/>
                </a:lnTo>
                <a:lnTo>
                  <a:pt x="626" y="48"/>
                </a:lnTo>
                <a:lnTo>
                  <a:pt x="640" y="48"/>
                </a:lnTo>
                <a:lnTo>
                  <a:pt x="658" y="50"/>
                </a:lnTo>
                <a:lnTo>
                  <a:pt x="673" y="54"/>
                </a:lnTo>
                <a:lnTo>
                  <a:pt x="679" y="54"/>
                </a:lnTo>
                <a:lnTo>
                  <a:pt x="669" y="38"/>
                </a:lnTo>
                <a:lnTo>
                  <a:pt x="654" y="22"/>
                </a:lnTo>
                <a:lnTo>
                  <a:pt x="640" y="12"/>
                </a:lnTo>
                <a:lnTo>
                  <a:pt x="628" y="6"/>
                </a:lnTo>
                <a:lnTo>
                  <a:pt x="622" y="4"/>
                </a:lnTo>
                <a:lnTo>
                  <a:pt x="612" y="4"/>
                </a:lnTo>
                <a:lnTo>
                  <a:pt x="602" y="2"/>
                </a:lnTo>
                <a:lnTo>
                  <a:pt x="590" y="0"/>
                </a:lnTo>
                <a:lnTo>
                  <a:pt x="578" y="0"/>
                </a:lnTo>
                <a:lnTo>
                  <a:pt x="564" y="0"/>
                </a:lnTo>
                <a:lnTo>
                  <a:pt x="550" y="0"/>
                </a:lnTo>
                <a:lnTo>
                  <a:pt x="536" y="2"/>
                </a:lnTo>
                <a:lnTo>
                  <a:pt x="522" y="4"/>
                </a:lnTo>
                <a:lnTo>
                  <a:pt x="507" y="6"/>
                </a:lnTo>
                <a:lnTo>
                  <a:pt x="491" y="6"/>
                </a:lnTo>
                <a:lnTo>
                  <a:pt x="477" y="6"/>
                </a:lnTo>
                <a:lnTo>
                  <a:pt x="463" y="8"/>
                </a:lnTo>
                <a:lnTo>
                  <a:pt x="451" y="8"/>
                </a:lnTo>
                <a:lnTo>
                  <a:pt x="441" y="8"/>
                </a:lnTo>
                <a:lnTo>
                  <a:pt x="433" y="10"/>
                </a:lnTo>
                <a:lnTo>
                  <a:pt x="419" y="16"/>
                </a:lnTo>
                <a:lnTo>
                  <a:pt x="407" y="22"/>
                </a:lnTo>
                <a:lnTo>
                  <a:pt x="395" y="28"/>
                </a:lnTo>
                <a:lnTo>
                  <a:pt x="383" y="30"/>
                </a:lnTo>
                <a:lnTo>
                  <a:pt x="372" y="30"/>
                </a:lnTo>
                <a:lnTo>
                  <a:pt x="366" y="32"/>
                </a:lnTo>
                <a:lnTo>
                  <a:pt x="360" y="36"/>
                </a:lnTo>
                <a:lnTo>
                  <a:pt x="350" y="40"/>
                </a:lnTo>
                <a:lnTo>
                  <a:pt x="344" y="46"/>
                </a:lnTo>
                <a:lnTo>
                  <a:pt x="346" y="52"/>
                </a:lnTo>
                <a:lnTo>
                  <a:pt x="352" y="62"/>
                </a:lnTo>
                <a:lnTo>
                  <a:pt x="356" y="72"/>
                </a:lnTo>
                <a:lnTo>
                  <a:pt x="354" y="78"/>
                </a:lnTo>
                <a:lnTo>
                  <a:pt x="346" y="78"/>
                </a:lnTo>
                <a:lnTo>
                  <a:pt x="334" y="78"/>
                </a:lnTo>
                <a:lnTo>
                  <a:pt x="320" y="81"/>
                </a:lnTo>
                <a:lnTo>
                  <a:pt x="306" y="85"/>
                </a:lnTo>
                <a:lnTo>
                  <a:pt x="296" y="85"/>
                </a:lnTo>
                <a:lnTo>
                  <a:pt x="286" y="85"/>
                </a:lnTo>
                <a:lnTo>
                  <a:pt x="278" y="83"/>
                </a:lnTo>
                <a:lnTo>
                  <a:pt x="268" y="83"/>
                </a:lnTo>
                <a:lnTo>
                  <a:pt x="254" y="85"/>
                </a:lnTo>
                <a:lnTo>
                  <a:pt x="242" y="87"/>
                </a:lnTo>
                <a:lnTo>
                  <a:pt x="236" y="89"/>
                </a:lnTo>
                <a:lnTo>
                  <a:pt x="229" y="89"/>
                </a:lnTo>
                <a:lnTo>
                  <a:pt x="215" y="87"/>
                </a:lnTo>
                <a:lnTo>
                  <a:pt x="197" y="87"/>
                </a:lnTo>
                <a:lnTo>
                  <a:pt x="181" y="91"/>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1" name="Freeform 7"/>
          <p:cNvSpPr>
            <a:spLocks/>
          </p:cNvSpPr>
          <p:nvPr/>
        </p:nvSpPr>
        <p:spPr bwMode="auto">
          <a:xfrm>
            <a:off x="2257425" y="2435225"/>
            <a:ext cx="674688" cy="349250"/>
          </a:xfrm>
          <a:custGeom>
            <a:avLst/>
            <a:gdLst>
              <a:gd name="T0" fmla="*/ 2147483647 w 425"/>
              <a:gd name="T1" fmla="*/ 2147483647 h 220"/>
              <a:gd name="T2" fmla="*/ 2147483647 w 425"/>
              <a:gd name="T3" fmla="*/ 2147483647 h 220"/>
              <a:gd name="T4" fmla="*/ 2147483647 w 425"/>
              <a:gd name="T5" fmla="*/ 2147483647 h 220"/>
              <a:gd name="T6" fmla="*/ 2147483647 w 425"/>
              <a:gd name="T7" fmla="*/ 2147483647 h 220"/>
              <a:gd name="T8" fmla="*/ 2147483647 w 425"/>
              <a:gd name="T9" fmla="*/ 2147483647 h 220"/>
              <a:gd name="T10" fmla="*/ 2147483647 w 425"/>
              <a:gd name="T11" fmla="*/ 2147483647 h 220"/>
              <a:gd name="T12" fmla="*/ 2147483647 w 425"/>
              <a:gd name="T13" fmla="*/ 0 h 220"/>
              <a:gd name="T14" fmla="*/ 2147483647 w 425"/>
              <a:gd name="T15" fmla="*/ 2147483647 h 220"/>
              <a:gd name="T16" fmla="*/ 2147483647 w 425"/>
              <a:gd name="T17" fmla="*/ 2147483647 h 220"/>
              <a:gd name="T18" fmla="*/ 2147483647 w 425"/>
              <a:gd name="T19" fmla="*/ 2147483647 h 220"/>
              <a:gd name="T20" fmla="*/ 2147483647 w 425"/>
              <a:gd name="T21" fmla="*/ 2147483647 h 220"/>
              <a:gd name="T22" fmla="*/ 2147483647 w 425"/>
              <a:gd name="T23" fmla="*/ 2147483647 h 220"/>
              <a:gd name="T24" fmla="*/ 2147483647 w 425"/>
              <a:gd name="T25" fmla="*/ 2147483647 h 220"/>
              <a:gd name="T26" fmla="*/ 2147483647 w 425"/>
              <a:gd name="T27" fmla="*/ 2147483647 h 220"/>
              <a:gd name="T28" fmla="*/ 2147483647 w 425"/>
              <a:gd name="T29" fmla="*/ 2147483647 h 220"/>
              <a:gd name="T30" fmla="*/ 2147483647 w 425"/>
              <a:gd name="T31" fmla="*/ 2147483647 h 220"/>
              <a:gd name="T32" fmla="*/ 2147483647 w 425"/>
              <a:gd name="T33" fmla="*/ 2147483647 h 220"/>
              <a:gd name="T34" fmla="*/ 2147483647 w 425"/>
              <a:gd name="T35" fmla="*/ 2147483647 h 220"/>
              <a:gd name="T36" fmla="*/ 2147483647 w 425"/>
              <a:gd name="T37" fmla="*/ 2147483647 h 220"/>
              <a:gd name="T38" fmla="*/ 2147483647 w 425"/>
              <a:gd name="T39" fmla="*/ 2147483647 h 220"/>
              <a:gd name="T40" fmla="*/ 2147483647 w 425"/>
              <a:gd name="T41" fmla="*/ 2147483647 h 220"/>
              <a:gd name="T42" fmla="*/ 2147483647 w 425"/>
              <a:gd name="T43" fmla="*/ 2147483647 h 220"/>
              <a:gd name="T44" fmla="*/ 2147483647 w 425"/>
              <a:gd name="T45" fmla="*/ 2147483647 h 220"/>
              <a:gd name="T46" fmla="*/ 2147483647 w 425"/>
              <a:gd name="T47" fmla="*/ 2147483647 h 220"/>
              <a:gd name="T48" fmla="*/ 2147483647 w 425"/>
              <a:gd name="T49" fmla="*/ 2147483647 h 220"/>
              <a:gd name="T50" fmla="*/ 2147483647 w 425"/>
              <a:gd name="T51" fmla="*/ 2147483647 h 220"/>
              <a:gd name="T52" fmla="*/ 2147483647 w 425"/>
              <a:gd name="T53" fmla="*/ 2147483647 h 220"/>
              <a:gd name="T54" fmla="*/ 2147483647 w 425"/>
              <a:gd name="T55" fmla="*/ 2147483647 h 220"/>
              <a:gd name="T56" fmla="*/ 2147483647 w 425"/>
              <a:gd name="T57" fmla="*/ 2147483647 h 220"/>
              <a:gd name="T58" fmla="*/ 2147483647 w 425"/>
              <a:gd name="T59" fmla="*/ 2147483647 h 220"/>
              <a:gd name="T60" fmla="*/ 2147483647 w 425"/>
              <a:gd name="T61" fmla="*/ 2147483647 h 220"/>
              <a:gd name="T62" fmla="*/ 2147483647 w 425"/>
              <a:gd name="T63" fmla="*/ 2147483647 h 220"/>
              <a:gd name="T64" fmla="*/ 2147483647 w 425"/>
              <a:gd name="T65" fmla="*/ 2147483647 h 220"/>
              <a:gd name="T66" fmla="*/ 2147483647 w 425"/>
              <a:gd name="T67" fmla="*/ 2147483647 h 220"/>
              <a:gd name="T68" fmla="*/ 2147483647 w 425"/>
              <a:gd name="T69" fmla="*/ 2147483647 h 220"/>
              <a:gd name="T70" fmla="*/ 2147483647 w 425"/>
              <a:gd name="T71" fmla="*/ 2147483647 h 220"/>
              <a:gd name="T72" fmla="*/ 2147483647 w 425"/>
              <a:gd name="T73" fmla="*/ 2147483647 h 220"/>
              <a:gd name="T74" fmla="*/ 2147483647 w 425"/>
              <a:gd name="T75" fmla="*/ 2147483647 h 220"/>
              <a:gd name="T76" fmla="*/ 2147483647 w 425"/>
              <a:gd name="T77" fmla="*/ 2147483647 h 220"/>
              <a:gd name="T78" fmla="*/ 2147483647 w 425"/>
              <a:gd name="T79" fmla="*/ 2147483647 h 220"/>
              <a:gd name="T80" fmla="*/ 2147483647 w 425"/>
              <a:gd name="T81" fmla="*/ 2147483647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25" h="220">
                <a:moveTo>
                  <a:pt x="425" y="22"/>
                </a:moveTo>
                <a:lnTo>
                  <a:pt x="423" y="20"/>
                </a:lnTo>
                <a:lnTo>
                  <a:pt x="411" y="20"/>
                </a:lnTo>
                <a:lnTo>
                  <a:pt x="391" y="20"/>
                </a:lnTo>
                <a:lnTo>
                  <a:pt x="369" y="20"/>
                </a:lnTo>
                <a:lnTo>
                  <a:pt x="344" y="18"/>
                </a:lnTo>
                <a:lnTo>
                  <a:pt x="322" y="18"/>
                </a:lnTo>
                <a:lnTo>
                  <a:pt x="302" y="16"/>
                </a:lnTo>
                <a:lnTo>
                  <a:pt x="290" y="14"/>
                </a:lnTo>
                <a:lnTo>
                  <a:pt x="278" y="10"/>
                </a:lnTo>
                <a:lnTo>
                  <a:pt x="260" y="8"/>
                </a:lnTo>
                <a:lnTo>
                  <a:pt x="238" y="4"/>
                </a:lnTo>
                <a:lnTo>
                  <a:pt x="213" y="2"/>
                </a:lnTo>
                <a:lnTo>
                  <a:pt x="189" y="0"/>
                </a:lnTo>
                <a:lnTo>
                  <a:pt x="169" y="2"/>
                </a:lnTo>
                <a:lnTo>
                  <a:pt x="151" y="4"/>
                </a:lnTo>
                <a:lnTo>
                  <a:pt x="139" y="8"/>
                </a:lnTo>
                <a:lnTo>
                  <a:pt x="129" y="14"/>
                </a:lnTo>
                <a:lnTo>
                  <a:pt x="117" y="18"/>
                </a:lnTo>
                <a:lnTo>
                  <a:pt x="105" y="20"/>
                </a:lnTo>
                <a:lnTo>
                  <a:pt x="93" y="22"/>
                </a:lnTo>
                <a:lnTo>
                  <a:pt x="81" y="26"/>
                </a:lnTo>
                <a:lnTo>
                  <a:pt x="68" y="28"/>
                </a:lnTo>
                <a:lnTo>
                  <a:pt x="58" y="30"/>
                </a:lnTo>
                <a:lnTo>
                  <a:pt x="50" y="32"/>
                </a:lnTo>
                <a:lnTo>
                  <a:pt x="36" y="36"/>
                </a:lnTo>
                <a:lnTo>
                  <a:pt x="20" y="36"/>
                </a:lnTo>
                <a:lnTo>
                  <a:pt x="8" y="36"/>
                </a:lnTo>
                <a:lnTo>
                  <a:pt x="0" y="43"/>
                </a:lnTo>
                <a:lnTo>
                  <a:pt x="2" y="53"/>
                </a:lnTo>
                <a:lnTo>
                  <a:pt x="10" y="61"/>
                </a:lnTo>
                <a:lnTo>
                  <a:pt x="22" y="67"/>
                </a:lnTo>
                <a:lnTo>
                  <a:pt x="32" y="73"/>
                </a:lnTo>
                <a:lnTo>
                  <a:pt x="42" y="77"/>
                </a:lnTo>
                <a:lnTo>
                  <a:pt x="54" y="79"/>
                </a:lnTo>
                <a:lnTo>
                  <a:pt x="68" y="83"/>
                </a:lnTo>
                <a:lnTo>
                  <a:pt x="81" y="89"/>
                </a:lnTo>
                <a:lnTo>
                  <a:pt x="93" y="99"/>
                </a:lnTo>
                <a:lnTo>
                  <a:pt x="103" y="111"/>
                </a:lnTo>
                <a:lnTo>
                  <a:pt x="105" y="123"/>
                </a:lnTo>
                <a:lnTo>
                  <a:pt x="93" y="133"/>
                </a:lnTo>
                <a:lnTo>
                  <a:pt x="74" y="143"/>
                </a:lnTo>
                <a:lnTo>
                  <a:pt x="64" y="157"/>
                </a:lnTo>
                <a:lnTo>
                  <a:pt x="58" y="169"/>
                </a:lnTo>
                <a:lnTo>
                  <a:pt x="56" y="175"/>
                </a:lnTo>
                <a:lnTo>
                  <a:pt x="52" y="210"/>
                </a:lnTo>
                <a:lnTo>
                  <a:pt x="107" y="210"/>
                </a:lnTo>
                <a:lnTo>
                  <a:pt x="111" y="212"/>
                </a:lnTo>
                <a:lnTo>
                  <a:pt x="119" y="216"/>
                </a:lnTo>
                <a:lnTo>
                  <a:pt x="129" y="220"/>
                </a:lnTo>
                <a:lnTo>
                  <a:pt x="139" y="218"/>
                </a:lnTo>
                <a:lnTo>
                  <a:pt x="145" y="214"/>
                </a:lnTo>
                <a:lnTo>
                  <a:pt x="153" y="210"/>
                </a:lnTo>
                <a:lnTo>
                  <a:pt x="163" y="204"/>
                </a:lnTo>
                <a:lnTo>
                  <a:pt x="173" y="195"/>
                </a:lnTo>
                <a:lnTo>
                  <a:pt x="185" y="189"/>
                </a:lnTo>
                <a:lnTo>
                  <a:pt x="193" y="183"/>
                </a:lnTo>
                <a:lnTo>
                  <a:pt x="199" y="177"/>
                </a:lnTo>
                <a:lnTo>
                  <a:pt x="201" y="173"/>
                </a:lnTo>
                <a:lnTo>
                  <a:pt x="201" y="165"/>
                </a:lnTo>
                <a:lnTo>
                  <a:pt x="199" y="155"/>
                </a:lnTo>
                <a:lnTo>
                  <a:pt x="201" y="143"/>
                </a:lnTo>
                <a:lnTo>
                  <a:pt x="203" y="131"/>
                </a:lnTo>
                <a:lnTo>
                  <a:pt x="209" y="117"/>
                </a:lnTo>
                <a:lnTo>
                  <a:pt x="217" y="103"/>
                </a:lnTo>
                <a:lnTo>
                  <a:pt x="226" y="95"/>
                </a:lnTo>
                <a:lnTo>
                  <a:pt x="236" y="93"/>
                </a:lnTo>
                <a:lnTo>
                  <a:pt x="248" y="99"/>
                </a:lnTo>
                <a:lnTo>
                  <a:pt x="258" y="109"/>
                </a:lnTo>
                <a:lnTo>
                  <a:pt x="266" y="119"/>
                </a:lnTo>
                <a:lnTo>
                  <a:pt x="270" y="131"/>
                </a:lnTo>
                <a:lnTo>
                  <a:pt x="272" y="139"/>
                </a:lnTo>
                <a:lnTo>
                  <a:pt x="276" y="143"/>
                </a:lnTo>
                <a:lnTo>
                  <a:pt x="284" y="145"/>
                </a:lnTo>
                <a:lnTo>
                  <a:pt x="298" y="139"/>
                </a:lnTo>
                <a:lnTo>
                  <a:pt x="310" y="131"/>
                </a:lnTo>
                <a:lnTo>
                  <a:pt x="320" y="119"/>
                </a:lnTo>
                <a:lnTo>
                  <a:pt x="332" y="103"/>
                </a:lnTo>
                <a:lnTo>
                  <a:pt x="346" y="87"/>
                </a:lnTo>
                <a:lnTo>
                  <a:pt x="360" y="69"/>
                </a:lnTo>
                <a:lnTo>
                  <a:pt x="379" y="51"/>
                </a:lnTo>
                <a:lnTo>
                  <a:pt x="401" y="34"/>
                </a:lnTo>
                <a:lnTo>
                  <a:pt x="425" y="2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2" name="Freeform 8"/>
          <p:cNvSpPr>
            <a:spLocks/>
          </p:cNvSpPr>
          <p:nvPr/>
        </p:nvSpPr>
        <p:spPr bwMode="auto">
          <a:xfrm>
            <a:off x="1662113" y="2974975"/>
            <a:ext cx="339725" cy="176213"/>
          </a:xfrm>
          <a:custGeom>
            <a:avLst/>
            <a:gdLst>
              <a:gd name="T0" fmla="*/ 2147483647 w 214"/>
              <a:gd name="T1" fmla="*/ 2147483647 h 111"/>
              <a:gd name="T2" fmla="*/ 2147483647 w 214"/>
              <a:gd name="T3" fmla="*/ 2147483647 h 111"/>
              <a:gd name="T4" fmla="*/ 2147483647 w 214"/>
              <a:gd name="T5" fmla="*/ 0 h 111"/>
              <a:gd name="T6" fmla="*/ 2147483647 w 214"/>
              <a:gd name="T7" fmla="*/ 0 h 111"/>
              <a:gd name="T8" fmla="*/ 2147483647 w 214"/>
              <a:gd name="T9" fmla="*/ 0 h 111"/>
              <a:gd name="T10" fmla="*/ 2147483647 w 214"/>
              <a:gd name="T11" fmla="*/ 2147483647 h 111"/>
              <a:gd name="T12" fmla="*/ 2147483647 w 214"/>
              <a:gd name="T13" fmla="*/ 2147483647 h 111"/>
              <a:gd name="T14" fmla="*/ 2147483647 w 214"/>
              <a:gd name="T15" fmla="*/ 2147483647 h 111"/>
              <a:gd name="T16" fmla="*/ 2147483647 w 214"/>
              <a:gd name="T17" fmla="*/ 2147483647 h 111"/>
              <a:gd name="T18" fmla="*/ 2147483647 w 214"/>
              <a:gd name="T19" fmla="*/ 2147483647 h 111"/>
              <a:gd name="T20" fmla="*/ 2147483647 w 214"/>
              <a:gd name="T21" fmla="*/ 2147483647 h 111"/>
              <a:gd name="T22" fmla="*/ 2147483647 w 214"/>
              <a:gd name="T23" fmla="*/ 2147483647 h 111"/>
              <a:gd name="T24" fmla="*/ 2147483647 w 214"/>
              <a:gd name="T25" fmla="*/ 2147483647 h 111"/>
              <a:gd name="T26" fmla="*/ 2147483647 w 214"/>
              <a:gd name="T27" fmla="*/ 2147483647 h 111"/>
              <a:gd name="T28" fmla="*/ 2147483647 w 214"/>
              <a:gd name="T29" fmla="*/ 2147483647 h 111"/>
              <a:gd name="T30" fmla="*/ 2147483647 w 214"/>
              <a:gd name="T31" fmla="*/ 2147483647 h 111"/>
              <a:gd name="T32" fmla="*/ 2147483647 w 214"/>
              <a:gd name="T33" fmla="*/ 2147483647 h 111"/>
              <a:gd name="T34" fmla="*/ 2147483647 w 214"/>
              <a:gd name="T35" fmla="*/ 2147483647 h 111"/>
              <a:gd name="T36" fmla="*/ 2147483647 w 214"/>
              <a:gd name="T37" fmla="*/ 2147483647 h 111"/>
              <a:gd name="T38" fmla="*/ 2147483647 w 214"/>
              <a:gd name="T39" fmla="*/ 2147483647 h 111"/>
              <a:gd name="T40" fmla="*/ 2147483647 w 214"/>
              <a:gd name="T41" fmla="*/ 2147483647 h 111"/>
              <a:gd name="T42" fmla="*/ 2147483647 w 214"/>
              <a:gd name="T43" fmla="*/ 2147483647 h 111"/>
              <a:gd name="T44" fmla="*/ 2147483647 w 214"/>
              <a:gd name="T45" fmla="*/ 2147483647 h 111"/>
              <a:gd name="T46" fmla="*/ 2147483647 w 214"/>
              <a:gd name="T47" fmla="*/ 2147483647 h 111"/>
              <a:gd name="T48" fmla="*/ 2147483647 w 214"/>
              <a:gd name="T49" fmla="*/ 2147483647 h 111"/>
              <a:gd name="T50" fmla="*/ 2147483647 w 214"/>
              <a:gd name="T51" fmla="*/ 2147483647 h 111"/>
              <a:gd name="T52" fmla="*/ 2147483647 w 214"/>
              <a:gd name="T53" fmla="*/ 2147483647 h 111"/>
              <a:gd name="T54" fmla="*/ 2147483647 w 214"/>
              <a:gd name="T55" fmla="*/ 2147483647 h 111"/>
              <a:gd name="T56" fmla="*/ 2147483647 w 214"/>
              <a:gd name="T57" fmla="*/ 2147483647 h 111"/>
              <a:gd name="T58" fmla="*/ 2147483647 w 214"/>
              <a:gd name="T59" fmla="*/ 2147483647 h 111"/>
              <a:gd name="T60" fmla="*/ 2147483647 w 214"/>
              <a:gd name="T61" fmla="*/ 2147483647 h 111"/>
              <a:gd name="T62" fmla="*/ 2147483647 w 214"/>
              <a:gd name="T63" fmla="*/ 2147483647 h 111"/>
              <a:gd name="T64" fmla="*/ 2147483647 w 214"/>
              <a:gd name="T65" fmla="*/ 2147483647 h 111"/>
              <a:gd name="T66" fmla="*/ 2147483647 w 214"/>
              <a:gd name="T67" fmla="*/ 2147483647 h 111"/>
              <a:gd name="T68" fmla="*/ 2147483647 w 214"/>
              <a:gd name="T69" fmla="*/ 2147483647 h 111"/>
              <a:gd name="T70" fmla="*/ 2147483647 w 214"/>
              <a:gd name="T71" fmla="*/ 2147483647 h 111"/>
              <a:gd name="T72" fmla="*/ 2147483647 w 214"/>
              <a:gd name="T73" fmla="*/ 2147483647 h 111"/>
              <a:gd name="T74" fmla="*/ 2147483647 w 214"/>
              <a:gd name="T75" fmla="*/ 2147483647 h 111"/>
              <a:gd name="T76" fmla="*/ 2147483647 w 214"/>
              <a:gd name="T77" fmla="*/ 2147483647 h 111"/>
              <a:gd name="T78" fmla="*/ 2147483647 w 214"/>
              <a:gd name="T79" fmla="*/ 2147483647 h 111"/>
              <a:gd name="T80" fmla="*/ 2147483647 w 214"/>
              <a:gd name="T81" fmla="*/ 2147483647 h 111"/>
              <a:gd name="T82" fmla="*/ 2147483647 w 214"/>
              <a:gd name="T83" fmla="*/ 2147483647 h 111"/>
              <a:gd name="T84" fmla="*/ 2147483647 w 214"/>
              <a:gd name="T85" fmla="*/ 2147483647 h 111"/>
              <a:gd name="T86" fmla="*/ 2147483647 w 214"/>
              <a:gd name="T87" fmla="*/ 2147483647 h 111"/>
              <a:gd name="T88" fmla="*/ 2147483647 w 214"/>
              <a:gd name="T89" fmla="*/ 2147483647 h 111"/>
              <a:gd name="T90" fmla="*/ 0 w 214"/>
              <a:gd name="T91" fmla="*/ 2147483647 h 111"/>
              <a:gd name="T92" fmla="*/ 0 w 214"/>
              <a:gd name="T93" fmla="*/ 2147483647 h 111"/>
              <a:gd name="T94" fmla="*/ 2147483647 w 214"/>
              <a:gd name="T95" fmla="*/ 2147483647 h 111"/>
              <a:gd name="T96" fmla="*/ 2147483647 w 214"/>
              <a:gd name="T97" fmla="*/ 2147483647 h 111"/>
              <a:gd name="T98" fmla="*/ 2147483647 w 214"/>
              <a:gd name="T99" fmla="*/ 2147483647 h 11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4" h="111">
                <a:moveTo>
                  <a:pt x="22" y="8"/>
                </a:moveTo>
                <a:lnTo>
                  <a:pt x="33" y="4"/>
                </a:lnTo>
                <a:lnTo>
                  <a:pt x="45" y="0"/>
                </a:lnTo>
                <a:lnTo>
                  <a:pt x="59" y="0"/>
                </a:lnTo>
                <a:lnTo>
                  <a:pt x="71" y="0"/>
                </a:lnTo>
                <a:lnTo>
                  <a:pt x="85" y="2"/>
                </a:lnTo>
                <a:lnTo>
                  <a:pt x="95" y="4"/>
                </a:lnTo>
                <a:lnTo>
                  <a:pt x="105" y="8"/>
                </a:lnTo>
                <a:lnTo>
                  <a:pt x="113" y="12"/>
                </a:lnTo>
                <a:lnTo>
                  <a:pt x="119" y="16"/>
                </a:lnTo>
                <a:lnTo>
                  <a:pt x="125" y="23"/>
                </a:lnTo>
                <a:lnTo>
                  <a:pt x="131" y="27"/>
                </a:lnTo>
                <a:lnTo>
                  <a:pt x="139" y="31"/>
                </a:lnTo>
                <a:lnTo>
                  <a:pt x="147" y="35"/>
                </a:lnTo>
                <a:lnTo>
                  <a:pt x="157" y="39"/>
                </a:lnTo>
                <a:lnTo>
                  <a:pt x="165" y="41"/>
                </a:lnTo>
                <a:lnTo>
                  <a:pt x="176" y="41"/>
                </a:lnTo>
                <a:lnTo>
                  <a:pt x="192" y="47"/>
                </a:lnTo>
                <a:lnTo>
                  <a:pt x="204" y="61"/>
                </a:lnTo>
                <a:lnTo>
                  <a:pt x="212" y="77"/>
                </a:lnTo>
                <a:lnTo>
                  <a:pt x="214" y="83"/>
                </a:lnTo>
                <a:lnTo>
                  <a:pt x="212" y="83"/>
                </a:lnTo>
                <a:lnTo>
                  <a:pt x="208" y="85"/>
                </a:lnTo>
                <a:lnTo>
                  <a:pt x="200" y="87"/>
                </a:lnTo>
                <a:lnTo>
                  <a:pt x="192" y="91"/>
                </a:lnTo>
                <a:lnTo>
                  <a:pt x="182" y="93"/>
                </a:lnTo>
                <a:lnTo>
                  <a:pt x="170" y="93"/>
                </a:lnTo>
                <a:lnTo>
                  <a:pt x="159" y="95"/>
                </a:lnTo>
                <a:lnTo>
                  <a:pt x="149" y="93"/>
                </a:lnTo>
                <a:lnTo>
                  <a:pt x="139" y="91"/>
                </a:lnTo>
                <a:lnTo>
                  <a:pt x="127" y="93"/>
                </a:lnTo>
                <a:lnTo>
                  <a:pt x="115" y="95"/>
                </a:lnTo>
                <a:lnTo>
                  <a:pt x="103" y="99"/>
                </a:lnTo>
                <a:lnTo>
                  <a:pt x="91" y="103"/>
                </a:lnTo>
                <a:lnTo>
                  <a:pt x="83" y="105"/>
                </a:lnTo>
                <a:lnTo>
                  <a:pt x="77" y="109"/>
                </a:lnTo>
                <a:lnTo>
                  <a:pt x="75" y="109"/>
                </a:lnTo>
                <a:lnTo>
                  <a:pt x="65" y="111"/>
                </a:lnTo>
                <a:lnTo>
                  <a:pt x="47" y="111"/>
                </a:lnTo>
                <a:lnTo>
                  <a:pt x="27" y="111"/>
                </a:lnTo>
                <a:lnTo>
                  <a:pt x="16" y="103"/>
                </a:lnTo>
                <a:lnTo>
                  <a:pt x="20" y="89"/>
                </a:lnTo>
                <a:lnTo>
                  <a:pt x="31" y="73"/>
                </a:lnTo>
                <a:lnTo>
                  <a:pt x="39" y="61"/>
                </a:lnTo>
                <a:lnTo>
                  <a:pt x="43" y="57"/>
                </a:lnTo>
                <a:lnTo>
                  <a:pt x="0" y="29"/>
                </a:lnTo>
                <a:lnTo>
                  <a:pt x="2" y="25"/>
                </a:lnTo>
                <a:lnTo>
                  <a:pt x="8" y="18"/>
                </a:lnTo>
                <a:lnTo>
                  <a:pt x="22" y="8"/>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3" name="Freeform 9"/>
          <p:cNvSpPr>
            <a:spLocks/>
          </p:cNvSpPr>
          <p:nvPr/>
        </p:nvSpPr>
        <p:spPr bwMode="auto">
          <a:xfrm>
            <a:off x="3692525" y="3173413"/>
            <a:ext cx="261938" cy="138112"/>
          </a:xfrm>
          <a:custGeom>
            <a:avLst/>
            <a:gdLst>
              <a:gd name="T0" fmla="*/ 2147483647 w 165"/>
              <a:gd name="T1" fmla="*/ 2147483647 h 87"/>
              <a:gd name="T2" fmla="*/ 2147483647 w 165"/>
              <a:gd name="T3" fmla="*/ 2147483647 h 87"/>
              <a:gd name="T4" fmla="*/ 2147483647 w 165"/>
              <a:gd name="T5" fmla="*/ 2147483647 h 87"/>
              <a:gd name="T6" fmla="*/ 2147483647 w 165"/>
              <a:gd name="T7" fmla="*/ 2147483647 h 87"/>
              <a:gd name="T8" fmla="*/ 2147483647 w 165"/>
              <a:gd name="T9" fmla="*/ 2147483647 h 87"/>
              <a:gd name="T10" fmla="*/ 2147483647 w 165"/>
              <a:gd name="T11" fmla="*/ 2147483647 h 87"/>
              <a:gd name="T12" fmla="*/ 2147483647 w 165"/>
              <a:gd name="T13" fmla="*/ 2147483647 h 87"/>
              <a:gd name="T14" fmla="*/ 2147483647 w 165"/>
              <a:gd name="T15" fmla="*/ 2147483647 h 87"/>
              <a:gd name="T16" fmla="*/ 2147483647 w 165"/>
              <a:gd name="T17" fmla="*/ 2147483647 h 87"/>
              <a:gd name="T18" fmla="*/ 2147483647 w 165"/>
              <a:gd name="T19" fmla="*/ 2147483647 h 87"/>
              <a:gd name="T20" fmla="*/ 2147483647 w 165"/>
              <a:gd name="T21" fmla="*/ 2147483647 h 87"/>
              <a:gd name="T22" fmla="*/ 2147483647 w 165"/>
              <a:gd name="T23" fmla="*/ 2147483647 h 87"/>
              <a:gd name="T24" fmla="*/ 2147483647 w 165"/>
              <a:gd name="T25" fmla="*/ 2147483647 h 87"/>
              <a:gd name="T26" fmla="*/ 2147483647 w 165"/>
              <a:gd name="T27" fmla="*/ 2147483647 h 87"/>
              <a:gd name="T28" fmla="*/ 2147483647 w 165"/>
              <a:gd name="T29" fmla="*/ 2147483647 h 87"/>
              <a:gd name="T30" fmla="*/ 2147483647 w 165"/>
              <a:gd name="T31" fmla="*/ 2147483647 h 87"/>
              <a:gd name="T32" fmla="*/ 2147483647 w 165"/>
              <a:gd name="T33" fmla="*/ 2147483647 h 87"/>
              <a:gd name="T34" fmla="*/ 2147483647 w 165"/>
              <a:gd name="T35" fmla="*/ 2147483647 h 87"/>
              <a:gd name="T36" fmla="*/ 2147483647 w 165"/>
              <a:gd name="T37" fmla="*/ 2147483647 h 87"/>
              <a:gd name="T38" fmla="*/ 2147483647 w 165"/>
              <a:gd name="T39" fmla="*/ 2147483647 h 87"/>
              <a:gd name="T40" fmla="*/ 2147483647 w 165"/>
              <a:gd name="T41" fmla="*/ 2147483647 h 87"/>
              <a:gd name="T42" fmla="*/ 2147483647 w 165"/>
              <a:gd name="T43" fmla="*/ 2147483647 h 87"/>
              <a:gd name="T44" fmla="*/ 2147483647 w 165"/>
              <a:gd name="T45" fmla="*/ 2147483647 h 87"/>
              <a:gd name="T46" fmla="*/ 2147483647 w 165"/>
              <a:gd name="T47" fmla="*/ 2147483647 h 87"/>
              <a:gd name="T48" fmla="*/ 2147483647 w 165"/>
              <a:gd name="T49" fmla="*/ 2147483647 h 87"/>
              <a:gd name="T50" fmla="*/ 2147483647 w 165"/>
              <a:gd name="T51" fmla="*/ 2147483647 h 87"/>
              <a:gd name="T52" fmla="*/ 2147483647 w 165"/>
              <a:gd name="T53" fmla="*/ 2147483647 h 87"/>
              <a:gd name="T54" fmla="*/ 2147483647 w 165"/>
              <a:gd name="T55" fmla="*/ 2147483647 h 87"/>
              <a:gd name="T56" fmla="*/ 0 w 165"/>
              <a:gd name="T57" fmla="*/ 2147483647 h 87"/>
              <a:gd name="T58" fmla="*/ 0 w 165"/>
              <a:gd name="T59" fmla="*/ 2147483647 h 87"/>
              <a:gd name="T60" fmla="*/ 2147483647 w 165"/>
              <a:gd name="T61" fmla="*/ 2147483647 h 87"/>
              <a:gd name="T62" fmla="*/ 2147483647 w 165"/>
              <a:gd name="T63" fmla="*/ 2147483647 h 87"/>
              <a:gd name="T64" fmla="*/ 2147483647 w 165"/>
              <a:gd name="T65" fmla="*/ 0 h 87"/>
              <a:gd name="T66" fmla="*/ 2147483647 w 165"/>
              <a:gd name="T67" fmla="*/ 0 h 87"/>
              <a:gd name="T68" fmla="*/ 2147483647 w 165"/>
              <a:gd name="T69" fmla="*/ 2147483647 h 87"/>
              <a:gd name="T70" fmla="*/ 2147483647 w 165"/>
              <a:gd name="T71" fmla="*/ 2147483647 h 87"/>
              <a:gd name="T72" fmla="*/ 2147483647 w 165"/>
              <a:gd name="T73" fmla="*/ 2147483647 h 8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5" h="87">
                <a:moveTo>
                  <a:pt x="65" y="26"/>
                </a:moveTo>
                <a:lnTo>
                  <a:pt x="67" y="36"/>
                </a:lnTo>
                <a:lnTo>
                  <a:pt x="75" y="38"/>
                </a:lnTo>
                <a:lnTo>
                  <a:pt x="87" y="34"/>
                </a:lnTo>
                <a:lnTo>
                  <a:pt x="99" y="26"/>
                </a:lnTo>
                <a:lnTo>
                  <a:pt x="113" y="18"/>
                </a:lnTo>
                <a:lnTo>
                  <a:pt x="127" y="8"/>
                </a:lnTo>
                <a:lnTo>
                  <a:pt x="139" y="4"/>
                </a:lnTo>
                <a:lnTo>
                  <a:pt x="149" y="4"/>
                </a:lnTo>
                <a:lnTo>
                  <a:pt x="161" y="18"/>
                </a:lnTo>
                <a:lnTo>
                  <a:pt x="165" y="38"/>
                </a:lnTo>
                <a:lnTo>
                  <a:pt x="165" y="54"/>
                </a:lnTo>
                <a:lnTo>
                  <a:pt x="165" y="63"/>
                </a:lnTo>
                <a:lnTo>
                  <a:pt x="161" y="67"/>
                </a:lnTo>
                <a:lnTo>
                  <a:pt x="151" y="73"/>
                </a:lnTo>
                <a:lnTo>
                  <a:pt x="133" y="81"/>
                </a:lnTo>
                <a:lnTo>
                  <a:pt x="113" y="85"/>
                </a:lnTo>
                <a:lnTo>
                  <a:pt x="101" y="85"/>
                </a:lnTo>
                <a:lnTo>
                  <a:pt x="89" y="85"/>
                </a:lnTo>
                <a:lnTo>
                  <a:pt x="77" y="87"/>
                </a:lnTo>
                <a:lnTo>
                  <a:pt x="65" y="85"/>
                </a:lnTo>
                <a:lnTo>
                  <a:pt x="55" y="85"/>
                </a:lnTo>
                <a:lnTo>
                  <a:pt x="47" y="83"/>
                </a:lnTo>
                <a:lnTo>
                  <a:pt x="43" y="81"/>
                </a:lnTo>
                <a:lnTo>
                  <a:pt x="39" y="75"/>
                </a:lnTo>
                <a:lnTo>
                  <a:pt x="30" y="65"/>
                </a:lnTo>
                <a:lnTo>
                  <a:pt x="16" y="54"/>
                </a:lnTo>
                <a:lnTo>
                  <a:pt x="6" y="50"/>
                </a:lnTo>
                <a:lnTo>
                  <a:pt x="0" y="48"/>
                </a:lnTo>
                <a:lnTo>
                  <a:pt x="0" y="42"/>
                </a:lnTo>
                <a:lnTo>
                  <a:pt x="2" y="26"/>
                </a:lnTo>
                <a:lnTo>
                  <a:pt x="10" y="10"/>
                </a:lnTo>
                <a:lnTo>
                  <a:pt x="22" y="0"/>
                </a:lnTo>
                <a:lnTo>
                  <a:pt x="39" y="0"/>
                </a:lnTo>
                <a:lnTo>
                  <a:pt x="51" y="4"/>
                </a:lnTo>
                <a:lnTo>
                  <a:pt x="61" y="14"/>
                </a:lnTo>
                <a:lnTo>
                  <a:pt x="65" y="26"/>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4" name="Freeform 10"/>
          <p:cNvSpPr>
            <a:spLocks/>
          </p:cNvSpPr>
          <p:nvPr/>
        </p:nvSpPr>
        <p:spPr bwMode="auto">
          <a:xfrm>
            <a:off x="4398963" y="2690813"/>
            <a:ext cx="4192587" cy="1119187"/>
          </a:xfrm>
          <a:custGeom>
            <a:avLst/>
            <a:gdLst>
              <a:gd name="T0" fmla="*/ 2147483647 w 2641"/>
              <a:gd name="T1" fmla="*/ 2147483647 h 705"/>
              <a:gd name="T2" fmla="*/ 2147483647 w 2641"/>
              <a:gd name="T3" fmla="*/ 2147483647 h 705"/>
              <a:gd name="T4" fmla="*/ 2147483647 w 2641"/>
              <a:gd name="T5" fmla="*/ 2147483647 h 705"/>
              <a:gd name="T6" fmla="*/ 2147483647 w 2641"/>
              <a:gd name="T7" fmla="*/ 2147483647 h 705"/>
              <a:gd name="T8" fmla="*/ 2147483647 w 2641"/>
              <a:gd name="T9" fmla="*/ 2147483647 h 705"/>
              <a:gd name="T10" fmla="*/ 2147483647 w 2641"/>
              <a:gd name="T11" fmla="*/ 2147483647 h 705"/>
              <a:gd name="T12" fmla="*/ 2147483647 w 2641"/>
              <a:gd name="T13" fmla="*/ 2147483647 h 705"/>
              <a:gd name="T14" fmla="*/ 2147483647 w 2641"/>
              <a:gd name="T15" fmla="*/ 2147483647 h 705"/>
              <a:gd name="T16" fmla="*/ 2147483647 w 2641"/>
              <a:gd name="T17" fmla="*/ 2147483647 h 705"/>
              <a:gd name="T18" fmla="*/ 2147483647 w 2641"/>
              <a:gd name="T19" fmla="*/ 2147483647 h 705"/>
              <a:gd name="T20" fmla="*/ 2147483647 w 2641"/>
              <a:gd name="T21" fmla="*/ 2147483647 h 705"/>
              <a:gd name="T22" fmla="*/ 2147483647 w 2641"/>
              <a:gd name="T23" fmla="*/ 2147483647 h 705"/>
              <a:gd name="T24" fmla="*/ 2147483647 w 2641"/>
              <a:gd name="T25" fmla="*/ 2147483647 h 705"/>
              <a:gd name="T26" fmla="*/ 2147483647 w 2641"/>
              <a:gd name="T27" fmla="*/ 2147483647 h 705"/>
              <a:gd name="T28" fmla="*/ 2147483647 w 2641"/>
              <a:gd name="T29" fmla="*/ 2147483647 h 705"/>
              <a:gd name="T30" fmla="*/ 2147483647 w 2641"/>
              <a:gd name="T31" fmla="*/ 2147483647 h 705"/>
              <a:gd name="T32" fmla="*/ 2147483647 w 2641"/>
              <a:gd name="T33" fmla="*/ 2147483647 h 705"/>
              <a:gd name="T34" fmla="*/ 2147483647 w 2641"/>
              <a:gd name="T35" fmla="*/ 2147483647 h 705"/>
              <a:gd name="T36" fmla="*/ 2147483647 w 2641"/>
              <a:gd name="T37" fmla="*/ 2147483647 h 705"/>
              <a:gd name="T38" fmla="*/ 2147483647 w 2641"/>
              <a:gd name="T39" fmla="*/ 2147483647 h 705"/>
              <a:gd name="T40" fmla="*/ 2147483647 w 2641"/>
              <a:gd name="T41" fmla="*/ 2147483647 h 705"/>
              <a:gd name="T42" fmla="*/ 2147483647 w 2641"/>
              <a:gd name="T43" fmla="*/ 2147483647 h 705"/>
              <a:gd name="T44" fmla="*/ 2147483647 w 2641"/>
              <a:gd name="T45" fmla="*/ 2147483647 h 705"/>
              <a:gd name="T46" fmla="*/ 2147483647 w 2641"/>
              <a:gd name="T47" fmla="*/ 2147483647 h 705"/>
              <a:gd name="T48" fmla="*/ 2147483647 w 2641"/>
              <a:gd name="T49" fmla="*/ 2147483647 h 705"/>
              <a:gd name="T50" fmla="*/ 2147483647 w 2641"/>
              <a:gd name="T51" fmla="*/ 2147483647 h 705"/>
              <a:gd name="T52" fmla="*/ 2147483647 w 2641"/>
              <a:gd name="T53" fmla="*/ 2147483647 h 705"/>
              <a:gd name="T54" fmla="*/ 2147483647 w 2641"/>
              <a:gd name="T55" fmla="*/ 2147483647 h 705"/>
              <a:gd name="T56" fmla="*/ 2147483647 w 2641"/>
              <a:gd name="T57" fmla="*/ 2147483647 h 705"/>
              <a:gd name="T58" fmla="*/ 2147483647 w 2641"/>
              <a:gd name="T59" fmla="*/ 2147483647 h 705"/>
              <a:gd name="T60" fmla="*/ 2147483647 w 2641"/>
              <a:gd name="T61" fmla="*/ 2147483647 h 705"/>
              <a:gd name="T62" fmla="*/ 2147483647 w 2641"/>
              <a:gd name="T63" fmla="*/ 2147483647 h 705"/>
              <a:gd name="T64" fmla="*/ 2147483647 w 2641"/>
              <a:gd name="T65" fmla="*/ 2147483647 h 705"/>
              <a:gd name="T66" fmla="*/ 2147483647 w 2641"/>
              <a:gd name="T67" fmla="*/ 2147483647 h 705"/>
              <a:gd name="T68" fmla="*/ 2147483647 w 2641"/>
              <a:gd name="T69" fmla="*/ 2147483647 h 705"/>
              <a:gd name="T70" fmla="*/ 2147483647 w 2641"/>
              <a:gd name="T71" fmla="*/ 2147483647 h 705"/>
              <a:gd name="T72" fmla="*/ 2147483647 w 2641"/>
              <a:gd name="T73" fmla="*/ 2147483647 h 705"/>
              <a:gd name="T74" fmla="*/ 2147483647 w 2641"/>
              <a:gd name="T75" fmla="*/ 2147483647 h 705"/>
              <a:gd name="T76" fmla="*/ 2147483647 w 2641"/>
              <a:gd name="T77" fmla="*/ 2147483647 h 705"/>
              <a:gd name="T78" fmla="*/ 2147483647 w 2641"/>
              <a:gd name="T79" fmla="*/ 2147483647 h 705"/>
              <a:gd name="T80" fmla="*/ 2147483647 w 2641"/>
              <a:gd name="T81" fmla="*/ 2147483647 h 705"/>
              <a:gd name="T82" fmla="*/ 2147483647 w 2641"/>
              <a:gd name="T83" fmla="*/ 2147483647 h 705"/>
              <a:gd name="T84" fmla="*/ 2147483647 w 2641"/>
              <a:gd name="T85" fmla="*/ 2147483647 h 705"/>
              <a:gd name="T86" fmla="*/ 2147483647 w 2641"/>
              <a:gd name="T87" fmla="*/ 2147483647 h 705"/>
              <a:gd name="T88" fmla="*/ 2147483647 w 2641"/>
              <a:gd name="T89" fmla="*/ 2147483647 h 705"/>
              <a:gd name="T90" fmla="*/ 2147483647 w 2641"/>
              <a:gd name="T91" fmla="*/ 2147483647 h 705"/>
              <a:gd name="T92" fmla="*/ 2147483647 w 2641"/>
              <a:gd name="T93" fmla="*/ 2147483647 h 705"/>
              <a:gd name="T94" fmla="*/ 2147483647 w 2641"/>
              <a:gd name="T95" fmla="*/ 2147483647 h 705"/>
              <a:gd name="T96" fmla="*/ 2147483647 w 2641"/>
              <a:gd name="T97" fmla="*/ 2147483647 h 705"/>
              <a:gd name="T98" fmla="*/ 2147483647 w 2641"/>
              <a:gd name="T99" fmla="*/ 2147483647 h 705"/>
              <a:gd name="T100" fmla="*/ 2147483647 w 2641"/>
              <a:gd name="T101" fmla="*/ 2147483647 h 705"/>
              <a:gd name="T102" fmla="*/ 2147483647 w 2641"/>
              <a:gd name="T103" fmla="*/ 2147483647 h 705"/>
              <a:gd name="T104" fmla="*/ 2147483647 w 2641"/>
              <a:gd name="T105" fmla="*/ 2147483647 h 705"/>
              <a:gd name="T106" fmla="*/ 2147483647 w 2641"/>
              <a:gd name="T107" fmla="*/ 2147483647 h 705"/>
              <a:gd name="T108" fmla="*/ 2147483647 w 2641"/>
              <a:gd name="T109" fmla="*/ 2147483647 h 705"/>
              <a:gd name="T110" fmla="*/ 2147483647 w 2641"/>
              <a:gd name="T111" fmla="*/ 2147483647 h 705"/>
              <a:gd name="T112" fmla="*/ 2147483647 w 2641"/>
              <a:gd name="T113" fmla="*/ 2147483647 h 705"/>
              <a:gd name="T114" fmla="*/ 2147483647 w 2641"/>
              <a:gd name="T115" fmla="*/ 2147483647 h 705"/>
              <a:gd name="T116" fmla="*/ 2147483647 w 2641"/>
              <a:gd name="T117" fmla="*/ 2147483647 h 705"/>
              <a:gd name="T118" fmla="*/ 2147483647 w 2641"/>
              <a:gd name="T119" fmla="*/ 2147483647 h 705"/>
              <a:gd name="T120" fmla="*/ 2147483647 w 2641"/>
              <a:gd name="T121" fmla="*/ 2147483647 h 705"/>
              <a:gd name="T122" fmla="*/ 0 w 2641"/>
              <a:gd name="T123" fmla="*/ 2147483647 h 7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641" h="705">
                <a:moveTo>
                  <a:pt x="1952" y="705"/>
                </a:moveTo>
                <a:lnTo>
                  <a:pt x="1964" y="682"/>
                </a:lnTo>
                <a:lnTo>
                  <a:pt x="1976" y="654"/>
                </a:lnTo>
                <a:lnTo>
                  <a:pt x="1986" y="628"/>
                </a:lnTo>
                <a:lnTo>
                  <a:pt x="1994" y="612"/>
                </a:lnTo>
                <a:lnTo>
                  <a:pt x="1996" y="596"/>
                </a:lnTo>
                <a:lnTo>
                  <a:pt x="1990" y="576"/>
                </a:lnTo>
                <a:lnTo>
                  <a:pt x="1976" y="560"/>
                </a:lnTo>
                <a:lnTo>
                  <a:pt x="1952" y="554"/>
                </a:lnTo>
                <a:lnTo>
                  <a:pt x="1932" y="550"/>
                </a:lnTo>
                <a:lnTo>
                  <a:pt x="1930" y="538"/>
                </a:lnTo>
                <a:lnTo>
                  <a:pt x="1940" y="521"/>
                </a:lnTo>
                <a:lnTo>
                  <a:pt x="1958" y="501"/>
                </a:lnTo>
                <a:lnTo>
                  <a:pt x="1970" y="491"/>
                </a:lnTo>
                <a:lnTo>
                  <a:pt x="1984" y="479"/>
                </a:lnTo>
                <a:lnTo>
                  <a:pt x="2000" y="469"/>
                </a:lnTo>
                <a:lnTo>
                  <a:pt x="2017" y="459"/>
                </a:lnTo>
                <a:lnTo>
                  <a:pt x="2031" y="451"/>
                </a:lnTo>
                <a:lnTo>
                  <a:pt x="2045" y="445"/>
                </a:lnTo>
                <a:lnTo>
                  <a:pt x="2055" y="445"/>
                </a:lnTo>
                <a:lnTo>
                  <a:pt x="2059" y="447"/>
                </a:lnTo>
                <a:lnTo>
                  <a:pt x="2065" y="461"/>
                </a:lnTo>
                <a:lnTo>
                  <a:pt x="2075" y="473"/>
                </a:lnTo>
                <a:lnTo>
                  <a:pt x="2085" y="479"/>
                </a:lnTo>
                <a:lnTo>
                  <a:pt x="2095" y="475"/>
                </a:lnTo>
                <a:lnTo>
                  <a:pt x="2109" y="463"/>
                </a:lnTo>
                <a:lnTo>
                  <a:pt x="2127" y="455"/>
                </a:lnTo>
                <a:lnTo>
                  <a:pt x="2145" y="455"/>
                </a:lnTo>
                <a:lnTo>
                  <a:pt x="2153" y="463"/>
                </a:lnTo>
                <a:lnTo>
                  <a:pt x="2156" y="477"/>
                </a:lnTo>
                <a:lnTo>
                  <a:pt x="2162" y="487"/>
                </a:lnTo>
                <a:lnTo>
                  <a:pt x="2172" y="489"/>
                </a:lnTo>
                <a:lnTo>
                  <a:pt x="2186" y="479"/>
                </a:lnTo>
                <a:lnTo>
                  <a:pt x="2194" y="469"/>
                </a:lnTo>
                <a:lnTo>
                  <a:pt x="2204" y="457"/>
                </a:lnTo>
                <a:lnTo>
                  <a:pt x="2214" y="445"/>
                </a:lnTo>
                <a:lnTo>
                  <a:pt x="2226" y="433"/>
                </a:lnTo>
                <a:lnTo>
                  <a:pt x="2236" y="423"/>
                </a:lnTo>
                <a:lnTo>
                  <a:pt x="2246" y="417"/>
                </a:lnTo>
                <a:lnTo>
                  <a:pt x="2256" y="415"/>
                </a:lnTo>
                <a:lnTo>
                  <a:pt x="2264" y="421"/>
                </a:lnTo>
                <a:lnTo>
                  <a:pt x="2274" y="437"/>
                </a:lnTo>
                <a:lnTo>
                  <a:pt x="2274" y="447"/>
                </a:lnTo>
                <a:lnTo>
                  <a:pt x="2266" y="455"/>
                </a:lnTo>
                <a:lnTo>
                  <a:pt x="2254" y="469"/>
                </a:lnTo>
                <a:lnTo>
                  <a:pt x="2246" y="477"/>
                </a:lnTo>
                <a:lnTo>
                  <a:pt x="2236" y="485"/>
                </a:lnTo>
                <a:lnTo>
                  <a:pt x="2226" y="491"/>
                </a:lnTo>
                <a:lnTo>
                  <a:pt x="2216" y="497"/>
                </a:lnTo>
                <a:lnTo>
                  <a:pt x="2206" y="505"/>
                </a:lnTo>
                <a:lnTo>
                  <a:pt x="2198" y="511"/>
                </a:lnTo>
                <a:lnTo>
                  <a:pt x="2194" y="519"/>
                </a:lnTo>
                <a:lnTo>
                  <a:pt x="2196" y="528"/>
                </a:lnTo>
                <a:lnTo>
                  <a:pt x="2202" y="552"/>
                </a:lnTo>
                <a:lnTo>
                  <a:pt x="2206" y="582"/>
                </a:lnTo>
                <a:lnTo>
                  <a:pt x="2210" y="608"/>
                </a:lnTo>
                <a:lnTo>
                  <a:pt x="2222" y="622"/>
                </a:lnTo>
                <a:lnTo>
                  <a:pt x="2230" y="622"/>
                </a:lnTo>
                <a:lnTo>
                  <a:pt x="2240" y="618"/>
                </a:lnTo>
                <a:lnTo>
                  <a:pt x="2250" y="610"/>
                </a:lnTo>
                <a:lnTo>
                  <a:pt x="2262" y="602"/>
                </a:lnTo>
                <a:lnTo>
                  <a:pt x="2272" y="590"/>
                </a:lnTo>
                <a:lnTo>
                  <a:pt x="2280" y="580"/>
                </a:lnTo>
                <a:lnTo>
                  <a:pt x="2290" y="572"/>
                </a:lnTo>
                <a:lnTo>
                  <a:pt x="2297" y="564"/>
                </a:lnTo>
                <a:lnTo>
                  <a:pt x="2307" y="550"/>
                </a:lnTo>
                <a:lnTo>
                  <a:pt x="2317" y="530"/>
                </a:lnTo>
                <a:lnTo>
                  <a:pt x="2321" y="511"/>
                </a:lnTo>
                <a:lnTo>
                  <a:pt x="2323" y="495"/>
                </a:lnTo>
                <a:lnTo>
                  <a:pt x="2327" y="483"/>
                </a:lnTo>
                <a:lnTo>
                  <a:pt x="2335" y="471"/>
                </a:lnTo>
                <a:lnTo>
                  <a:pt x="2353" y="461"/>
                </a:lnTo>
                <a:lnTo>
                  <a:pt x="2377" y="453"/>
                </a:lnTo>
                <a:lnTo>
                  <a:pt x="2393" y="449"/>
                </a:lnTo>
                <a:lnTo>
                  <a:pt x="2411" y="445"/>
                </a:lnTo>
                <a:lnTo>
                  <a:pt x="2431" y="439"/>
                </a:lnTo>
                <a:lnTo>
                  <a:pt x="2450" y="433"/>
                </a:lnTo>
                <a:lnTo>
                  <a:pt x="2470" y="427"/>
                </a:lnTo>
                <a:lnTo>
                  <a:pt x="2486" y="421"/>
                </a:lnTo>
                <a:lnTo>
                  <a:pt x="2498" y="413"/>
                </a:lnTo>
                <a:lnTo>
                  <a:pt x="2504" y="405"/>
                </a:lnTo>
                <a:lnTo>
                  <a:pt x="2514" y="389"/>
                </a:lnTo>
                <a:lnTo>
                  <a:pt x="2528" y="371"/>
                </a:lnTo>
                <a:lnTo>
                  <a:pt x="2540" y="358"/>
                </a:lnTo>
                <a:lnTo>
                  <a:pt x="2546" y="352"/>
                </a:lnTo>
                <a:lnTo>
                  <a:pt x="2611" y="401"/>
                </a:lnTo>
                <a:lnTo>
                  <a:pt x="2619" y="377"/>
                </a:lnTo>
                <a:lnTo>
                  <a:pt x="2631" y="346"/>
                </a:lnTo>
                <a:lnTo>
                  <a:pt x="2641" y="316"/>
                </a:lnTo>
                <a:lnTo>
                  <a:pt x="2637" y="300"/>
                </a:lnTo>
                <a:lnTo>
                  <a:pt x="2629" y="296"/>
                </a:lnTo>
                <a:lnTo>
                  <a:pt x="2621" y="296"/>
                </a:lnTo>
                <a:lnTo>
                  <a:pt x="2609" y="296"/>
                </a:lnTo>
                <a:lnTo>
                  <a:pt x="2599" y="298"/>
                </a:lnTo>
                <a:lnTo>
                  <a:pt x="2589" y="300"/>
                </a:lnTo>
                <a:lnTo>
                  <a:pt x="2580" y="302"/>
                </a:lnTo>
                <a:lnTo>
                  <a:pt x="2574" y="304"/>
                </a:lnTo>
                <a:lnTo>
                  <a:pt x="2572" y="304"/>
                </a:lnTo>
                <a:lnTo>
                  <a:pt x="2566" y="304"/>
                </a:lnTo>
                <a:lnTo>
                  <a:pt x="2552" y="300"/>
                </a:lnTo>
                <a:lnTo>
                  <a:pt x="2534" y="292"/>
                </a:lnTo>
                <a:lnTo>
                  <a:pt x="2520" y="278"/>
                </a:lnTo>
                <a:lnTo>
                  <a:pt x="2512" y="270"/>
                </a:lnTo>
                <a:lnTo>
                  <a:pt x="2500" y="262"/>
                </a:lnTo>
                <a:lnTo>
                  <a:pt x="2486" y="254"/>
                </a:lnTo>
                <a:lnTo>
                  <a:pt x="2470" y="246"/>
                </a:lnTo>
                <a:lnTo>
                  <a:pt x="2456" y="242"/>
                </a:lnTo>
                <a:lnTo>
                  <a:pt x="2442" y="240"/>
                </a:lnTo>
                <a:lnTo>
                  <a:pt x="2429" y="240"/>
                </a:lnTo>
                <a:lnTo>
                  <a:pt x="2423" y="246"/>
                </a:lnTo>
                <a:lnTo>
                  <a:pt x="2417" y="254"/>
                </a:lnTo>
                <a:lnTo>
                  <a:pt x="2405" y="258"/>
                </a:lnTo>
                <a:lnTo>
                  <a:pt x="2389" y="262"/>
                </a:lnTo>
                <a:lnTo>
                  <a:pt x="2371" y="262"/>
                </a:lnTo>
                <a:lnTo>
                  <a:pt x="2349" y="262"/>
                </a:lnTo>
                <a:lnTo>
                  <a:pt x="2327" y="258"/>
                </a:lnTo>
                <a:lnTo>
                  <a:pt x="2303" y="254"/>
                </a:lnTo>
                <a:lnTo>
                  <a:pt x="2280" y="246"/>
                </a:lnTo>
                <a:lnTo>
                  <a:pt x="2256" y="236"/>
                </a:lnTo>
                <a:lnTo>
                  <a:pt x="2230" y="224"/>
                </a:lnTo>
                <a:lnTo>
                  <a:pt x="2202" y="210"/>
                </a:lnTo>
                <a:lnTo>
                  <a:pt x="2176" y="197"/>
                </a:lnTo>
                <a:lnTo>
                  <a:pt x="2147" y="183"/>
                </a:lnTo>
                <a:lnTo>
                  <a:pt x="2125" y="173"/>
                </a:lnTo>
                <a:lnTo>
                  <a:pt x="2103" y="167"/>
                </a:lnTo>
                <a:lnTo>
                  <a:pt x="2089" y="167"/>
                </a:lnTo>
                <a:lnTo>
                  <a:pt x="2079" y="167"/>
                </a:lnTo>
                <a:lnTo>
                  <a:pt x="2073" y="161"/>
                </a:lnTo>
                <a:lnTo>
                  <a:pt x="2067" y="155"/>
                </a:lnTo>
                <a:lnTo>
                  <a:pt x="2061" y="147"/>
                </a:lnTo>
                <a:lnTo>
                  <a:pt x="2055" y="141"/>
                </a:lnTo>
                <a:lnTo>
                  <a:pt x="2047" y="137"/>
                </a:lnTo>
                <a:lnTo>
                  <a:pt x="2037" y="135"/>
                </a:lnTo>
                <a:lnTo>
                  <a:pt x="2021" y="141"/>
                </a:lnTo>
                <a:lnTo>
                  <a:pt x="2002" y="149"/>
                </a:lnTo>
                <a:lnTo>
                  <a:pt x="1982" y="159"/>
                </a:lnTo>
                <a:lnTo>
                  <a:pt x="1962" y="169"/>
                </a:lnTo>
                <a:lnTo>
                  <a:pt x="1940" y="177"/>
                </a:lnTo>
                <a:lnTo>
                  <a:pt x="1918" y="183"/>
                </a:lnTo>
                <a:lnTo>
                  <a:pt x="1894" y="185"/>
                </a:lnTo>
                <a:lnTo>
                  <a:pt x="1867" y="183"/>
                </a:lnTo>
                <a:lnTo>
                  <a:pt x="1841" y="177"/>
                </a:lnTo>
                <a:lnTo>
                  <a:pt x="1813" y="167"/>
                </a:lnTo>
                <a:lnTo>
                  <a:pt x="1785" y="157"/>
                </a:lnTo>
                <a:lnTo>
                  <a:pt x="1755" y="149"/>
                </a:lnTo>
                <a:lnTo>
                  <a:pt x="1729" y="141"/>
                </a:lnTo>
                <a:lnTo>
                  <a:pt x="1700" y="135"/>
                </a:lnTo>
                <a:lnTo>
                  <a:pt x="1676" y="131"/>
                </a:lnTo>
                <a:lnTo>
                  <a:pt x="1656" y="131"/>
                </a:lnTo>
                <a:lnTo>
                  <a:pt x="1638" y="135"/>
                </a:lnTo>
                <a:lnTo>
                  <a:pt x="1622" y="141"/>
                </a:lnTo>
                <a:lnTo>
                  <a:pt x="1602" y="145"/>
                </a:lnTo>
                <a:lnTo>
                  <a:pt x="1584" y="149"/>
                </a:lnTo>
                <a:lnTo>
                  <a:pt x="1563" y="151"/>
                </a:lnTo>
                <a:lnTo>
                  <a:pt x="1545" y="155"/>
                </a:lnTo>
                <a:lnTo>
                  <a:pt x="1531" y="155"/>
                </a:lnTo>
                <a:lnTo>
                  <a:pt x="1523" y="157"/>
                </a:lnTo>
                <a:lnTo>
                  <a:pt x="1519" y="157"/>
                </a:lnTo>
                <a:lnTo>
                  <a:pt x="1535" y="139"/>
                </a:lnTo>
                <a:lnTo>
                  <a:pt x="1539" y="119"/>
                </a:lnTo>
                <a:lnTo>
                  <a:pt x="1537" y="105"/>
                </a:lnTo>
                <a:lnTo>
                  <a:pt x="1535" y="99"/>
                </a:lnTo>
                <a:lnTo>
                  <a:pt x="1581" y="83"/>
                </a:lnTo>
                <a:lnTo>
                  <a:pt x="1561" y="69"/>
                </a:lnTo>
                <a:lnTo>
                  <a:pt x="1543" y="55"/>
                </a:lnTo>
                <a:lnTo>
                  <a:pt x="1525" y="39"/>
                </a:lnTo>
                <a:lnTo>
                  <a:pt x="1509" y="24"/>
                </a:lnTo>
                <a:lnTo>
                  <a:pt x="1493" y="12"/>
                </a:lnTo>
                <a:lnTo>
                  <a:pt x="1479" y="4"/>
                </a:lnTo>
                <a:lnTo>
                  <a:pt x="1465" y="0"/>
                </a:lnTo>
                <a:lnTo>
                  <a:pt x="1455" y="2"/>
                </a:lnTo>
                <a:lnTo>
                  <a:pt x="1445" y="8"/>
                </a:lnTo>
                <a:lnTo>
                  <a:pt x="1434" y="16"/>
                </a:lnTo>
                <a:lnTo>
                  <a:pt x="1424" y="24"/>
                </a:lnTo>
                <a:lnTo>
                  <a:pt x="1416" y="34"/>
                </a:lnTo>
                <a:lnTo>
                  <a:pt x="1406" y="43"/>
                </a:lnTo>
                <a:lnTo>
                  <a:pt x="1398" y="49"/>
                </a:lnTo>
                <a:lnTo>
                  <a:pt x="1388" y="57"/>
                </a:lnTo>
                <a:lnTo>
                  <a:pt x="1380" y="61"/>
                </a:lnTo>
                <a:lnTo>
                  <a:pt x="1368" y="59"/>
                </a:lnTo>
                <a:lnTo>
                  <a:pt x="1356" y="49"/>
                </a:lnTo>
                <a:lnTo>
                  <a:pt x="1342" y="41"/>
                </a:lnTo>
                <a:lnTo>
                  <a:pt x="1322" y="45"/>
                </a:lnTo>
                <a:lnTo>
                  <a:pt x="1310" y="53"/>
                </a:lnTo>
                <a:lnTo>
                  <a:pt x="1295" y="63"/>
                </a:lnTo>
                <a:lnTo>
                  <a:pt x="1281" y="71"/>
                </a:lnTo>
                <a:lnTo>
                  <a:pt x="1267" y="81"/>
                </a:lnTo>
                <a:lnTo>
                  <a:pt x="1251" y="89"/>
                </a:lnTo>
                <a:lnTo>
                  <a:pt x="1237" y="95"/>
                </a:lnTo>
                <a:lnTo>
                  <a:pt x="1221" y="101"/>
                </a:lnTo>
                <a:lnTo>
                  <a:pt x="1205" y="103"/>
                </a:lnTo>
                <a:lnTo>
                  <a:pt x="1191" y="107"/>
                </a:lnTo>
                <a:lnTo>
                  <a:pt x="1179" y="117"/>
                </a:lnTo>
                <a:lnTo>
                  <a:pt x="1169" y="129"/>
                </a:lnTo>
                <a:lnTo>
                  <a:pt x="1159" y="141"/>
                </a:lnTo>
                <a:lnTo>
                  <a:pt x="1150" y="157"/>
                </a:lnTo>
                <a:lnTo>
                  <a:pt x="1140" y="171"/>
                </a:lnTo>
                <a:lnTo>
                  <a:pt x="1132" y="183"/>
                </a:lnTo>
                <a:lnTo>
                  <a:pt x="1120" y="193"/>
                </a:lnTo>
                <a:lnTo>
                  <a:pt x="1114" y="195"/>
                </a:lnTo>
                <a:lnTo>
                  <a:pt x="1104" y="197"/>
                </a:lnTo>
                <a:lnTo>
                  <a:pt x="1094" y="195"/>
                </a:lnTo>
                <a:lnTo>
                  <a:pt x="1084" y="193"/>
                </a:lnTo>
                <a:lnTo>
                  <a:pt x="1072" y="191"/>
                </a:lnTo>
                <a:lnTo>
                  <a:pt x="1060" y="187"/>
                </a:lnTo>
                <a:lnTo>
                  <a:pt x="1048" y="185"/>
                </a:lnTo>
                <a:lnTo>
                  <a:pt x="1036" y="183"/>
                </a:lnTo>
                <a:lnTo>
                  <a:pt x="1022" y="181"/>
                </a:lnTo>
                <a:lnTo>
                  <a:pt x="1005" y="183"/>
                </a:lnTo>
                <a:lnTo>
                  <a:pt x="987" y="185"/>
                </a:lnTo>
                <a:lnTo>
                  <a:pt x="969" y="189"/>
                </a:lnTo>
                <a:lnTo>
                  <a:pt x="953" y="197"/>
                </a:lnTo>
                <a:lnTo>
                  <a:pt x="939" y="206"/>
                </a:lnTo>
                <a:lnTo>
                  <a:pt x="929" y="214"/>
                </a:lnTo>
                <a:lnTo>
                  <a:pt x="925" y="226"/>
                </a:lnTo>
                <a:lnTo>
                  <a:pt x="921" y="236"/>
                </a:lnTo>
                <a:lnTo>
                  <a:pt x="911" y="246"/>
                </a:lnTo>
                <a:lnTo>
                  <a:pt x="897" y="254"/>
                </a:lnTo>
                <a:lnTo>
                  <a:pt x="883" y="258"/>
                </a:lnTo>
                <a:lnTo>
                  <a:pt x="866" y="264"/>
                </a:lnTo>
                <a:lnTo>
                  <a:pt x="850" y="266"/>
                </a:lnTo>
                <a:lnTo>
                  <a:pt x="836" y="268"/>
                </a:lnTo>
                <a:lnTo>
                  <a:pt x="824" y="268"/>
                </a:lnTo>
                <a:lnTo>
                  <a:pt x="810" y="268"/>
                </a:lnTo>
                <a:lnTo>
                  <a:pt x="794" y="266"/>
                </a:lnTo>
                <a:lnTo>
                  <a:pt x="774" y="264"/>
                </a:lnTo>
                <a:lnTo>
                  <a:pt x="754" y="262"/>
                </a:lnTo>
                <a:lnTo>
                  <a:pt x="734" y="262"/>
                </a:lnTo>
                <a:lnTo>
                  <a:pt x="717" y="264"/>
                </a:lnTo>
                <a:lnTo>
                  <a:pt x="703" y="268"/>
                </a:lnTo>
                <a:lnTo>
                  <a:pt x="695" y="274"/>
                </a:lnTo>
                <a:lnTo>
                  <a:pt x="683" y="292"/>
                </a:lnTo>
                <a:lnTo>
                  <a:pt x="669" y="310"/>
                </a:lnTo>
                <a:lnTo>
                  <a:pt x="655" y="326"/>
                </a:lnTo>
                <a:lnTo>
                  <a:pt x="649" y="332"/>
                </a:lnTo>
                <a:lnTo>
                  <a:pt x="591" y="326"/>
                </a:lnTo>
                <a:lnTo>
                  <a:pt x="587" y="328"/>
                </a:lnTo>
                <a:lnTo>
                  <a:pt x="578" y="330"/>
                </a:lnTo>
                <a:lnTo>
                  <a:pt x="568" y="334"/>
                </a:lnTo>
                <a:lnTo>
                  <a:pt x="556" y="336"/>
                </a:lnTo>
                <a:lnTo>
                  <a:pt x="546" y="338"/>
                </a:lnTo>
                <a:lnTo>
                  <a:pt x="538" y="340"/>
                </a:lnTo>
                <a:lnTo>
                  <a:pt x="536" y="338"/>
                </a:lnTo>
                <a:lnTo>
                  <a:pt x="542" y="332"/>
                </a:lnTo>
                <a:lnTo>
                  <a:pt x="552" y="312"/>
                </a:lnTo>
                <a:lnTo>
                  <a:pt x="550" y="288"/>
                </a:lnTo>
                <a:lnTo>
                  <a:pt x="536" y="268"/>
                </a:lnTo>
                <a:lnTo>
                  <a:pt x="520" y="262"/>
                </a:lnTo>
                <a:lnTo>
                  <a:pt x="510" y="264"/>
                </a:lnTo>
                <a:lnTo>
                  <a:pt x="496" y="266"/>
                </a:lnTo>
                <a:lnTo>
                  <a:pt x="482" y="268"/>
                </a:lnTo>
                <a:lnTo>
                  <a:pt x="466" y="268"/>
                </a:lnTo>
                <a:lnTo>
                  <a:pt x="450" y="266"/>
                </a:lnTo>
                <a:lnTo>
                  <a:pt x="437" y="264"/>
                </a:lnTo>
                <a:lnTo>
                  <a:pt x="429" y="258"/>
                </a:lnTo>
                <a:lnTo>
                  <a:pt x="425" y="252"/>
                </a:lnTo>
                <a:lnTo>
                  <a:pt x="421" y="230"/>
                </a:lnTo>
                <a:lnTo>
                  <a:pt x="411" y="199"/>
                </a:lnTo>
                <a:lnTo>
                  <a:pt x="395" y="173"/>
                </a:lnTo>
                <a:lnTo>
                  <a:pt x="377" y="157"/>
                </a:lnTo>
                <a:lnTo>
                  <a:pt x="365" y="155"/>
                </a:lnTo>
                <a:lnTo>
                  <a:pt x="351" y="159"/>
                </a:lnTo>
                <a:lnTo>
                  <a:pt x="335" y="167"/>
                </a:lnTo>
                <a:lnTo>
                  <a:pt x="317" y="177"/>
                </a:lnTo>
                <a:lnTo>
                  <a:pt x="298" y="189"/>
                </a:lnTo>
                <a:lnTo>
                  <a:pt x="278" y="204"/>
                </a:lnTo>
                <a:lnTo>
                  <a:pt x="260" y="218"/>
                </a:lnTo>
                <a:lnTo>
                  <a:pt x="244" y="230"/>
                </a:lnTo>
                <a:lnTo>
                  <a:pt x="226" y="244"/>
                </a:lnTo>
                <a:lnTo>
                  <a:pt x="208" y="260"/>
                </a:lnTo>
                <a:lnTo>
                  <a:pt x="188" y="278"/>
                </a:lnTo>
                <a:lnTo>
                  <a:pt x="168" y="296"/>
                </a:lnTo>
                <a:lnTo>
                  <a:pt x="147" y="314"/>
                </a:lnTo>
                <a:lnTo>
                  <a:pt x="129" y="328"/>
                </a:lnTo>
                <a:lnTo>
                  <a:pt x="113" y="342"/>
                </a:lnTo>
                <a:lnTo>
                  <a:pt x="101" y="352"/>
                </a:lnTo>
                <a:lnTo>
                  <a:pt x="85" y="371"/>
                </a:lnTo>
                <a:lnTo>
                  <a:pt x="75" y="389"/>
                </a:lnTo>
                <a:lnTo>
                  <a:pt x="73" y="411"/>
                </a:lnTo>
                <a:lnTo>
                  <a:pt x="81" y="433"/>
                </a:lnTo>
                <a:lnTo>
                  <a:pt x="93" y="459"/>
                </a:lnTo>
                <a:lnTo>
                  <a:pt x="105" y="487"/>
                </a:lnTo>
                <a:lnTo>
                  <a:pt x="117" y="509"/>
                </a:lnTo>
                <a:lnTo>
                  <a:pt x="133" y="517"/>
                </a:lnTo>
                <a:lnTo>
                  <a:pt x="143" y="517"/>
                </a:lnTo>
                <a:lnTo>
                  <a:pt x="155" y="515"/>
                </a:lnTo>
                <a:lnTo>
                  <a:pt x="168" y="513"/>
                </a:lnTo>
                <a:lnTo>
                  <a:pt x="180" y="509"/>
                </a:lnTo>
                <a:lnTo>
                  <a:pt x="192" y="503"/>
                </a:lnTo>
                <a:lnTo>
                  <a:pt x="204" y="499"/>
                </a:lnTo>
                <a:lnTo>
                  <a:pt x="212" y="493"/>
                </a:lnTo>
                <a:lnTo>
                  <a:pt x="218" y="485"/>
                </a:lnTo>
                <a:lnTo>
                  <a:pt x="228" y="469"/>
                </a:lnTo>
                <a:lnTo>
                  <a:pt x="242" y="453"/>
                </a:lnTo>
                <a:lnTo>
                  <a:pt x="250" y="437"/>
                </a:lnTo>
                <a:lnTo>
                  <a:pt x="250" y="417"/>
                </a:lnTo>
                <a:lnTo>
                  <a:pt x="242" y="395"/>
                </a:lnTo>
                <a:lnTo>
                  <a:pt x="238" y="375"/>
                </a:lnTo>
                <a:lnTo>
                  <a:pt x="240" y="358"/>
                </a:lnTo>
                <a:lnTo>
                  <a:pt x="250" y="342"/>
                </a:lnTo>
                <a:lnTo>
                  <a:pt x="260" y="334"/>
                </a:lnTo>
                <a:lnTo>
                  <a:pt x="270" y="326"/>
                </a:lnTo>
                <a:lnTo>
                  <a:pt x="282" y="318"/>
                </a:lnTo>
                <a:lnTo>
                  <a:pt x="292" y="310"/>
                </a:lnTo>
                <a:lnTo>
                  <a:pt x="303" y="304"/>
                </a:lnTo>
                <a:lnTo>
                  <a:pt x="311" y="298"/>
                </a:lnTo>
                <a:lnTo>
                  <a:pt x="317" y="296"/>
                </a:lnTo>
                <a:lnTo>
                  <a:pt x="319" y="294"/>
                </a:lnTo>
                <a:lnTo>
                  <a:pt x="321" y="294"/>
                </a:lnTo>
                <a:lnTo>
                  <a:pt x="327" y="296"/>
                </a:lnTo>
                <a:lnTo>
                  <a:pt x="333" y="304"/>
                </a:lnTo>
                <a:lnTo>
                  <a:pt x="335" y="316"/>
                </a:lnTo>
                <a:lnTo>
                  <a:pt x="333" y="326"/>
                </a:lnTo>
                <a:lnTo>
                  <a:pt x="325" y="330"/>
                </a:lnTo>
                <a:lnTo>
                  <a:pt x="313" y="336"/>
                </a:lnTo>
                <a:lnTo>
                  <a:pt x="298" y="346"/>
                </a:lnTo>
                <a:lnTo>
                  <a:pt x="286" y="367"/>
                </a:lnTo>
                <a:lnTo>
                  <a:pt x="286" y="391"/>
                </a:lnTo>
                <a:lnTo>
                  <a:pt x="296" y="411"/>
                </a:lnTo>
                <a:lnTo>
                  <a:pt x="319" y="417"/>
                </a:lnTo>
                <a:lnTo>
                  <a:pt x="335" y="413"/>
                </a:lnTo>
                <a:lnTo>
                  <a:pt x="351" y="407"/>
                </a:lnTo>
                <a:lnTo>
                  <a:pt x="367" y="401"/>
                </a:lnTo>
                <a:lnTo>
                  <a:pt x="383" y="395"/>
                </a:lnTo>
                <a:lnTo>
                  <a:pt x="399" y="387"/>
                </a:lnTo>
                <a:lnTo>
                  <a:pt x="413" y="383"/>
                </a:lnTo>
                <a:lnTo>
                  <a:pt x="423" y="379"/>
                </a:lnTo>
                <a:lnTo>
                  <a:pt x="431" y="379"/>
                </a:lnTo>
                <a:lnTo>
                  <a:pt x="444" y="389"/>
                </a:lnTo>
                <a:lnTo>
                  <a:pt x="456" y="407"/>
                </a:lnTo>
                <a:lnTo>
                  <a:pt x="466" y="425"/>
                </a:lnTo>
                <a:lnTo>
                  <a:pt x="474" y="437"/>
                </a:lnTo>
                <a:lnTo>
                  <a:pt x="462" y="439"/>
                </a:lnTo>
                <a:lnTo>
                  <a:pt x="450" y="441"/>
                </a:lnTo>
                <a:lnTo>
                  <a:pt x="439" y="447"/>
                </a:lnTo>
                <a:lnTo>
                  <a:pt x="429" y="453"/>
                </a:lnTo>
                <a:lnTo>
                  <a:pt x="421" y="459"/>
                </a:lnTo>
                <a:lnTo>
                  <a:pt x="415" y="463"/>
                </a:lnTo>
                <a:lnTo>
                  <a:pt x="411" y="467"/>
                </a:lnTo>
                <a:lnTo>
                  <a:pt x="409" y="469"/>
                </a:lnTo>
                <a:lnTo>
                  <a:pt x="405" y="469"/>
                </a:lnTo>
                <a:lnTo>
                  <a:pt x="395" y="467"/>
                </a:lnTo>
                <a:lnTo>
                  <a:pt x="379" y="465"/>
                </a:lnTo>
                <a:lnTo>
                  <a:pt x="363" y="463"/>
                </a:lnTo>
                <a:lnTo>
                  <a:pt x="345" y="463"/>
                </a:lnTo>
                <a:lnTo>
                  <a:pt x="329" y="465"/>
                </a:lnTo>
                <a:lnTo>
                  <a:pt x="319" y="469"/>
                </a:lnTo>
                <a:lnTo>
                  <a:pt x="315" y="475"/>
                </a:lnTo>
                <a:lnTo>
                  <a:pt x="311" y="497"/>
                </a:lnTo>
                <a:lnTo>
                  <a:pt x="303" y="524"/>
                </a:lnTo>
                <a:lnTo>
                  <a:pt x="284" y="546"/>
                </a:lnTo>
                <a:lnTo>
                  <a:pt x="260" y="550"/>
                </a:lnTo>
                <a:lnTo>
                  <a:pt x="244" y="546"/>
                </a:lnTo>
                <a:lnTo>
                  <a:pt x="222" y="544"/>
                </a:lnTo>
                <a:lnTo>
                  <a:pt x="198" y="546"/>
                </a:lnTo>
                <a:lnTo>
                  <a:pt x="172" y="548"/>
                </a:lnTo>
                <a:lnTo>
                  <a:pt x="147" y="552"/>
                </a:lnTo>
                <a:lnTo>
                  <a:pt x="123" y="560"/>
                </a:lnTo>
                <a:lnTo>
                  <a:pt x="105" y="572"/>
                </a:lnTo>
                <a:lnTo>
                  <a:pt x="91" y="586"/>
                </a:lnTo>
                <a:lnTo>
                  <a:pt x="81" y="600"/>
                </a:lnTo>
                <a:lnTo>
                  <a:pt x="71" y="612"/>
                </a:lnTo>
                <a:lnTo>
                  <a:pt x="63" y="622"/>
                </a:lnTo>
                <a:lnTo>
                  <a:pt x="53" y="632"/>
                </a:lnTo>
                <a:lnTo>
                  <a:pt x="45" y="640"/>
                </a:lnTo>
                <a:lnTo>
                  <a:pt x="37" y="648"/>
                </a:lnTo>
                <a:lnTo>
                  <a:pt x="29" y="656"/>
                </a:lnTo>
                <a:lnTo>
                  <a:pt x="23" y="666"/>
                </a:lnTo>
                <a:lnTo>
                  <a:pt x="17" y="676"/>
                </a:lnTo>
                <a:lnTo>
                  <a:pt x="10" y="684"/>
                </a:lnTo>
                <a:lnTo>
                  <a:pt x="4" y="695"/>
                </a:lnTo>
                <a:lnTo>
                  <a:pt x="0" y="705"/>
                </a:lnTo>
                <a:lnTo>
                  <a:pt x="1952" y="705"/>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5" name="Freeform 11"/>
          <p:cNvSpPr>
            <a:spLocks/>
          </p:cNvSpPr>
          <p:nvPr/>
        </p:nvSpPr>
        <p:spPr bwMode="auto">
          <a:xfrm>
            <a:off x="4187825" y="3810000"/>
            <a:ext cx="3309938" cy="1114425"/>
          </a:xfrm>
          <a:custGeom>
            <a:avLst/>
            <a:gdLst>
              <a:gd name="T0" fmla="*/ 2147483647 w 2085"/>
              <a:gd name="T1" fmla="*/ 2147483647 h 702"/>
              <a:gd name="T2" fmla="*/ 2147483647 w 2085"/>
              <a:gd name="T3" fmla="*/ 2147483647 h 702"/>
              <a:gd name="T4" fmla="*/ 2147483647 w 2085"/>
              <a:gd name="T5" fmla="*/ 2147483647 h 702"/>
              <a:gd name="T6" fmla="*/ 2147483647 w 2085"/>
              <a:gd name="T7" fmla="*/ 2147483647 h 702"/>
              <a:gd name="T8" fmla="*/ 2147483647 w 2085"/>
              <a:gd name="T9" fmla="*/ 2147483647 h 702"/>
              <a:gd name="T10" fmla="*/ 2147483647 w 2085"/>
              <a:gd name="T11" fmla="*/ 2147483647 h 702"/>
              <a:gd name="T12" fmla="*/ 2147483647 w 2085"/>
              <a:gd name="T13" fmla="*/ 2147483647 h 702"/>
              <a:gd name="T14" fmla="*/ 2147483647 w 2085"/>
              <a:gd name="T15" fmla="*/ 2147483647 h 702"/>
              <a:gd name="T16" fmla="*/ 2147483647 w 2085"/>
              <a:gd name="T17" fmla="*/ 2147483647 h 702"/>
              <a:gd name="T18" fmla="*/ 2147483647 w 2085"/>
              <a:gd name="T19" fmla="*/ 2147483647 h 702"/>
              <a:gd name="T20" fmla="*/ 2147483647 w 2085"/>
              <a:gd name="T21" fmla="*/ 2147483647 h 702"/>
              <a:gd name="T22" fmla="*/ 2147483647 w 2085"/>
              <a:gd name="T23" fmla="*/ 2147483647 h 702"/>
              <a:gd name="T24" fmla="*/ 2147483647 w 2085"/>
              <a:gd name="T25" fmla="*/ 2147483647 h 702"/>
              <a:gd name="T26" fmla="*/ 2147483647 w 2085"/>
              <a:gd name="T27" fmla="*/ 2147483647 h 702"/>
              <a:gd name="T28" fmla="*/ 2147483647 w 2085"/>
              <a:gd name="T29" fmla="*/ 2147483647 h 702"/>
              <a:gd name="T30" fmla="*/ 2147483647 w 2085"/>
              <a:gd name="T31" fmla="*/ 2147483647 h 702"/>
              <a:gd name="T32" fmla="*/ 2147483647 w 2085"/>
              <a:gd name="T33" fmla="*/ 2147483647 h 702"/>
              <a:gd name="T34" fmla="*/ 2147483647 w 2085"/>
              <a:gd name="T35" fmla="*/ 2147483647 h 702"/>
              <a:gd name="T36" fmla="*/ 2147483647 w 2085"/>
              <a:gd name="T37" fmla="*/ 2147483647 h 702"/>
              <a:gd name="T38" fmla="*/ 2147483647 w 2085"/>
              <a:gd name="T39" fmla="*/ 2147483647 h 702"/>
              <a:gd name="T40" fmla="*/ 2147483647 w 2085"/>
              <a:gd name="T41" fmla="*/ 2147483647 h 702"/>
              <a:gd name="T42" fmla="*/ 2147483647 w 2085"/>
              <a:gd name="T43" fmla="*/ 2147483647 h 702"/>
              <a:gd name="T44" fmla="*/ 2147483647 w 2085"/>
              <a:gd name="T45" fmla="*/ 2147483647 h 702"/>
              <a:gd name="T46" fmla="*/ 2147483647 w 2085"/>
              <a:gd name="T47" fmla="*/ 2147483647 h 702"/>
              <a:gd name="T48" fmla="*/ 2147483647 w 2085"/>
              <a:gd name="T49" fmla="*/ 2147483647 h 702"/>
              <a:gd name="T50" fmla="*/ 2147483647 w 2085"/>
              <a:gd name="T51" fmla="*/ 2147483647 h 702"/>
              <a:gd name="T52" fmla="*/ 2147483647 w 2085"/>
              <a:gd name="T53" fmla="*/ 2147483647 h 702"/>
              <a:gd name="T54" fmla="*/ 2147483647 w 2085"/>
              <a:gd name="T55" fmla="*/ 2147483647 h 702"/>
              <a:gd name="T56" fmla="*/ 2147483647 w 2085"/>
              <a:gd name="T57" fmla="*/ 2147483647 h 702"/>
              <a:gd name="T58" fmla="*/ 2147483647 w 2085"/>
              <a:gd name="T59" fmla="*/ 2147483647 h 702"/>
              <a:gd name="T60" fmla="*/ 2147483647 w 2085"/>
              <a:gd name="T61" fmla="*/ 2147483647 h 702"/>
              <a:gd name="T62" fmla="*/ 2147483647 w 2085"/>
              <a:gd name="T63" fmla="*/ 2147483647 h 702"/>
              <a:gd name="T64" fmla="*/ 2147483647 w 2085"/>
              <a:gd name="T65" fmla="*/ 2147483647 h 702"/>
              <a:gd name="T66" fmla="*/ 2147483647 w 2085"/>
              <a:gd name="T67" fmla="*/ 2147483647 h 702"/>
              <a:gd name="T68" fmla="*/ 2147483647 w 2085"/>
              <a:gd name="T69" fmla="*/ 2147483647 h 702"/>
              <a:gd name="T70" fmla="*/ 2147483647 w 2085"/>
              <a:gd name="T71" fmla="*/ 2147483647 h 702"/>
              <a:gd name="T72" fmla="*/ 2147483647 w 2085"/>
              <a:gd name="T73" fmla="*/ 2147483647 h 702"/>
              <a:gd name="T74" fmla="*/ 2147483647 w 2085"/>
              <a:gd name="T75" fmla="*/ 2147483647 h 702"/>
              <a:gd name="T76" fmla="*/ 2147483647 w 2085"/>
              <a:gd name="T77" fmla="*/ 2147483647 h 702"/>
              <a:gd name="T78" fmla="*/ 2147483647 w 2085"/>
              <a:gd name="T79" fmla="*/ 2147483647 h 702"/>
              <a:gd name="T80" fmla="*/ 2147483647 w 2085"/>
              <a:gd name="T81" fmla="*/ 2147483647 h 702"/>
              <a:gd name="T82" fmla="*/ 2147483647 w 2085"/>
              <a:gd name="T83" fmla="*/ 2147483647 h 702"/>
              <a:gd name="T84" fmla="*/ 2147483647 w 2085"/>
              <a:gd name="T85" fmla="*/ 2147483647 h 702"/>
              <a:gd name="T86" fmla="*/ 2147483647 w 2085"/>
              <a:gd name="T87" fmla="*/ 2147483647 h 702"/>
              <a:gd name="T88" fmla="*/ 2147483647 w 2085"/>
              <a:gd name="T89" fmla="*/ 2147483647 h 702"/>
              <a:gd name="T90" fmla="*/ 2147483647 w 2085"/>
              <a:gd name="T91" fmla="*/ 2147483647 h 702"/>
              <a:gd name="T92" fmla="*/ 2147483647 w 2085"/>
              <a:gd name="T93" fmla="*/ 2147483647 h 702"/>
              <a:gd name="T94" fmla="*/ 2147483647 w 2085"/>
              <a:gd name="T95" fmla="*/ 2147483647 h 702"/>
              <a:gd name="T96" fmla="*/ 2147483647 w 2085"/>
              <a:gd name="T97" fmla="*/ 2147483647 h 702"/>
              <a:gd name="T98" fmla="*/ 2147483647 w 2085"/>
              <a:gd name="T99" fmla="*/ 2147483647 h 702"/>
              <a:gd name="T100" fmla="*/ 2147483647 w 2085"/>
              <a:gd name="T101" fmla="*/ 2147483647 h 702"/>
              <a:gd name="T102" fmla="*/ 2147483647 w 2085"/>
              <a:gd name="T103" fmla="*/ 2147483647 h 702"/>
              <a:gd name="T104" fmla="*/ 2147483647 w 2085"/>
              <a:gd name="T105" fmla="*/ 2147483647 h 702"/>
              <a:gd name="T106" fmla="*/ 2147483647 w 2085"/>
              <a:gd name="T107" fmla="*/ 2147483647 h 702"/>
              <a:gd name="T108" fmla="*/ 2147483647 w 2085"/>
              <a:gd name="T109" fmla="*/ 2147483647 h 702"/>
              <a:gd name="T110" fmla="*/ 2147483647 w 2085"/>
              <a:gd name="T111" fmla="*/ 2147483647 h 702"/>
              <a:gd name="T112" fmla="*/ 2147483647 w 2085"/>
              <a:gd name="T113" fmla="*/ 2147483647 h 702"/>
              <a:gd name="T114" fmla="*/ 2147483647 w 2085"/>
              <a:gd name="T115" fmla="*/ 2147483647 h 702"/>
              <a:gd name="T116" fmla="*/ 2147483647 w 2085"/>
              <a:gd name="T117" fmla="*/ 2147483647 h 702"/>
              <a:gd name="T118" fmla="*/ 2147483647 w 2085"/>
              <a:gd name="T119" fmla="*/ 2147483647 h 702"/>
              <a:gd name="T120" fmla="*/ 2147483647 w 2085"/>
              <a:gd name="T121" fmla="*/ 2147483647 h 702"/>
              <a:gd name="T122" fmla="*/ 2147483647 w 2085"/>
              <a:gd name="T123" fmla="*/ 2147483647 h 70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085" h="702">
                <a:moveTo>
                  <a:pt x="133" y="0"/>
                </a:moveTo>
                <a:lnTo>
                  <a:pt x="127" y="12"/>
                </a:lnTo>
                <a:lnTo>
                  <a:pt x="121" y="22"/>
                </a:lnTo>
                <a:lnTo>
                  <a:pt x="117" y="30"/>
                </a:lnTo>
                <a:lnTo>
                  <a:pt x="113" y="34"/>
                </a:lnTo>
                <a:lnTo>
                  <a:pt x="103" y="40"/>
                </a:lnTo>
                <a:lnTo>
                  <a:pt x="91" y="40"/>
                </a:lnTo>
                <a:lnTo>
                  <a:pt x="77" y="40"/>
                </a:lnTo>
                <a:lnTo>
                  <a:pt x="63" y="36"/>
                </a:lnTo>
                <a:lnTo>
                  <a:pt x="49" y="32"/>
                </a:lnTo>
                <a:lnTo>
                  <a:pt x="37" y="28"/>
                </a:lnTo>
                <a:lnTo>
                  <a:pt x="29" y="26"/>
                </a:lnTo>
                <a:lnTo>
                  <a:pt x="27" y="24"/>
                </a:lnTo>
                <a:lnTo>
                  <a:pt x="23" y="28"/>
                </a:lnTo>
                <a:lnTo>
                  <a:pt x="15" y="40"/>
                </a:lnTo>
                <a:lnTo>
                  <a:pt x="5" y="56"/>
                </a:lnTo>
                <a:lnTo>
                  <a:pt x="0" y="72"/>
                </a:lnTo>
                <a:lnTo>
                  <a:pt x="5" y="92"/>
                </a:lnTo>
                <a:lnTo>
                  <a:pt x="13" y="118"/>
                </a:lnTo>
                <a:lnTo>
                  <a:pt x="23" y="143"/>
                </a:lnTo>
                <a:lnTo>
                  <a:pt x="33" y="157"/>
                </a:lnTo>
                <a:lnTo>
                  <a:pt x="39" y="161"/>
                </a:lnTo>
                <a:lnTo>
                  <a:pt x="45" y="165"/>
                </a:lnTo>
                <a:lnTo>
                  <a:pt x="55" y="167"/>
                </a:lnTo>
                <a:lnTo>
                  <a:pt x="65" y="169"/>
                </a:lnTo>
                <a:lnTo>
                  <a:pt x="77" y="167"/>
                </a:lnTo>
                <a:lnTo>
                  <a:pt x="87" y="165"/>
                </a:lnTo>
                <a:lnTo>
                  <a:pt x="97" y="159"/>
                </a:lnTo>
                <a:lnTo>
                  <a:pt x="107" y="151"/>
                </a:lnTo>
                <a:lnTo>
                  <a:pt x="115" y="138"/>
                </a:lnTo>
                <a:lnTo>
                  <a:pt x="127" y="124"/>
                </a:lnTo>
                <a:lnTo>
                  <a:pt x="139" y="106"/>
                </a:lnTo>
                <a:lnTo>
                  <a:pt x="154" y="88"/>
                </a:lnTo>
                <a:lnTo>
                  <a:pt x="168" y="72"/>
                </a:lnTo>
                <a:lnTo>
                  <a:pt x="182" y="58"/>
                </a:lnTo>
                <a:lnTo>
                  <a:pt x="196" y="46"/>
                </a:lnTo>
                <a:lnTo>
                  <a:pt x="208" y="40"/>
                </a:lnTo>
                <a:lnTo>
                  <a:pt x="220" y="36"/>
                </a:lnTo>
                <a:lnTo>
                  <a:pt x="232" y="36"/>
                </a:lnTo>
                <a:lnTo>
                  <a:pt x="244" y="34"/>
                </a:lnTo>
                <a:lnTo>
                  <a:pt x="256" y="36"/>
                </a:lnTo>
                <a:lnTo>
                  <a:pt x="268" y="38"/>
                </a:lnTo>
                <a:lnTo>
                  <a:pt x="280" y="42"/>
                </a:lnTo>
                <a:lnTo>
                  <a:pt x="291" y="48"/>
                </a:lnTo>
                <a:lnTo>
                  <a:pt x="299" y="56"/>
                </a:lnTo>
                <a:lnTo>
                  <a:pt x="307" y="66"/>
                </a:lnTo>
                <a:lnTo>
                  <a:pt x="317" y="78"/>
                </a:lnTo>
                <a:lnTo>
                  <a:pt x="327" y="92"/>
                </a:lnTo>
                <a:lnTo>
                  <a:pt x="337" y="106"/>
                </a:lnTo>
                <a:lnTo>
                  <a:pt x="347" y="118"/>
                </a:lnTo>
                <a:lnTo>
                  <a:pt x="355" y="130"/>
                </a:lnTo>
                <a:lnTo>
                  <a:pt x="359" y="138"/>
                </a:lnTo>
                <a:lnTo>
                  <a:pt x="361" y="140"/>
                </a:lnTo>
                <a:lnTo>
                  <a:pt x="373" y="104"/>
                </a:lnTo>
                <a:lnTo>
                  <a:pt x="415" y="92"/>
                </a:lnTo>
                <a:lnTo>
                  <a:pt x="431" y="157"/>
                </a:lnTo>
                <a:lnTo>
                  <a:pt x="434" y="153"/>
                </a:lnTo>
                <a:lnTo>
                  <a:pt x="442" y="143"/>
                </a:lnTo>
                <a:lnTo>
                  <a:pt x="454" y="126"/>
                </a:lnTo>
                <a:lnTo>
                  <a:pt x="468" y="108"/>
                </a:lnTo>
                <a:lnTo>
                  <a:pt x="486" y="84"/>
                </a:lnTo>
                <a:lnTo>
                  <a:pt x="502" y="56"/>
                </a:lnTo>
                <a:lnTo>
                  <a:pt x="514" y="34"/>
                </a:lnTo>
                <a:lnTo>
                  <a:pt x="520" y="24"/>
                </a:lnTo>
                <a:lnTo>
                  <a:pt x="524" y="26"/>
                </a:lnTo>
                <a:lnTo>
                  <a:pt x="534" y="28"/>
                </a:lnTo>
                <a:lnTo>
                  <a:pt x="546" y="34"/>
                </a:lnTo>
                <a:lnTo>
                  <a:pt x="558" y="40"/>
                </a:lnTo>
                <a:lnTo>
                  <a:pt x="566" y="44"/>
                </a:lnTo>
                <a:lnTo>
                  <a:pt x="574" y="46"/>
                </a:lnTo>
                <a:lnTo>
                  <a:pt x="587" y="50"/>
                </a:lnTo>
                <a:lnTo>
                  <a:pt x="597" y="52"/>
                </a:lnTo>
                <a:lnTo>
                  <a:pt x="607" y="54"/>
                </a:lnTo>
                <a:lnTo>
                  <a:pt x="615" y="54"/>
                </a:lnTo>
                <a:lnTo>
                  <a:pt x="621" y="56"/>
                </a:lnTo>
                <a:lnTo>
                  <a:pt x="623" y="56"/>
                </a:lnTo>
                <a:lnTo>
                  <a:pt x="631" y="58"/>
                </a:lnTo>
                <a:lnTo>
                  <a:pt x="647" y="62"/>
                </a:lnTo>
                <a:lnTo>
                  <a:pt x="667" y="68"/>
                </a:lnTo>
                <a:lnTo>
                  <a:pt x="681" y="76"/>
                </a:lnTo>
                <a:lnTo>
                  <a:pt x="691" y="88"/>
                </a:lnTo>
                <a:lnTo>
                  <a:pt x="705" y="104"/>
                </a:lnTo>
                <a:lnTo>
                  <a:pt x="718" y="118"/>
                </a:lnTo>
                <a:lnTo>
                  <a:pt x="724" y="124"/>
                </a:lnTo>
                <a:lnTo>
                  <a:pt x="707" y="126"/>
                </a:lnTo>
                <a:lnTo>
                  <a:pt x="693" y="128"/>
                </a:lnTo>
                <a:lnTo>
                  <a:pt x="679" y="130"/>
                </a:lnTo>
                <a:lnTo>
                  <a:pt x="667" y="130"/>
                </a:lnTo>
                <a:lnTo>
                  <a:pt x="655" y="130"/>
                </a:lnTo>
                <a:lnTo>
                  <a:pt x="643" y="130"/>
                </a:lnTo>
                <a:lnTo>
                  <a:pt x="633" y="128"/>
                </a:lnTo>
                <a:lnTo>
                  <a:pt x="623" y="124"/>
                </a:lnTo>
                <a:lnTo>
                  <a:pt x="611" y="120"/>
                </a:lnTo>
                <a:lnTo>
                  <a:pt x="599" y="120"/>
                </a:lnTo>
                <a:lnTo>
                  <a:pt x="587" y="120"/>
                </a:lnTo>
                <a:lnTo>
                  <a:pt x="574" y="120"/>
                </a:lnTo>
                <a:lnTo>
                  <a:pt x="560" y="122"/>
                </a:lnTo>
                <a:lnTo>
                  <a:pt x="548" y="126"/>
                </a:lnTo>
                <a:lnTo>
                  <a:pt x="536" y="130"/>
                </a:lnTo>
                <a:lnTo>
                  <a:pt x="526" y="134"/>
                </a:lnTo>
                <a:lnTo>
                  <a:pt x="510" y="151"/>
                </a:lnTo>
                <a:lnTo>
                  <a:pt x="498" y="169"/>
                </a:lnTo>
                <a:lnTo>
                  <a:pt x="492" y="187"/>
                </a:lnTo>
                <a:lnTo>
                  <a:pt x="490" y="193"/>
                </a:lnTo>
                <a:lnTo>
                  <a:pt x="496" y="195"/>
                </a:lnTo>
                <a:lnTo>
                  <a:pt x="510" y="199"/>
                </a:lnTo>
                <a:lnTo>
                  <a:pt x="530" y="205"/>
                </a:lnTo>
                <a:lnTo>
                  <a:pt x="548" y="209"/>
                </a:lnTo>
                <a:lnTo>
                  <a:pt x="560" y="215"/>
                </a:lnTo>
                <a:lnTo>
                  <a:pt x="568" y="221"/>
                </a:lnTo>
                <a:lnTo>
                  <a:pt x="572" y="233"/>
                </a:lnTo>
                <a:lnTo>
                  <a:pt x="574" y="247"/>
                </a:lnTo>
                <a:lnTo>
                  <a:pt x="570" y="263"/>
                </a:lnTo>
                <a:lnTo>
                  <a:pt x="564" y="281"/>
                </a:lnTo>
                <a:lnTo>
                  <a:pt x="556" y="293"/>
                </a:lnTo>
                <a:lnTo>
                  <a:pt x="552" y="299"/>
                </a:lnTo>
                <a:lnTo>
                  <a:pt x="564" y="310"/>
                </a:lnTo>
                <a:lnTo>
                  <a:pt x="581" y="324"/>
                </a:lnTo>
                <a:lnTo>
                  <a:pt x="595" y="342"/>
                </a:lnTo>
                <a:lnTo>
                  <a:pt x="601" y="354"/>
                </a:lnTo>
                <a:lnTo>
                  <a:pt x="617" y="362"/>
                </a:lnTo>
                <a:lnTo>
                  <a:pt x="629" y="378"/>
                </a:lnTo>
                <a:lnTo>
                  <a:pt x="639" y="396"/>
                </a:lnTo>
                <a:lnTo>
                  <a:pt x="643" y="412"/>
                </a:lnTo>
                <a:lnTo>
                  <a:pt x="647" y="422"/>
                </a:lnTo>
                <a:lnTo>
                  <a:pt x="653" y="438"/>
                </a:lnTo>
                <a:lnTo>
                  <a:pt x="663" y="456"/>
                </a:lnTo>
                <a:lnTo>
                  <a:pt x="673" y="479"/>
                </a:lnTo>
                <a:lnTo>
                  <a:pt x="685" y="501"/>
                </a:lnTo>
                <a:lnTo>
                  <a:pt x="695" y="519"/>
                </a:lnTo>
                <a:lnTo>
                  <a:pt x="705" y="533"/>
                </a:lnTo>
                <a:lnTo>
                  <a:pt x="711" y="539"/>
                </a:lnTo>
                <a:lnTo>
                  <a:pt x="726" y="545"/>
                </a:lnTo>
                <a:lnTo>
                  <a:pt x="742" y="557"/>
                </a:lnTo>
                <a:lnTo>
                  <a:pt x="758" y="569"/>
                </a:lnTo>
                <a:lnTo>
                  <a:pt x="768" y="575"/>
                </a:lnTo>
                <a:lnTo>
                  <a:pt x="774" y="575"/>
                </a:lnTo>
                <a:lnTo>
                  <a:pt x="780" y="575"/>
                </a:lnTo>
                <a:lnTo>
                  <a:pt x="790" y="571"/>
                </a:lnTo>
                <a:lnTo>
                  <a:pt x="798" y="567"/>
                </a:lnTo>
                <a:lnTo>
                  <a:pt x="808" y="563"/>
                </a:lnTo>
                <a:lnTo>
                  <a:pt x="816" y="557"/>
                </a:lnTo>
                <a:lnTo>
                  <a:pt x="824" y="549"/>
                </a:lnTo>
                <a:lnTo>
                  <a:pt x="828" y="541"/>
                </a:lnTo>
                <a:lnTo>
                  <a:pt x="832" y="533"/>
                </a:lnTo>
                <a:lnTo>
                  <a:pt x="838" y="521"/>
                </a:lnTo>
                <a:lnTo>
                  <a:pt x="848" y="509"/>
                </a:lnTo>
                <a:lnTo>
                  <a:pt x="856" y="495"/>
                </a:lnTo>
                <a:lnTo>
                  <a:pt x="867" y="483"/>
                </a:lnTo>
                <a:lnTo>
                  <a:pt x="877" y="471"/>
                </a:lnTo>
                <a:lnTo>
                  <a:pt x="887" y="462"/>
                </a:lnTo>
                <a:lnTo>
                  <a:pt x="895" y="456"/>
                </a:lnTo>
                <a:lnTo>
                  <a:pt x="911" y="448"/>
                </a:lnTo>
                <a:lnTo>
                  <a:pt x="927" y="438"/>
                </a:lnTo>
                <a:lnTo>
                  <a:pt x="937" y="430"/>
                </a:lnTo>
                <a:lnTo>
                  <a:pt x="941" y="426"/>
                </a:lnTo>
                <a:lnTo>
                  <a:pt x="919" y="420"/>
                </a:lnTo>
                <a:lnTo>
                  <a:pt x="897" y="414"/>
                </a:lnTo>
                <a:lnTo>
                  <a:pt x="875" y="408"/>
                </a:lnTo>
                <a:lnTo>
                  <a:pt x="852" y="402"/>
                </a:lnTo>
                <a:lnTo>
                  <a:pt x="832" y="394"/>
                </a:lnTo>
                <a:lnTo>
                  <a:pt x="814" y="386"/>
                </a:lnTo>
                <a:lnTo>
                  <a:pt x="800" y="378"/>
                </a:lnTo>
                <a:lnTo>
                  <a:pt x="790" y="368"/>
                </a:lnTo>
                <a:lnTo>
                  <a:pt x="780" y="348"/>
                </a:lnTo>
                <a:lnTo>
                  <a:pt x="778" y="330"/>
                </a:lnTo>
                <a:lnTo>
                  <a:pt x="786" y="314"/>
                </a:lnTo>
                <a:lnTo>
                  <a:pt x="800" y="301"/>
                </a:lnTo>
                <a:lnTo>
                  <a:pt x="816" y="299"/>
                </a:lnTo>
                <a:lnTo>
                  <a:pt x="830" y="306"/>
                </a:lnTo>
                <a:lnTo>
                  <a:pt x="842" y="318"/>
                </a:lnTo>
                <a:lnTo>
                  <a:pt x="850" y="330"/>
                </a:lnTo>
                <a:lnTo>
                  <a:pt x="854" y="336"/>
                </a:lnTo>
                <a:lnTo>
                  <a:pt x="858" y="342"/>
                </a:lnTo>
                <a:lnTo>
                  <a:pt x="867" y="350"/>
                </a:lnTo>
                <a:lnTo>
                  <a:pt x="875" y="358"/>
                </a:lnTo>
                <a:lnTo>
                  <a:pt x="883" y="366"/>
                </a:lnTo>
                <a:lnTo>
                  <a:pt x="893" y="372"/>
                </a:lnTo>
                <a:lnTo>
                  <a:pt x="903" y="374"/>
                </a:lnTo>
                <a:lnTo>
                  <a:pt x="915" y="374"/>
                </a:lnTo>
                <a:lnTo>
                  <a:pt x="929" y="374"/>
                </a:lnTo>
                <a:lnTo>
                  <a:pt x="947" y="374"/>
                </a:lnTo>
                <a:lnTo>
                  <a:pt x="967" y="378"/>
                </a:lnTo>
                <a:lnTo>
                  <a:pt x="989" y="384"/>
                </a:lnTo>
                <a:lnTo>
                  <a:pt x="1010" y="392"/>
                </a:lnTo>
                <a:lnTo>
                  <a:pt x="1030" y="400"/>
                </a:lnTo>
                <a:lnTo>
                  <a:pt x="1048" y="408"/>
                </a:lnTo>
                <a:lnTo>
                  <a:pt x="1060" y="418"/>
                </a:lnTo>
                <a:lnTo>
                  <a:pt x="1070" y="428"/>
                </a:lnTo>
                <a:lnTo>
                  <a:pt x="1082" y="436"/>
                </a:lnTo>
                <a:lnTo>
                  <a:pt x="1094" y="444"/>
                </a:lnTo>
                <a:lnTo>
                  <a:pt x="1106" y="450"/>
                </a:lnTo>
                <a:lnTo>
                  <a:pt x="1118" y="456"/>
                </a:lnTo>
                <a:lnTo>
                  <a:pt x="1126" y="464"/>
                </a:lnTo>
                <a:lnTo>
                  <a:pt x="1132" y="473"/>
                </a:lnTo>
                <a:lnTo>
                  <a:pt x="1136" y="483"/>
                </a:lnTo>
                <a:lnTo>
                  <a:pt x="1140" y="507"/>
                </a:lnTo>
                <a:lnTo>
                  <a:pt x="1144" y="529"/>
                </a:lnTo>
                <a:lnTo>
                  <a:pt x="1151" y="553"/>
                </a:lnTo>
                <a:lnTo>
                  <a:pt x="1161" y="571"/>
                </a:lnTo>
                <a:lnTo>
                  <a:pt x="1173" y="589"/>
                </a:lnTo>
                <a:lnTo>
                  <a:pt x="1185" y="611"/>
                </a:lnTo>
                <a:lnTo>
                  <a:pt x="1199" y="634"/>
                </a:lnTo>
                <a:lnTo>
                  <a:pt x="1213" y="650"/>
                </a:lnTo>
                <a:lnTo>
                  <a:pt x="1227" y="658"/>
                </a:lnTo>
                <a:lnTo>
                  <a:pt x="1237" y="660"/>
                </a:lnTo>
                <a:lnTo>
                  <a:pt x="1243" y="650"/>
                </a:lnTo>
                <a:lnTo>
                  <a:pt x="1245" y="621"/>
                </a:lnTo>
                <a:lnTo>
                  <a:pt x="1247" y="585"/>
                </a:lnTo>
                <a:lnTo>
                  <a:pt x="1255" y="549"/>
                </a:lnTo>
                <a:lnTo>
                  <a:pt x="1269" y="521"/>
                </a:lnTo>
                <a:lnTo>
                  <a:pt x="1294" y="497"/>
                </a:lnTo>
                <a:lnTo>
                  <a:pt x="1308" y="487"/>
                </a:lnTo>
                <a:lnTo>
                  <a:pt x="1320" y="479"/>
                </a:lnTo>
                <a:lnTo>
                  <a:pt x="1332" y="471"/>
                </a:lnTo>
                <a:lnTo>
                  <a:pt x="1344" y="464"/>
                </a:lnTo>
                <a:lnTo>
                  <a:pt x="1354" y="458"/>
                </a:lnTo>
                <a:lnTo>
                  <a:pt x="1364" y="454"/>
                </a:lnTo>
                <a:lnTo>
                  <a:pt x="1372" y="450"/>
                </a:lnTo>
                <a:lnTo>
                  <a:pt x="1378" y="446"/>
                </a:lnTo>
                <a:lnTo>
                  <a:pt x="1394" y="434"/>
                </a:lnTo>
                <a:lnTo>
                  <a:pt x="1412" y="418"/>
                </a:lnTo>
                <a:lnTo>
                  <a:pt x="1426" y="412"/>
                </a:lnTo>
                <a:lnTo>
                  <a:pt x="1430" y="432"/>
                </a:lnTo>
                <a:lnTo>
                  <a:pt x="1428" y="464"/>
                </a:lnTo>
                <a:lnTo>
                  <a:pt x="1428" y="489"/>
                </a:lnTo>
                <a:lnTo>
                  <a:pt x="1435" y="511"/>
                </a:lnTo>
                <a:lnTo>
                  <a:pt x="1451" y="533"/>
                </a:lnTo>
                <a:lnTo>
                  <a:pt x="1467" y="557"/>
                </a:lnTo>
                <a:lnTo>
                  <a:pt x="1479" y="581"/>
                </a:lnTo>
                <a:lnTo>
                  <a:pt x="1487" y="605"/>
                </a:lnTo>
                <a:lnTo>
                  <a:pt x="1493" y="623"/>
                </a:lnTo>
                <a:lnTo>
                  <a:pt x="1497" y="644"/>
                </a:lnTo>
                <a:lnTo>
                  <a:pt x="1499" y="666"/>
                </a:lnTo>
                <a:lnTo>
                  <a:pt x="1503" y="684"/>
                </a:lnTo>
                <a:lnTo>
                  <a:pt x="1503" y="692"/>
                </a:lnTo>
                <a:lnTo>
                  <a:pt x="1539" y="666"/>
                </a:lnTo>
                <a:lnTo>
                  <a:pt x="1543" y="674"/>
                </a:lnTo>
                <a:lnTo>
                  <a:pt x="1553" y="688"/>
                </a:lnTo>
                <a:lnTo>
                  <a:pt x="1565" y="702"/>
                </a:lnTo>
                <a:lnTo>
                  <a:pt x="1578" y="702"/>
                </a:lnTo>
                <a:lnTo>
                  <a:pt x="1580" y="688"/>
                </a:lnTo>
                <a:lnTo>
                  <a:pt x="1571" y="666"/>
                </a:lnTo>
                <a:lnTo>
                  <a:pt x="1561" y="644"/>
                </a:lnTo>
                <a:lnTo>
                  <a:pt x="1561" y="623"/>
                </a:lnTo>
                <a:lnTo>
                  <a:pt x="1569" y="611"/>
                </a:lnTo>
                <a:lnTo>
                  <a:pt x="1580" y="607"/>
                </a:lnTo>
                <a:lnTo>
                  <a:pt x="1592" y="607"/>
                </a:lnTo>
                <a:lnTo>
                  <a:pt x="1604" y="607"/>
                </a:lnTo>
                <a:lnTo>
                  <a:pt x="1618" y="603"/>
                </a:lnTo>
                <a:lnTo>
                  <a:pt x="1634" y="595"/>
                </a:lnTo>
                <a:lnTo>
                  <a:pt x="1648" y="583"/>
                </a:lnTo>
                <a:lnTo>
                  <a:pt x="1662" y="571"/>
                </a:lnTo>
                <a:lnTo>
                  <a:pt x="1666" y="559"/>
                </a:lnTo>
                <a:lnTo>
                  <a:pt x="1660" y="547"/>
                </a:lnTo>
                <a:lnTo>
                  <a:pt x="1650" y="535"/>
                </a:lnTo>
                <a:lnTo>
                  <a:pt x="1646" y="523"/>
                </a:lnTo>
                <a:lnTo>
                  <a:pt x="1640" y="511"/>
                </a:lnTo>
                <a:lnTo>
                  <a:pt x="1630" y="501"/>
                </a:lnTo>
                <a:lnTo>
                  <a:pt x="1620" y="493"/>
                </a:lnTo>
                <a:lnTo>
                  <a:pt x="1620" y="481"/>
                </a:lnTo>
                <a:lnTo>
                  <a:pt x="1626" y="475"/>
                </a:lnTo>
                <a:lnTo>
                  <a:pt x="1636" y="467"/>
                </a:lnTo>
                <a:lnTo>
                  <a:pt x="1650" y="460"/>
                </a:lnTo>
                <a:lnTo>
                  <a:pt x="1664" y="452"/>
                </a:lnTo>
                <a:lnTo>
                  <a:pt x="1682" y="444"/>
                </a:lnTo>
                <a:lnTo>
                  <a:pt x="1698" y="438"/>
                </a:lnTo>
                <a:lnTo>
                  <a:pt x="1712" y="432"/>
                </a:lnTo>
                <a:lnTo>
                  <a:pt x="1727" y="426"/>
                </a:lnTo>
                <a:lnTo>
                  <a:pt x="1737" y="422"/>
                </a:lnTo>
                <a:lnTo>
                  <a:pt x="1749" y="414"/>
                </a:lnTo>
                <a:lnTo>
                  <a:pt x="1759" y="408"/>
                </a:lnTo>
                <a:lnTo>
                  <a:pt x="1771" y="398"/>
                </a:lnTo>
                <a:lnTo>
                  <a:pt x="1781" y="390"/>
                </a:lnTo>
                <a:lnTo>
                  <a:pt x="1793" y="380"/>
                </a:lnTo>
                <a:lnTo>
                  <a:pt x="1803" y="372"/>
                </a:lnTo>
                <a:lnTo>
                  <a:pt x="1813" y="364"/>
                </a:lnTo>
                <a:lnTo>
                  <a:pt x="1829" y="344"/>
                </a:lnTo>
                <a:lnTo>
                  <a:pt x="1837" y="320"/>
                </a:lnTo>
                <a:lnTo>
                  <a:pt x="1835" y="295"/>
                </a:lnTo>
                <a:lnTo>
                  <a:pt x="1829" y="273"/>
                </a:lnTo>
                <a:lnTo>
                  <a:pt x="1823" y="255"/>
                </a:lnTo>
                <a:lnTo>
                  <a:pt x="1823" y="235"/>
                </a:lnTo>
                <a:lnTo>
                  <a:pt x="1829" y="217"/>
                </a:lnTo>
                <a:lnTo>
                  <a:pt x="1841" y="199"/>
                </a:lnTo>
                <a:lnTo>
                  <a:pt x="1849" y="189"/>
                </a:lnTo>
                <a:lnTo>
                  <a:pt x="1857" y="177"/>
                </a:lnTo>
                <a:lnTo>
                  <a:pt x="1868" y="167"/>
                </a:lnTo>
                <a:lnTo>
                  <a:pt x="1876" y="157"/>
                </a:lnTo>
                <a:lnTo>
                  <a:pt x="1886" y="151"/>
                </a:lnTo>
                <a:lnTo>
                  <a:pt x="1892" y="149"/>
                </a:lnTo>
                <a:lnTo>
                  <a:pt x="1900" y="153"/>
                </a:lnTo>
                <a:lnTo>
                  <a:pt x="1904" y="163"/>
                </a:lnTo>
                <a:lnTo>
                  <a:pt x="1910" y="193"/>
                </a:lnTo>
                <a:lnTo>
                  <a:pt x="1914" y="223"/>
                </a:lnTo>
                <a:lnTo>
                  <a:pt x="1916" y="247"/>
                </a:lnTo>
                <a:lnTo>
                  <a:pt x="1916" y="257"/>
                </a:lnTo>
                <a:lnTo>
                  <a:pt x="1938" y="237"/>
                </a:lnTo>
                <a:lnTo>
                  <a:pt x="1952" y="209"/>
                </a:lnTo>
                <a:lnTo>
                  <a:pt x="1960" y="181"/>
                </a:lnTo>
                <a:lnTo>
                  <a:pt x="1968" y="163"/>
                </a:lnTo>
                <a:lnTo>
                  <a:pt x="1980" y="145"/>
                </a:lnTo>
                <a:lnTo>
                  <a:pt x="1994" y="118"/>
                </a:lnTo>
                <a:lnTo>
                  <a:pt x="2013" y="92"/>
                </a:lnTo>
                <a:lnTo>
                  <a:pt x="2027" y="76"/>
                </a:lnTo>
                <a:lnTo>
                  <a:pt x="2039" y="64"/>
                </a:lnTo>
                <a:lnTo>
                  <a:pt x="2053" y="44"/>
                </a:lnTo>
                <a:lnTo>
                  <a:pt x="2067" y="24"/>
                </a:lnTo>
                <a:lnTo>
                  <a:pt x="2079" y="8"/>
                </a:lnTo>
                <a:lnTo>
                  <a:pt x="2081" y="6"/>
                </a:lnTo>
                <a:lnTo>
                  <a:pt x="2083" y="4"/>
                </a:lnTo>
                <a:lnTo>
                  <a:pt x="2083" y="2"/>
                </a:lnTo>
                <a:lnTo>
                  <a:pt x="2085" y="0"/>
                </a:lnTo>
                <a:lnTo>
                  <a:pt x="133" y="0"/>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6" name="Freeform 12"/>
          <p:cNvSpPr>
            <a:spLocks/>
          </p:cNvSpPr>
          <p:nvPr/>
        </p:nvSpPr>
        <p:spPr bwMode="auto">
          <a:xfrm>
            <a:off x="3951288" y="4119563"/>
            <a:ext cx="1484312" cy="1728787"/>
          </a:xfrm>
          <a:custGeom>
            <a:avLst/>
            <a:gdLst>
              <a:gd name="T0" fmla="*/ 2147483647 w 935"/>
              <a:gd name="T1" fmla="*/ 2147483647 h 1089"/>
              <a:gd name="T2" fmla="*/ 2147483647 w 935"/>
              <a:gd name="T3" fmla="*/ 2147483647 h 1089"/>
              <a:gd name="T4" fmla="*/ 2147483647 w 935"/>
              <a:gd name="T5" fmla="*/ 2147483647 h 1089"/>
              <a:gd name="T6" fmla="*/ 2147483647 w 935"/>
              <a:gd name="T7" fmla="*/ 2147483647 h 1089"/>
              <a:gd name="T8" fmla="*/ 2147483647 w 935"/>
              <a:gd name="T9" fmla="*/ 2147483647 h 1089"/>
              <a:gd name="T10" fmla="*/ 2147483647 w 935"/>
              <a:gd name="T11" fmla="*/ 2147483647 h 1089"/>
              <a:gd name="T12" fmla="*/ 2147483647 w 935"/>
              <a:gd name="T13" fmla="*/ 2147483647 h 1089"/>
              <a:gd name="T14" fmla="*/ 2147483647 w 935"/>
              <a:gd name="T15" fmla="*/ 0 h 1089"/>
              <a:gd name="T16" fmla="*/ 2147483647 w 935"/>
              <a:gd name="T17" fmla="*/ 2147483647 h 1089"/>
              <a:gd name="T18" fmla="*/ 2147483647 w 935"/>
              <a:gd name="T19" fmla="*/ 2147483647 h 1089"/>
              <a:gd name="T20" fmla="*/ 2147483647 w 935"/>
              <a:gd name="T21" fmla="*/ 2147483647 h 1089"/>
              <a:gd name="T22" fmla="*/ 2147483647 w 935"/>
              <a:gd name="T23" fmla="*/ 2147483647 h 1089"/>
              <a:gd name="T24" fmla="*/ 2147483647 w 935"/>
              <a:gd name="T25" fmla="*/ 2147483647 h 1089"/>
              <a:gd name="T26" fmla="*/ 2147483647 w 935"/>
              <a:gd name="T27" fmla="*/ 2147483647 h 1089"/>
              <a:gd name="T28" fmla="*/ 2147483647 w 935"/>
              <a:gd name="T29" fmla="*/ 2147483647 h 1089"/>
              <a:gd name="T30" fmla="*/ 2147483647 w 935"/>
              <a:gd name="T31" fmla="*/ 2147483647 h 1089"/>
              <a:gd name="T32" fmla="*/ 2147483647 w 935"/>
              <a:gd name="T33" fmla="*/ 2147483647 h 1089"/>
              <a:gd name="T34" fmla="*/ 2147483647 w 935"/>
              <a:gd name="T35" fmla="*/ 2147483647 h 1089"/>
              <a:gd name="T36" fmla="*/ 2147483647 w 935"/>
              <a:gd name="T37" fmla="*/ 2147483647 h 1089"/>
              <a:gd name="T38" fmla="*/ 2147483647 w 935"/>
              <a:gd name="T39" fmla="*/ 2147483647 h 1089"/>
              <a:gd name="T40" fmla="*/ 2147483647 w 935"/>
              <a:gd name="T41" fmla="*/ 2147483647 h 1089"/>
              <a:gd name="T42" fmla="*/ 2147483647 w 935"/>
              <a:gd name="T43" fmla="*/ 2147483647 h 1089"/>
              <a:gd name="T44" fmla="*/ 2147483647 w 935"/>
              <a:gd name="T45" fmla="*/ 2147483647 h 1089"/>
              <a:gd name="T46" fmla="*/ 2147483647 w 935"/>
              <a:gd name="T47" fmla="*/ 2147483647 h 1089"/>
              <a:gd name="T48" fmla="*/ 2147483647 w 935"/>
              <a:gd name="T49" fmla="*/ 2147483647 h 1089"/>
              <a:gd name="T50" fmla="*/ 2147483647 w 935"/>
              <a:gd name="T51" fmla="*/ 2147483647 h 1089"/>
              <a:gd name="T52" fmla="*/ 2147483647 w 935"/>
              <a:gd name="T53" fmla="*/ 2147483647 h 1089"/>
              <a:gd name="T54" fmla="*/ 2147483647 w 935"/>
              <a:gd name="T55" fmla="*/ 2147483647 h 1089"/>
              <a:gd name="T56" fmla="*/ 2147483647 w 935"/>
              <a:gd name="T57" fmla="*/ 2147483647 h 1089"/>
              <a:gd name="T58" fmla="*/ 2147483647 w 935"/>
              <a:gd name="T59" fmla="*/ 2147483647 h 1089"/>
              <a:gd name="T60" fmla="*/ 2147483647 w 935"/>
              <a:gd name="T61" fmla="*/ 2147483647 h 1089"/>
              <a:gd name="T62" fmla="*/ 2147483647 w 935"/>
              <a:gd name="T63" fmla="*/ 2147483647 h 1089"/>
              <a:gd name="T64" fmla="*/ 2147483647 w 935"/>
              <a:gd name="T65" fmla="*/ 2147483647 h 1089"/>
              <a:gd name="T66" fmla="*/ 2147483647 w 935"/>
              <a:gd name="T67" fmla="*/ 2147483647 h 1089"/>
              <a:gd name="T68" fmla="*/ 2147483647 w 935"/>
              <a:gd name="T69" fmla="*/ 2147483647 h 1089"/>
              <a:gd name="T70" fmla="*/ 2147483647 w 935"/>
              <a:gd name="T71" fmla="*/ 2147483647 h 1089"/>
              <a:gd name="T72" fmla="*/ 2147483647 w 935"/>
              <a:gd name="T73" fmla="*/ 2147483647 h 1089"/>
              <a:gd name="T74" fmla="*/ 2147483647 w 935"/>
              <a:gd name="T75" fmla="*/ 2147483647 h 1089"/>
              <a:gd name="T76" fmla="*/ 2147483647 w 935"/>
              <a:gd name="T77" fmla="*/ 2147483647 h 1089"/>
              <a:gd name="T78" fmla="*/ 2147483647 w 935"/>
              <a:gd name="T79" fmla="*/ 2147483647 h 1089"/>
              <a:gd name="T80" fmla="*/ 2147483647 w 935"/>
              <a:gd name="T81" fmla="*/ 2147483647 h 1089"/>
              <a:gd name="T82" fmla="*/ 2147483647 w 935"/>
              <a:gd name="T83" fmla="*/ 2147483647 h 1089"/>
              <a:gd name="T84" fmla="*/ 2147483647 w 935"/>
              <a:gd name="T85" fmla="*/ 2147483647 h 1089"/>
              <a:gd name="T86" fmla="*/ 2147483647 w 935"/>
              <a:gd name="T87" fmla="*/ 2147483647 h 1089"/>
              <a:gd name="T88" fmla="*/ 2147483647 w 935"/>
              <a:gd name="T89" fmla="*/ 2147483647 h 1089"/>
              <a:gd name="T90" fmla="*/ 2147483647 w 935"/>
              <a:gd name="T91" fmla="*/ 2147483647 h 1089"/>
              <a:gd name="T92" fmla="*/ 2147483647 w 935"/>
              <a:gd name="T93" fmla="*/ 2147483647 h 1089"/>
              <a:gd name="T94" fmla="*/ 2147483647 w 935"/>
              <a:gd name="T95" fmla="*/ 2147483647 h 10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35" h="1089">
                <a:moveTo>
                  <a:pt x="681" y="111"/>
                </a:moveTo>
                <a:lnTo>
                  <a:pt x="669" y="111"/>
                </a:lnTo>
                <a:lnTo>
                  <a:pt x="655" y="111"/>
                </a:lnTo>
                <a:lnTo>
                  <a:pt x="641" y="106"/>
                </a:lnTo>
                <a:lnTo>
                  <a:pt x="629" y="102"/>
                </a:lnTo>
                <a:lnTo>
                  <a:pt x="617" y="98"/>
                </a:lnTo>
                <a:lnTo>
                  <a:pt x="607" y="92"/>
                </a:lnTo>
                <a:lnTo>
                  <a:pt x="599" y="88"/>
                </a:lnTo>
                <a:lnTo>
                  <a:pt x="591" y="84"/>
                </a:lnTo>
                <a:lnTo>
                  <a:pt x="585" y="82"/>
                </a:lnTo>
                <a:lnTo>
                  <a:pt x="576" y="82"/>
                </a:lnTo>
                <a:lnTo>
                  <a:pt x="568" y="86"/>
                </a:lnTo>
                <a:lnTo>
                  <a:pt x="560" y="90"/>
                </a:lnTo>
                <a:lnTo>
                  <a:pt x="550" y="96"/>
                </a:lnTo>
                <a:lnTo>
                  <a:pt x="542" y="102"/>
                </a:lnTo>
                <a:lnTo>
                  <a:pt x="532" y="106"/>
                </a:lnTo>
                <a:lnTo>
                  <a:pt x="522" y="111"/>
                </a:lnTo>
                <a:lnTo>
                  <a:pt x="512" y="111"/>
                </a:lnTo>
                <a:lnTo>
                  <a:pt x="498" y="108"/>
                </a:lnTo>
                <a:lnTo>
                  <a:pt x="484" y="106"/>
                </a:lnTo>
                <a:lnTo>
                  <a:pt x="470" y="100"/>
                </a:lnTo>
                <a:lnTo>
                  <a:pt x="456" y="92"/>
                </a:lnTo>
                <a:lnTo>
                  <a:pt x="442" y="84"/>
                </a:lnTo>
                <a:lnTo>
                  <a:pt x="429" y="74"/>
                </a:lnTo>
                <a:lnTo>
                  <a:pt x="421" y="62"/>
                </a:lnTo>
                <a:lnTo>
                  <a:pt x="411" y="50"/>
                </a:lnTo>
                <a:lnTo>
                  <a:pt x="397" y="36"/>
                </a:lnTo>
                <a:lnTo>
                  <a:pt x="379" y="24"/>
                </a:lnTo>
                <a:lnTo>
                  <a:pt x="363" y="14"/>
                </a:lnTo>
                <a:lnTo>
                  <a:pt x="345" y="6"/>
                </a:lnTo>
                <a:lnTo>
                  <a:pt x="329" y="0"/>
                </a:lnTo>
                <a:lnTo>
                  <a:pt x="315" y="0"/>
                </a:lnTo>
                <a:lnTo>
                  <a:pt x="305" y="4"/>
                </a:lnTo>
                <a:lnTo>
                  <a:pt x="294" y="10"/>
                </a:lnTo>
                <a:lnTo>
                  <a:pt x="282" y="16"/>
                </a:lnTo>
                <a:lnTo>
                  <a:pt x="266" y="18"/>
                </a:lnTo>
                <a:lnTo>
                  <a:pt x="250" y="20"/>
                </a:lnTo>
                <a:lnTo>
                  <a:pt x="234" y="22"/>
                </a:lnTo>
                <a:lnTo>
                  <a:pt x="218" y="24"/>
                </a:lnTo>
                <a:lnTo>
                  <a:pt x="204" y="30"/>
                </a:lnTo>
                <a:lnTo>
                  <a:pt x="192" y="36"/>
                </a:lnTo>
                <a:lnTo>
                  <a:pt x="182" y="44"/>
                </a:lnTo>
                <a:lnTo>
                  <a:pt x="170" y="56"/>
                </a:lnTo>
                <a:lnTo>
                  <a:pt x="156" y="70"/>
                </a:lnTo>
                <a:lnTo>
                  <a:pt x="143" y="84"/>
                </a:lnTo>
                <a:lnTo>
                  <a:pt x="131" y="98"/>
                </a:lnTo>
                <a:lnTo>
                  <a:pt x="119" y="113"/>
                </a:lnTo>
                <a:lnTo>
                  <a:pt x="109" y="127"/>
                </a:lnTo>
                <a:lnTo>
                  <a:pt x="103" y="137"/>
                </a:lnTo>
                <a:lnTo>
                  <a:pt x="95" y="147"/>
                </a:lnTo>
                <a:lnTo>
                  <a:pt x="83" y="155"/>
                </a:lnTo>
                <a:lnTo>
                  <a:pt x="71" y="165"/>
                </a:lnTo>
                <a:lnTo>
                  <a:pt x="57" y="175"/>
                </a:lnTo>
                <a:lnTo>
                  <a:pt x="45" y="185"/>
                </a:lnTo>
                <a:lnTo>
                  <a:pt x="33" y="195"/>
                </a:lnTo>
                <a:lnTo>
                  <a:pt x="25" y="205"/>
                </a:lnTo>
                <a:lnTo>
                  <a:pt x="23" y="217"/>
                </a:lnTo>
                <a:lnTo>
                  <a:pt x="19" y="241"/>
                </a:lnTo>
                <a:lnTo>
                  <a:pt x="13" y="265"/>
                </a:lnTo>
                <a:lnTo>
                  <a:pt x="4" y="282"/>
                </a:lnTo>
                <a:lnTo>
                  <a:pt x="0" y="290"/>
                </a:lnTo>
                <a:lnTo>
                  <a:pt x="2" y="302"/>
                </a:lnTo>
                <a:lnTo>
                  <a:pt x="6" y="332"/>
                </a:lnTo>
                <a:lnTo>
                  <a:pt x="13" y="364"/>
                </a:lnTo>
                <a:lnTo>
                  <a:pt x="23" y="386"/>
                </a:lnTo>
                <a:lnTo>
                  <a:pt x="31" y="404"/>
                </a:lnTo>
                <a:lnTo>
                  <a:pt x="37" y="430"/>
                </a:lnTo>
                <a:lnTo>
                  <a:pt x="49" y="455"/>
                </a:lnTo>
                <a:lnTo>
                  <a:pt x="71" y="471"/>
                </a:lnTo>
                <a:lnTo>
                  <a:pt x="89" y="475"/>
                </a:lnTo>
                <a:lnTo>
                  <a:pt x="113" y="479"/>
                </a:lnTo>
                <a:lnTo>
                  <a:pt x="139" y="483"/>
                </a:lnTo>
                <a:lnTo>
                  <a:pt x="168" y="485"/>
                </a:lnTo>
                <a:lnTo>
                  <a:pt x="196" y="487"/>
                </a:lnTo>
                <a:lnTo>
                  <a:pt x="222" y="489"/>
                </a:lnTo>
                <a:lnTo>
                  <a:pt x="244" y="489"/>
                </a:lnTo>
                <a:lnTo>
                  <a:pt x="262" y="487"/>
                </a:lnTo>
                <a:lnTo>
                  <a:pt x="276" y="485"/>
                </a:lnTo>
                <a:lnTo>
                  <a:pt x="288" y="485"/>
                </a:lnTo>
                <a:lnTo>
                  <a:pt x="301" y="485"/>
                </a:lnTo>
                <a:lnTo>
                  <a:pt x="313" y="487"/>
                </a:lnTo>
                <a:lnTo>
                  <a:pt x="323" y="489"/>
                </a:lnTo>
                <a:lnTo>
                  <a:pt x="333" y="493"/>
                </a:lnTo>
                <a:lnTo>
                  <a:pt x="343" y="497"/>
                </a:lnTo>
                <a:lnTo>
                  <a:pt x="351" y="503"/>
                </a:lnTo>
                <a:lnTo>
                  <a:pt x="367" y="515"/>
                </a:lnTo>
                <a:lnTo>
                  <a:pt x="377" y="531"/>
                </a:lnTo>
                <a:lnTo>
                  <a:pt x="381" y="547"/>
                </a:lnTo>
                <a:lnTo>
                  <a:pt x="379" y="565"/>
                </a:lnTo>
                <a:lnTo>
                  <a:pt x="373" y="583"/>
                </a:lnTo>
                <a:lnTo>
                  <a:pt x="373" y="596"/>
                </a:lnTo>
                <a:lnTo>
                  <a:pt x="383" y="606"/>
                </a:lnTo>
                <a:lnTo>
                  <a:pt x="405" y="614"/>
                </a:lnTo>
                <a:lnTo>
                  <a:pt x="423" y="624"/>
                </a:lnTo>
                <a:lnTo>
                  <a:pt x="427" y="640"/>
                </a:lnTo>
                <a:lnTo>
                  <a:pt x="425" y="658"/>
                </a:lnTo>
                <a:lnTo>
                  <a:pt x="423" y="678"/>
                </a:lnTo>
                <a:lnTo>
                  <a:pt x="423" y="700"/>
                </a:lnTo>
                <a:lnTo>
                  <a:pt x="421" y="722"/>
                </a:lnTo>
                <a:lnTo>
                  <a:pt x="417" y="748"/>
                </a:lnTo>
                <a:lnTo>
                  <a:pt x="415" y="779"/>
                </a:lnTo>
                <a:lnTo>
                  <a:pt x="411" y="793"/>
                </a:lnTo>
                <a:lnTo>
                  <a:pt x="405" y="805"/>
                </a:lnTo>
                <a:lnTo>
                  <a:pt x="403" y="817"/>
                </a:lnTo>
                <a:lnTo>
                  <a:pt x="409" y="837"/>
                </a:lnTo>
                <a:lnTo>
                  <a:pt x="415" y="849"/>
                </a:lnTo>
                <a:lnTo>
                  <a:pt x="423" y="869"/>
                </a:lnTo>
                <a:lnTo>
                  <a:pt x="431" y="889"/>
                </a:lnTo>
                <a:lnTo>
                  <a:pt x="440" y="903"/>
                </a:lnTo>
                <a:lnTo>
                  <a:pt x="448" y="917"/>
                </a:lnTo>
                <a:lnTo>
                  <a:pt x="460" y="940"/>
                </a:lnTo>
                <a:lnTo>
                  <a:pt x="472" y="964"/>
                </a:lnTo>
                <a:lnTo>
                  <a:pt x="480" y="982"/>
                </a:lnTo>
                <a:lnTo>
                  <a:pt x="486" y="1004"/>
                </a:lnTo>
                <a:lnTo>
                  <a:pt x="494" y="1036"/>
                </a:lnTo>
                <a:lnTo>
                  <a:pt x="506" y="1064"/>
                </a:lnTo>
                <a:lnTo>
                  <a:pt x="518" y="1081"/>
                </a:lnTo>
                <a:lnTo>
                  <a:pt x="526" y="1085"/>
                </a:lnTo>
                <a:lnTo>
                  <a:pt x="540" y="1087"/>
                </a:lnTo>
                <a:lnTo>
                  <a:pt x="554" y="1089"/>
                </a:lnTo>
                <a:lnTo>
                  <a:pt x="572" y="1089"/>
                </a:lnTo>
                <a:lnTo>
                  <a:pt x="589" y="1087"/>
                </a:lnTo>
                <a:lnTo>
                  <a:pt x="605" y="1083"/>
                </a:lnTo>
                <a:lnTo>
                  <a:pt x="617" y="1074"/>
                </a:lnTo>
                <a:lnTo>
                  <a:pt x="627" y="1064"/>
                </a:lnTo>
                <a:lnTo>
                  <a:pt x="635" y="1052"/>
                </a:lnTo>
                <a:lnTo>
                  <a:pt x="647" y="1042"/>
                </a:lnTo>
                <a:lnTo>
                  <a:pt x="659" y="1032"/>
                </a:lnTo>
                <a:lnTo>
                  <a:pt x="671" y="1022"/>
                </a:lnTo>
                <a:lnTo>
                  <a:pt x="683" y="1014"/>
                </a:lnTo>
                <a:lnTo>
                  <a:pt x="693" y="1006"/>
                </a:lnTo>
                <a:lnTo>
                  <a:pt x="701" y="998"/>
                </a:lnTo>
                <a:lnTo>
                  <a:pt x="707" y="990"/>
                </a:lnTo>
                <a:lnTo>
                  <a:pt x="711" y="974"/>
                </a:lnTo>
                <a:lnTo>
                  <a:pt x="707" y="954"/>
                </a:lnTo>
                <a:lnTo>
                  <a:pt x="703" y="936"/>
                </a:lnTo>
                <a:lnTo>
                  <a:pt x="701" y="922"/>
                </a:lnTo>
                <a:lnTo>
                  <a:pt x="707" y="915"/>
                </a:lnTo>
                <a:lnTo>
                  <a:pt x="721" y="915"/>
                </a:lnTo>
                <a:lnTo>
                  <a:pt x="738" y="917"/>
                </a:lnTo>
                <a:lnTo>
                  <a:pt x="750" y="915"/>
                </a:lnTo>
                <a:lnTo>
                  <a:pt x="752" y="907"/>
                </a:lnTo>
                <a:lnTo>
                  <a:pt x="750" y="893"/>
                </a:lnTo>
                <a:lnTo>
                  <a:pt x="748" y="875"/>
                </a:lnTo>
                <a:lnTo>
                  <a:pt x="750" y="857"/>
                </a:lnTo>
                <a:lnTo>
                  <a:pt x="760" y="845"/>
                </a:lnTo>
                <a:lnTo>
                  <a:pt x="776" y="833"/>
                </a:lnTo>
                <a:lnTo>
                  <a:pt x="792" y="823"/>
                </a:lnTo>
                <a:lnTo>
                  <a:pt x="802" y="811"/>
                </a:lnTo>
                <a:lnTo>
                  <a:pt x="808" y="787"/>
                </a:lnTo>
                <a:lnTo>
                  <a:pt x="810" y="756"/>
                </a:lnTo>
                <a:lnTo>
                  <a:pt x="808" y="724"/>
                </a:lnTo>
                <a:lnTo>
                  <a:pt x="808" y="698"/>
                </a:lnTo>
                <a:lnTo>
                  <a:pt x="802" y="682"/>
                </a:lnTo>
                <a:lnTo>
                  <a:pt x="790" y="672"/>
                </a:lnTo>
                <a:lnTo>
                  <a:pt x="780" y="662"/>
                </a:lnTo>
                <a:lnTo>
                  <a:pt x="776" y="646"/>
                </a:lnTo>
                <a:lnTo>
                  <a:pt x="784" y="628"/>
                </a:lnTo>
                <a:lnTo>
                  <a:pt x="800" y="610"/>
                </a:lnTo>
                <a:lnTo>
                  <a:pt x="818" y="589"/>
                </a:lnTo>
                <a:lnTo>
                  <a:pt x="834" y="565"/>
                </a:lnTo>
                <a:lnTo>
                  <a:pt x="844" y="549"/>
                </a:lnTo>
                <a:lnTo>
                  <a:pt x="858" y="527"/>
                </a:lnTo>
                <a:lnTo>
                  <a:pt x="877" y="503"/>
                </a:lnTo>
                <a:lnTo>
                  <a:pt x="893" y="479"/>
                </a:lnTo>
                <a:lnTo>
                  <a:pt x="909" y="455"/>
                </a:lnTo>
                <a:lnTo>
                  <a:pt x="923" y="437"/>
                </a:lnTo>
                <a:lnTo>
                  <a:pt x="931" y="422"/>
                </a:lnTo>
                <a:lnTo>
                  <a:pt x="935" y="418"/>
                </a:lnTo>
                <a:lnTo>
                  <a:pt x="925" y="414"/>
                </a:lnTo>
                <a:lnTo>
                  <a:pt x="911" y="414"/>
                </a:lnTo>
                <a:lnTo>
                  <a:pt x="897" y="418"/>
                </a:lnTo>
                <a:lnTo>
                  <a:pt x="883" y="418"/>
                </a:lnTo>
                <a:lnTo>
                  <a:pt x="875" y="414"/>
                </a:lnTo>
                <a:lnTo>
                  <a:pt x="864" y="406"/>
                </a:lnTo>
                <a:lnTo>
                  <a:pt x="850" y="396"/>
                </a:lnTo>
                <a:lnTo>
                  <a:pt x="836" y="386"/>
                </a:lnTo>
                <a:lnTo>
                  <a:pt x="822" y="374"/>
                </a:lnTo>
                <a:lnTo>
                  <a:pt x="808" y="360"/>
                </a:lnTo>
                <a:lnTo>
                  <a:pt x="796" y="348"/>
                </a:lnTo>
                <a:lnTo>
                  <a:pt x="786" y="338"/>
                </a:lnTo>
                <a:lnTo>
                  <a:pt x="770" y="316"/>
                </a:lnTo>
                <a:lnTo>
                  <a:pt x="758" y="290"/>
                </a:lnTo>
                <a:lnTo>
                  <a:pt x="746" y="263"/>
                </a:lnTo>
                <a:lnTo>
                  <a:pt x="740" y="237"/>
                </a:lnTo>
                <a:lnTo>
                  <a:pt x="736" y="209"/>
                </a:lnTo>
                <a:lnTo>
                  <a:pt x="734" y="177"/>
                </a:lnTo>
                <a:lnTo>
                  <a:pt x="734" y="153"/>
                </a:lnTo>
                <a:lnTo>
                  <a:pt x="734" y="143"/>
                </a:lnTo>
                <a:lnTo>
                  <a:pt x="726" y="131"/>
                </a:lnTo>
                <a:lnTo>
                  <a:pt x="711" y="121"/>
                </a:lnTo>
                <a:lnTo>
                  <a:pt x="695" y="113"/>
                </a:lnTo>
                <a:lnTo>
                  <a:pt x="681" y="111"/>
                </a:lnTo>
                <a:close/>
              </a:path>
            </a:pathLst>
          </a:custGeom>
          <a:solidFill>
            <a:srgbClr val="3366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7" name="Freeform 13"/>
          <p:cNvSpPr>
            <a:spLocks/>
          </p:cNvSpPr>
          <p:nvPr/>
        </p:nvSpPr>
        <p:spPr bwMode="auto">
          <a:xfrm>
            <a:off x="5738813" y="2738438"/>
            <a:ext cx="301625" cy="188912"/>
          </a:xfrm>
          <a:custGeom>
            <a:avLst/>
            <a:gdLst>
              <a:gd name="T0" fmla="*/ 2147483647 w 190"/>
              <a:gd name="T1" fmla="*/ 2147483647 h 119"/>
              <a:gd name="T2" fmla="*/ 2147483647 w 190"/>
              <a:gd name="T3" fmla="*/ 2147483647 h 119"/>
              <a:gd name="T4" fmla="*/ 2147483647 w 190"/>
              <a:gd name="T5" fmla="*/ 2147483647 h 119"/>
              <a:gd name="T6" fmla="*/ 2147483647 w 190"/>
              <a:gd name="T7" fmla="*/ 2147483647 h 119"/>
              <a:gd name="T8" fmla="*/ 2147483647 w 190"/>
              <a:gd name="T9" fmla="*/ 2147483647 h 119"/>
              <a:gd name="T10" fmla="*/ 2147483647 w 190"/>
              <a:gd name="T11" fmla="*/ 2147483647 h 119"/>
              <a:gd name="T12" fmla="*/ 2147483647 w 190"/>
              <a:gd name="T13" fmla="*/ 2147483647 h 119"/>
              <a:gd name="T14" fmla="*/ 2147483647 w 190"/>
              <a:gd name="T15" fmla="*/ 2147483647 h 119"/>
              <a:gd name="T16" fmla="*/ 2147483647 w 190"/>
              <a:gd name="T17" fmla="*/ 2147483647 h 119"/>
              <a:gd name="T18" fmla="*/ 2147483647 w 190"/>
              <a:gd name="T19" fmla="*/ 2147483647 h 119"/>
              <a:gd name="T20" fmla="*/ 2147483647 w 190"/>
              <a:gd name="T21" fmla="*/ 2147483647 h 119"/>
              <a:gd name="T22" fmla="*/ 2147483647 w 190"/>
              <a:gd name="T23" fmla="*/ 2147483647 h 119"/>
              <a:gd name="T24" fmla="*/ 2147483647 w 190"/>
              <a:gd name="T25" fmla="*/ 2147483647 h 119"/>
              <a:gd name="T26" fmla="*/ 2147483647 w 190"/>
              <a:gd name="T27" fmla="*/ 0 h 119"/>
              <a:gd name="T28" fmla="*/ 2147483647 w 190"/>
              <a:gd name="T29" fmla="*/ 0 h 119"/>
              <a:gd name="T30" fmla="*/ 2147483647 w 190"/>
              <a:gd name="T31" fmla="*/ 2147483647 h 119"/>
              <a:gd name="T32" fmla="*/ 2147483647 w 190"/>
              <a:gd name="T33" fmla="*/ 2147483647 h 119"/>
              <a:gd name="T34" fmla="*/ 2147483647 w 190"/>
              <a:gd name="T35" fmla="*/ 2147483647 h 119"/>
              <a:gd name="T36" fmla="*/ 2147483647 w 190"/>
              <a:gd name="T37" fmla="*/ 2147483647 h 119"/>
              <a:gd name="T38" fmla="*/ 2147483647 w 190"/>
              <a:gd name="T39" fmla="*/ 2147483647 h 119"/>
              <a:gd name="T40" fmla="*/ 2147483647 w 190"/>
              <a:gd name="T41" fmla="*/ 2147483647 h 119"/>
              <a:gd name="T42" fmla="*/ 2147483647 w 190"/>
              <a:gd name="T43" fmla="*/ 2147483647 h 119"/>
              <a:gd name="T44" fmla="*/ 2147483647 w 190"/>
              <a:gd name="T45" fmla="*/ 2147483647 h 119"/>
              <a:gd name="T46" fmla="*/ 2147483647 w 190"/>
              <a:gd name="T47" fmla="*/ 2147483647 h 119"/>
              <a:gd name="T48" fmla="*/ 2147483647 w 190"/>
              <a:gd name="T49" fmla="*/ 2147483647 h 119"/>
              <a:gd name="T50" fmla="*/ 2147483647 w 190"/>
              <a:gd name="T51" fmla="*/ 2147483647 h 119"/>
              <a:gd name="T52" fmla="*/ 2147483647 w 190"/>
              <a:gd name="T53" fmla="*/ 2147483647 h 119"/>
              <a:gd name="T54" fmla="*/ 2147483647 w 190"/>
              <a:gd name="T55" fmla="*/ 2147483647 h 119"/>
              <a:gd name="T56" fmla="*/ 2147483647 w 190"/>
              <a:gd name="T57" fmla="*/ 2147483647 h 119"/>
              <a:gd name="T58" fmla="*/ 2147483647 w 190"/>
              <a:gd name="T59" fmla="*/ 2147483647 h 119"/>
              <a:gd name="T60" fmla="*/ 2147483647 w 190"/>
              <a:gd name="T61" fmla="*/ 2147483647 h 119"/>
              <a:gd name="T62" fmla="*/ 2147483647 w 190"/>
              <a:gd name="T63" fmla="*/ 2147483647 h 119"/>
              <a:gd name="T64" fmla="*/ 2147483647 w 190"/>
              <a:gd name="T65" fmla="*/ 2147483647 h 119"/>
              <a:gd name="T66" fmla="*/ 0 w 190"/>
              <a:gd name="T67" fmla="*/ 2147483647 h 119"/>
              <a:gd name="T68" fmla="*/ 0 w 190"/>
              <a:gd name="T69" fmla="*/ 2147483647 h 119"/>
              <a:gd name="T70" fmla="*/ 2147483647 w 190"/>
              <a:gd name="T71" fmla="*/ 2147483647 h 119"/>
              <a:gd name="T72" fmla="*/ 2147483647 w 190"/>
              <a:gd name="T73" fmla="*/ 2147483647 h 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90" h="119">
                <a:moveTo>
                  <a:pt x="33" y="63"/>
                </a:moveTo>
                <a:lnTo>
                  <a:pt x="47" y="59"/>
                </a:lnTo>
                <a:lnTo>
                  <a:pt x="59" y="53"/>
                </a:lnTo>
                <a:lnTo>
                  <a:pt x="71" y="45"/>
                </a:lnTo>
                <a:lnTo>
                  <a:pt x="81" y="37"/>
                </a:lnTo>
                <a:lnTo>
                  <a:pt x="89" y="29"/>
                </a:lnTo>
                <a:lnTo>
                  <a:pt x="99" y="21"/>
                </a:lnTo>
                <a:lnTo>
                  <a:pt x="107" y="17"/>
                </a:lnTo>
                <a:lnTo>
                  <a:pt x="117" y="15"/>
                </a:lnTo>
                <a:lnTo>
                  <a:pt x="127" y="13"/>
                </a:lnTo>
                <a:lnTo>
                  <a:pt x="137" y="11"/>
                </a:lnTo>
                <a:lnTo>
                  <a:pt x="147" y="6"/>
                </a:lnTo>
                <a:lnTo>
                  <a:pt x="157" y="2"/>
                </a:lnTo>
                <a:lnTo>
                  <a:pt x="165" y="0"/>
                </a:lnTo>
                <a:lnTo>
                  <a:pt x="174" y="0"/>
                </a:lnTo>
                <a:lnTo>
                  <a:pt x="182" y="4"/>
                </a:lnTo>
                <a:lnTo>
                  <a:pt x="186" y="15"/>
                </a:lnTo>
                <a:lnTo>
                  <a:pt x="190" y="37"/>
                </a:lnTo>
                <a:lnTo>
                  <a:pt x="184" y="53"/>
                </a:lnTo>
                <a:lnTo>
                  <a:pt x="165" y="65"/>
                </a:lnTo>
                <a:lnTo>
                  <a:pt x="139" y="69"/>
                </a:lnTo>
                <a:lnTo>
                  <a:pt x="125" y="69"/>
                </a:lnTo>
                <a:lnTo>
                  <a:pt x="111" y="69"/>
                </a:lnTo>
                <a:lnTo>
                  <a:pt x="99" y="71"/>
                </a:lnTo>
                <a:lnTo>
                  <a:pt x="91" y="73"/>
                </a:lnTo>
                <a:lnTo>
                  <a:pt x="83" y="75"/>
                </a:lnTo>
                <a:lnTo>
                  <a:pt x="77" y="79"/>
                </a:lnTo>
                <a:lnTo>
                  <a:pt x="73" y="83"/>
                </a:lnTo>
                <a:lnTo>
                  <a:pt x="69" y="89"/>
                </a:lnTo>
                <a:lnTo>
                  <a:pt x="61" y="103"/>
                </a:lnTo>
                <a:lnTo>
                  <a:pt x="47" y="113"/>
                </a:lnTo>
                <a:lnTo>
                  <a:pt x="29" y="119"/>
                </a:lnTo>
                <a:lnTo>
                  <a:pt x="10" y="115"/>
                </a:lnTo>
                <a:lnTo>
                  <a:pt x="0" y="101"/>
                </a:lnTo>
                <a:lnTo>
                  <a:pt x="0" y="85"/>
                </a:lnTo>
                <a:lnTo>
                  <a:pt x="10" y="71"/>
                </a:lnTo>
                <a:lnTo>
                  <a:pt x="33" y="63"/>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8" name="Freeform 14"/>
          <p:cNvSpPr>
            <a:spLocks/>
          </p:cNvSpPr>
          <p:nvPr/>
        </p:nvSpPr>
        <p:spPr bwMode="auto">
          <a:xfrm>
            <a:off x="5602288" y="2955925"/>
            <a:ext cx="95250" cy="122238"/>
          </a:xfrm>
          <a:custGeom>
            <a:avLst/>
            <a:gdLst>
              <a:gd name="T0" fmla="*/ 2147483647 w 60"/>
              <a:gd name="T1" fmla="*/ 0 h 77"/>
              <a:gd name="T2" fmla="*/ 2147483647 w 60"/>
              <a:gd name="T3" fmla="*/ 2147483647 h 77"/>
              <a:gd name="T4" fmla="*/ 2147483647 w 60"/>
              <a:gd name="T5" fmla="*/ 2147483647 h 77"/>
              <a:gd name="T6" fmla="*/ 2147483647 w 60"/>
              <a:gd name="T7" fmla="*/ 2147483647 h 77"/>
              <a:gd name="T8" fmla="*/ 2147483647 w 60"/>
              <a:gd name="T9" fmla="*/ 2147483647 h 77"/>
              <a:gd name="T10" fmla="*/ 2147483647 w 60"/>
              <a:gd name="T11" fmla="*/ 2147483647 h 77"/>
              <a:gd name="T12" fmla="*/ 2147483647 w 60"/>
              <a:gd name="T13" fmla="*/ 2147483647 h 77"/>
              <a:gd name="T14" fmla="*/ 0 w 60"/>
              <a:gd name="T15" fmla="*/ 2147483647 h 77"/>
              <a:gd name="T16" fmla="*/ 2147483647 w 60"/>
              <a:gd name="T17" fmla="*/ 2147483647 h 77"/>
              <a:gd name="T18" fmla="*/ 2147483647 w 60"/>
              <a:gd name="T19" fmla="*/ 2147483647 h 77"/>
              <a:gd name="T20" fmla="*/ 2147483647 w 60"/>
              <a:gd name="T21" fmla="*/ 2147483647 h 77"/>
              <a:gd name="T22" fmla="*/ 2147483647 w 60"/>
              <a:gd name="T23" fmla="*/ 2147483647 h 77"/>
              <a:gd name="T24" fmla="*/ 2147483647 w 60"/>
              <a:gd name="T25" fmla="*/ 2147483647 h 77"/>
              <a:gd name="T26" fmla="*/ 2147483647 w 60"/>
              <a:gd name="T27" fmla="*/ 2147483647 h 77"/>
              <a:gd name="T28" fmla="*/ 2147483647 w 60"/>
              <a:gd name="T29" fmla="*/ 2147483647 h 77"/>
              <a:gd name="T30" fmla="*/ 2147483647 w 60"/>
              <a:gd name="T31" fmla="*/ 2147483647 h 77"/>
              <a:gd name="T32" fmla="*/ 2147483647 w 60"/>
              <a:gd name="T33" fmla="*/ 0 h 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 h="77">
                <a:moveTo>
                  <a:pt x="50" y="0"/>
                </a:moveTo>
                <a:lnTo>
                  <a:pt x="48" y="2"/>
                </a:lnTo>
                <a:lnTo>
                  <a:pt x="40" y="4"/>
                </a:lnTo>
                <a:lnTo>
                  <a:pt x="30" y="8"/>
                </a:lnTo>
                <a:lnTo>
                  <a:pt x="20" y="14"/>
                </a:lnTo>
                <a:lnTo>
                  <a:pt x="10" y="20"/>
                </a:lnTo>
                <a:lnTo>
                  <a:pt x="2" y="26"/>
                </a:lnTo>
                <a:lnTo>
                  <a:pt x="0" y="32"/>
                </a:lnTo>
                <a:lnTo>
                  <a:pt x="2" y="37"/>
                </a:lnTo>
                <a:lnTo>
                  <a:pt x="18" y="51"/>
                </a:lnTo>
                <a:lnTo>
                  <a:pt x="38" y="67"/>
                </a:lnTo>
                <a:lnTo>
                  <a:pt x="54" y="77"/>
                </a:lnTo>
                <a:lnTo>
                  <a:pt x="60" y="69"/>
                </a:lnTo>
                <a:lnTo>
                  <a:pt x="58" y="47"/>
                </a:lnTo>
                <a:lnTo>
                  <a:pt x="56" y="24"/>
                </a:lnTo>
                <a:lnTo>
                  <a:pt x="52" y="6"/>
                </a:lnTo>
                <a:lnTo>
                  <a:pt x="50" y="0"/>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9" name="Freeform 15"/>
          <p:cNvSpPr>
            <a:spLocks/>
          </p:cNvSpPr>
          <p:nvPr/>
        </p:nvSpPr>
        <p:spPr bwMode="auto">
          <a:xfrm>
            <a:off x="4152900" y="3422650"/>
            <a:ext cx="261938" cy="312738"/>
          </a:xfrm>
          <a:custGeom>
            <a:avLst/>
            <a:gdLst>
              <a:gd name="T0" fmla="*/ 2147483647 w 165"/>
              <a:gd name="T1" fmla="*/ 2147483647 h 197"/>
              <a:gd name="T2" fmla="*/ 0 w 165"/>
              <a:gd name="T3" fmla="*/ 2147483647 h 197"/>
              <a:gd name="T4" fmla="*/ 2147483647 w 165"/>
              <a:gd name="T5" fmla="*/ 2147483647 h 197"/>
              <a:gd name="T6" fmla="*/ 2147483647 w 165"/>
              <a:gd name="T7" fmla="*/ 2147483647 h 197"/>
              <a:gd name="T8" fmla="*/ 2147483647 w 165"/>
              <a:gd name="T9" fmla="*/ 2147483647 h 197"/>
              <a:gd name="T10" fmla="*/ 2147483647 w 165"/>
              <a:gd name="T11" fmla="*/ 2147483647 h 197"/>
              <a:gd name="T12" fmla="*/ 2147483647 w 165"/>
              <a:gd name="T13" fmla="*/ 2147483647 h 197"/>
              <a:gd name="T14" fmla="*/ 2147483647 w 165"/>
              <a:gd name="T15" fmla="*/ 2147483647 h 197"/>
              <a:gd name="T16" fmla="*/ 2147483647 w 165"/>
              <a:gd name="T17" fmla="*/ 2147483647 h 197"/>
              <a:gd name="T18" fmla="*/ 2147483647 w 165"/>
              <a:gd name="T19" fmla="*/ 2147483647 h 197"/>
              <a:gd name="T20" fmla="*/ 2147483647 w 165"/>
              <a:gd name="T21" fmla="*/ 2147483647 h 197"/>
              <a:gd name="T22" fmla="*/ 2147483647 w 165"/>
              <a:gd name="T23" fmla="*/ 2147483647 h 197"/>
              <a:gd name="T24" fmla="*/ 2147483647 w 165"/>
              <a:gd name="T25" fmla="*/ 2147483647 h 197"/>
              <a:gd name="T26" fmla="*/ 2147483647 w 165"/>
              <a:gd name="T27" fmla="*/ 2147483647 h 197"/>
              <a:gd name="T28" fmla="*/ 2147483647 w 165"/>
              <a:gd name="T29" fmla="*/ 0 h 197"/>
              <a:gd name="T30" fmla="*/ 2147483647 w 165"/>
              <a:gd name="T31" fmla="*/ 2147483647 h 197"/>
              <a:gd name="T32" fmla="*/ 2147483647 w 165"/>
              <a:gd name="T33" fmla="*/ 2147483647 h 197"/>
              <a:gd name="T34" fmla="*/ 2147483647 w 165"/>
              <a:gd name="T35" fmla="*/ 2147483647 h 197"/>
              <a:gd name="T36" fmla="*/ 2147483647 w 165"/>
              <a:gd name="T37" fmla="*/ 2147483647 h 197"/>
              <a:gd name="T38" fmla="*/ 2147483647 w 165"/>
              <a:gd name="T39" fmla="*/ 2147483647 h 197"/>
              <a:gd name="T40" fmla="*/ 2147483647 w 165"/>
              <a:gd name="T41" fmla="*/ 2147483647 h 197"/>
              <a:gd name="T42" fmla="*/ 2147483647 w 165"/>
              <a:gd name="T43" fmla="*/ 2147483647 h 197"/>
              <a:gd name="T44" fmla="*/ 2147483647 w 165"/>
              <a:gd name="T45" fmla="*/ 2147483647 h 197"/>
              <a:gd name="T46" fmla="*/ 2147483647 w 165"/>
              <a:gd name="T47" fmla="*/ 2147483647 h 197"/>
              <a:gd name="T48" fmla="*/ 2147483647 w 165"/>
              <a:gd name="T49" fmla="*/ 2147483647 h 197"/>
              <a:gd name="T50" fmla="*/ 2147483647 w 165"/>
              <a:gd name="T51" fmla="*/ 2147483647 h 197"/>
              <a:gd name="T52" fmla="*/ 2147483647 w 165"/>
              <a:gd name="T53" fmla="*/ 2147483647 h 197"/>
              <a:gd name="T54" fmla="*/ 2147483647 w 165"/>
              <a:gd name="T55" fmla="*/ 2147483647 h 197"/>
              <a:gd name="T56" fmla="*/ 2147483647 w 165"/>
              <a:gd name="T57" fmla="*/ 2147483647 h 197"/>
              <a:gd name="T58" fmla="*/ 2147483647 w 165"/>
              <a:gd name="T59" fmla="*/ 2147483647 h 197"/>
              <a:gd name="T60" fmla="*/ 2147483647 w 165"/>
              <a:gd name="T61" fmla="*/ 2147483647 h 197"/>
              <a:gd name="T62" fmla="*/ 2147483647 w 165"/>
              <a:gd name="T63" fmla="*/ 2147483647 h 197"/>
              <a:gd name="T64" fmla="*/ 2147483647 w 165"/>
              <a:gd name="T65" fmla="*/ 2147483647 h 197"/>
              <a:gd name="T66" fmla="*/ 2147483647 w 165"/>
              <a:gd name="T67" fmla="*/ 2147483647 h 197"/>
              <a:gd name="T68" fmla="*/ 2147483647 w 165"/>
              <a:gd name="T69" fmla="*/ 2147483647 h 197"/>
              <a:gd name="T70" fmla="*/ 2147483647 w 165"/>
              <a:gd name="T71" fmla="*/ 2147483647 h 197"/>
              <a:gd name="T72" fmla="*/ 2147483647 w 165"/>
              <a:gd name="T73" fmla="*/ 2147483647 h 197"/>
              <a:gd name="T74" fmla="*/ 2147483647 w 165"/>
              <a:gd name="T75" fmla="*/ 2147483647 h 197"/>
              <a:gd name="T76" fmla="*/ 2147483647 w 165"/>
              <a:gd name="T77" fmla="*/ 2147483647 h 197"/>
              <a:gd name="T78" fmla="*/ 2147483647 w 165"/>
              <a:gd name="T79" fmla="*/ 2147483647 h 197"/>
              <a:gd name="T80" fmla="*/ 2147483647 w 165"/>
              <a:gd name="T81" fmla="*/ 2147483647 h 197"/>
              <a:gd name="T82" fmla="*/ 2147483647 w 165"/>
              <a:gd name="T83" fmla="*/ 2147483647 h 197"/>
              <a:gd name="T84" fmla="*/ 2147483647 w 165"/>
              <a:gd name="T85" fmla="*/ 2147483647 h 197"/>
              <a:gd name="T86" fmla="*/ 2147483647 w 165"/>
              <a:gd name="T87" fmla="*/ 2147483647 h 197"/>
              <a:gd name="T88" fmla="*/ 2147483647 w 165"/>
              <a:gd name="T89" fmla="*/ 2147483647 h 197"/>
              <a:gd name="T90" fmla="*/ 2147483647 w 165"/>
              <a:gd name="T91" fmla="*/ 2147483647 h 197"/>
              <a:gd name="T92" fmla="*/ 2147483647 w 165"/>
              <a:gd name="T93" fmla="*/ 2147483647 h 197"/>
              <a:gd name="T94" fmla="*/ 2147483647 w 165"/>
              <a:gd name="T95" fmla="*/ 2147483647 h 197"/>
              <a:gd name="T96" fmla="*/ 2147483647 w 165"/>
              <a:gd name="T97" fmla="*/ 2147483647 h 197"/>
              <a:gd name="T98" fmla="*/ 2147483647 w 165"/>
              <a:gd name="T99" fmla="*/ 2147483647 h 197"/>
              <a:gd name="T100" fmla="*/ 2147483647 w 165"/>
              <a:gd name="T101" fmla="*/ 2147483647 h 197"/>
              <a:gd name="T102" fmla="*/ 2147483647 w 165"/>
              <a:gd name="T103" fmla="*/ 2147483647 h 197"/>
              <a:gd name="T104" fmla="*/ 2147483647 w 165"/>
              <a:gd name="T105" fmla="*/ 2147483647 h 19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65" h="197">
                <a:moveTo>
                  <a:pt x="2" y="103"/>
                </a:moveTo>
                <a:lnTo>
                  <a:pt x="0" y="93"/>
                </a:lnTo>
                <a:lnTo>
                  <a:pt x="4" y="85"/>
                </a:lnTo>
                <a:lnTo>
                  <a:pt x="8" y="81"/>
                </a:lnTo>
                <a:lnTo>
                  <a:pt x="16" y="77"/>
                </a:lnTo>
                <a:lnTo>
                  <a:pt x="27" y="73"/>
                </a:lnTo>
                <a:lnTo>
                  <a:pt x="37" y="67"/>
                </a:lnTo>
                <a:lnTo>
                  <a:pt x="47" y="60"/>
                </a:lnTo>
                <a:lnTo>
                  <a:pt x="55" y="50"/>
                </a:lnTo>
                <a:lnTo>
                  <a:pt x="63" y="38"/>
                </a:lnTo>
                <a:lnTo>
                  <a:pt x="71" y="26"/>
                </a:lnTo>
                <a:lnTo>
                  <a:pt x="79" y="16"/>
                </a:lnTo>
                <a:lnTo>
                  <a:pt x="89" y="8"/>
                </a:lnTo>
                <a:lnTo>
                  <a:pt x="99" y="2"/>
                </a:lnTo>
                <a:lnTo>
                  <a:pt x="109" y="0"/>
                </a:lnTo>
                <a:lnTo>
                  <a:pt x="121" y="2"/>
                </a:lnTo>
                <a:lnTo>
                  <a:pt x="135" y="8"/>
                </a:lnTo>
                <a:lnTo>
                  <a:pt x="153" y="28"/>
                </a:lnTo>
                <a:lnTo>
                  <a:pt x="161" y="48"/>
                </a:lnTo>
                <a:lnTo>
                  <a:pt x="161" y="71"/>
                </a:lnTo>
                <a:lnTo>
                  <a:pt x="163" y="93"/>
                </a:lnTo>
                <a:lnTo>
                  <a:pt x="165" y="109"/>
                </a:lnTo>
                <a:lnTo>
                  <a:pt x="161" y="125"/>
                </a:lnTo>
                <a:lnTo>
                  <a:pt x="155" y="139"/>
                </a:lnTo>
                <a:lnTo>
                  <a:pt x="149" y="153"/>
                </a:lnTo>
                <a:lnTo>
                  <a:pt x="145" y="163"/>
                </a:lnTo>
                <a:lnTo>
                  <a:pt x="139" y="173"/>
                </a:lnTo>
                <a:lnTo>
                  <a:pt x="131" y="181"/>
                </a:lnTo>
                <a:lnTo>
                  <a:pt x="121" y="189"/>
                </a:lnTo>
                <a:lnTo>
                  <a:pt x="109" y="195"/>
                </a:lnTo>
                <a:lnTo>
                  <a:pt x="101" y="197"/>
                </a:lnTo>
                <a:lnTo>
                  <a:pt x="93" y="193"/>
                </a:lnTo>
                <a:lnTo>
                  <a:pt x="87" y="183"/>
                </a:lnTo>
                <a:lnTo>
                  <a:pt x="79" y="161"/>
                </a:lnTo>
                <a:lnTo>
                  <a:pt x="75" y="145"/>
                </a:lnTo>
                <a:lnTo>
                  <a:pt x="77" y="133"/>
                </a:lnTo>
                <a:lnTo>
                  <a:pt x="93" y="125"/>
                </a:lnTo>
                <a:lnTo>
                  <a:pt x="111" y="113"/>
                </a:lnTo>
                <a:lnTo>
                  <a:pt x="123" y="95"/>
                </a:lnTo>
                <a:lnTo>
                  <a:pt x="123" y="77"/>
                </a:lnTo>
                <a:lnTo>
                  <a:pt x="113" y="67"/>
                </a:lnTo>
                <a:lnTo>
                  <a:pt x="105" y="65"/>
                </a:lnTo>
                <a:lnTo>
                  <a:pt x="95" y="63"/>
                </a:lnTo>
                <a:lnTo>
                  <a:pt x="85" y="63"/>
                </a:lnTo>
                <a:lnTo>
                  <a:pt x="75" y="65"/>
                </a:lnTo>
                <a:lnTo>
                  <a:pt x="67" y="69"/>
                </a:lnTo>
                <a:lnTo>
                  <a:pt x="59" y="73"/>
                </a:lnTo>
                <a:lnTo>
                  <a:pt x="53" y="79"/>
                </a:lnTo>
                <a:lnTo>
                  <a:pt x="49" y="89"/>
                </a:lnTo>
                <a:lnTo>
                  <a:pt x="41" y="107"/>
                </a:lnTo>
                <a:lnTo>
                  <a:pt x="29" y="119"/>
                </a:lnTo>
                <a:lnTo>
                  <a:pt x="12" y="121"/>
                </a:lnTo>
                <a:lnTo>
                  <a:pt x="2" y="103"/>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0" name="Freeform 16"/>
          <p:cNvSpPr>
            <a:spLocks/>
          </p:cNvSpPr>
          <p:nvPr/>
        </p:nvSpPr>
        <p:spPr bwMode="auto">
          <a:xfrm>
            <a:off x="7008813" y="5265738"/>
            <a:ext cx="898525" cy="703262"/>
          </a:xfrm>
          <a:custGeom>
            <a:avLst/>
            <a:gdLst>
              <a:gd name="T0" fmla="*/ 2147483647 w 566"/>
              <a:gd name="T1" fmla="*/ 2147483647 h 443"/>
              <a:gd name="T2" fmla="*/ 2147483647 w 566"/>
              <a:gd name="T3" fmla="*/ 2147483647 h 443"/>
              <a:gd name="T4" fmla="*/ 2147483647 w 566"/>
              <a:gd name="T5" fmla="*/ 2147483647 h 443"/>
              <a:gd name="T6" fmla="*/ 2147483647 w 566"/>
              <a:gd name="T7" fmla="*/ 2147483647 h 443"/>
              <a:gd name="T8" fmla="*/ 2147483647 w 566"/>
              <a:gd name="T9" fmla="*/ 2147483647 h 443"/>
              <a:gd name="T10" fmla="*/ 2147483647 w 566"/>
              <a:gd name="T11" fmla="*/ 2147483647 h 443"/>
              <a:gd name="T12" fmla="*/ 2147483647 w 566"/>
              <a:gd name="T13" fmla="*/ 2147483647 h 443"/>
              <a:gd name="T14" fmla="*/ 2147483647 w 566"/>
              <a:gd name="T15" fmla="*/ 2147483647 h 443"/>
              <a:gd name="T16" fmla="*/ 2147483647 w 566"/>
              <a:gd name="T17" fmla="*/ 2147483647 h 443"/>
              <a:gd name="T18" fmla="*/ 2147483647 w 566"/>
              <a:gd name="T19" fmla="*/ 2147483647 h 443"/>
              <a:gd name="T20" fmla="*/ 2147483647 w 566"/>
              <a:gd name="T21" fmla="*/ 2147483647 h 443"/>
              <a:gd name="T22" fmla="*/ 2147483647 w 566"/>
              <a:gd name="T23" fmla="*/ 2147483647 h 443"/>
              <a:gd name="T24" fmla="*/ 2147483647 w 566"/>
              <a:gd name="T25" fmla="*/ 2147483647 h 443"/>
              <a:gd name="T26" fmla="*/ 2147483647 w 566"/>
              <a:gd name="T27" fmla="*/ 2147483647 h 443"/>
              <a:gd name="T28" fmla="*/ 2147483647 w 566"/>
              <a:gd name="T29" fmla="*/ 2147483647 h 443"/>
              <a:gd name="T30" fmla="*/ 2147483647 w 566"/>
              <a:gd name="T31" fmla="*/ 2147483647 h 443"/>
              <a:gd name="T32" fmla="*/ 2147483647 w 566"/>
              <a:gd name="T33" fmla="*/ 2147483647 h 443"/>
              <a:gd name="T34" fmla="*/ 2147483647 w 566"/>
              <a:gd name="T35" fmla="*/ 2147483647 h 443"/>
              <a:gd name="T36" fmla="*/ 2147483647 w 566"/>
              <a:gd name="T37" fmla="*/ 2147483647 h 443"/>
              <a:gd name="T38" fmla="*/ 2147483647 w 566"/>
              <a:gd name="T39" fmla="*/ 2147483647 h 443"/>
              <a:gd name="T40" fmla="*/ 2147483647 w 566"/>
              <a:gd name="T41" fmla="*/ 2147483647 h 443"/>
              <a:gd name="T42" fmla="*/ 2147483647 w 566"/>
              <a:gd name="T43" fmla="*/ 2147483647 h 443"/>
              <a:gd name="T44" fmla="*/ 2147483647 w 566"/>
              <a:gd name="T45" fmla="*/ 2147483647 h 443"/>
              <a:gd name="T46" fmla="*/ 2147483647 w 566"/>
              <a:gd name="T47" fmla="*/ 2147483647 h 443"/>
              <a:gd name="T48" fmla="*/ 2147483647 w 566"/>
              <a:gd name="T49" fmla="*/ 2147483647 h 443"/>
              <a:gd name="T50" fmla="*/ 2147483647 w 566"/>
              <a:gd name="T51" fmla="*/ 2147483647 h 443"/>
              <a:gd name="T52" fmla="*/ 2147483647 w 566"/>
              <a:gd name="T53" fmla="*/ 2147483647 h 443"/>
              <a:gd name="T54" fmla="*/ 2147483647 w 566"/>
              <a:gd name="T55" fmla="*/ 2147483647 h 443"/>
              <a:gd name="T56" fmla="*/ 2147483647 w 566"/>
              <a:gd name="T57" fmla="*/ 2147483647 h 443"/>
              <a:gd name="T58" fmla="*/ 2147483647 w 566"/>
              <a:gd name="T59" fmla="*/ 2147483647 h 443"/>
              <a:gd name="T60" fmla="*/ 2147483647 w 566"/>
              <a:gd name="T61" fmla="*/ 2147483647 h 443"/>
              <a:gd name="T62" fmla="*/ 2147483647 w 566"/>
              <a:gd name="T63" fmla="*/ 2147483647 h 443"/>
              <a:gd name="T64" fmla="*/ 2147483647 w 566"/>
              <a:gd name="T65" fmla="*/ 2147483647 h 443"/>
              <a:gd name="T66" fmla="*/ 2147483647 w 566"/>
              <a:gd name="T67" fmla="*/ 2147483647 h 443"/>
              <a:gd name="T68" fmla="*/ 2147483647 w 566"/>
              <a:gd name="T69" fmla="*/ 2147483647 h 443"/>
              <a:gd name="T70" fmla="*/ 2147483647 w 566"/>
              <a:gd name="T71" fmla="*/ 2147483647 h 443"/>
              <a:gd name="T72" fmla="*/ 2147483647 w 566"/>
              <a:gd name="T73" fmla="*/ 2147483647 h 443"/>
              <a:gd name="T74" fmla="*/ 2147483647 w 566"/>
              <a:gd name="T75" fmla="*/ 2147483647 h 443"/>
              <a:gd name="T76" fmla="*/ 2147483647 w 566"/>
              <a:gd name="T77" fmla="*/ 2147483647 h 443"/>
              <a:gd name="T78" fmla="*/ 2147483647 w 566"/>
              <a:gd name="T79" fmla="*/ 2147483647 h 443"/>
              <a:gd name="T80" fmla="*/ 2147483647 w 566"/>
              <a:gd name="T81" fmla="*/ 2147483647 h 443"/>
              <a:gd name="T82" fmla="*/ 2147483647 w 566"/>
              <a:gd name="T83" fmla="*/ 2147483647 h 443"/>
              <a:gd name="T84" fmla="*/ 2147483647 w 566"/>
              <a:gd name="T85" fmla="*/ 2147483647 h 443"/>
              <a:gd name="T86" fmla="*/ 2147483647 w 566"/>
              <a:gd name="T87" fmla="*/ 2147483647 h 443"/>
              <a:gd name="T88" fmla="*/ 2147483647 w 566"/>
              <a:gd name="T89" fmla="*/ 2147483647 h 443"/>
              <a:gd name="T90" fmla="*/ 2147483647 w 566"/>
              <a:gd name="T91" fmla="*/ 2147483647 h 443"/>
              <a:gd name="T92" fmla="*/ 2147483647 w 566"/>
              <a:gd name="T93" fmla="*/ 2147483647 h 4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66" h="443">
                <a:moveTo>
                  <a:pt x="399" y="89"/>
                </a:moveTo>
                <a:lnTo>
                  <a:pt x="389" y="87"/>
                </a:lnTo>
                <a:lnTo>
                  <a:pt x="379" y="85"/>
                </a:lnTo>
                <a:lnTo>
                  <a:pt x="369" y="85"/>
                </a:lnTo>
                <a:lnTo>
                  <a:pt x="358" y="83"/>
                </a:lnTo>
                <a:lnTo>
                  <a:pt x="346" y="81"/>
                </a:lnTo>
                <a:lnTo>
                  <a:pt x="338" y="79"/>
                </a:lnTo>
                <a:lnTo>
                  <a:pt x="330" y="79"/>
                </a:lnTo>
                <a:lnTo>
                  <a:pt x="324" y="77"/>
                </a:lnTo>
                <a:lnTo>
                  <a:pt x="318" y="73"/>
                </a:lnTo>
                <a:lnTo>
                  <a:pt x="318" y="65"/>
                </a:lnTo>
                <a:lnTo>
                  <a:pt x="324" y="57"/>
                </a:lnTo>
                <a:lnTo>
                  <a:pt x="334" y="49"/>
                </a:lnTo>
                <a:lnTo>
                  <a:pt x="336" y="41"/>
                </a:lnTo>
                <a:lnTo>
                  <a:pt x="326" y="30"/>
                </a:lnTo>
                <a:lnTo>
                  <a:pt x="312" y="22"/>
                </a:lnTo>
                <a:lnTo>
                  <a:pt x="302" y="14"/>
                </a:lnTo>
                <a:lnTo>
                  <a:pt x="296" y="8"/>
                </a:lnTo>
                <a:lnTo>
                  <a:pt x="290" y="2"/>
                </a:lnTo>
                <a:lnTo>
                  <a:pt x="284" y="0"/>
                </a:lnTo>
                <a:lnTo>
                  <a:pt x="282" y="6"/>
                </a:lnTo>
                <a:lnTo>
                  <a:pt x="274" y="14"/>
                </a:lnTo>
                <a:lnTo>
                  <a:pt x="258" y="24"/>
                </a:lnTo>
                <a:lnTo>
                  <a:pt x="240" y="32"/>
                </a:lnTo>
                <a:lnTo>
                  <a:pt x="223" y="41"/>
                </a:lnTo>
                <a:lnTo>
                  <a:pt x="213" y="47"/>
                </a:lnTo>
                <a:lnTo>
                  <a:pt x="207" y="53"/>
                </a:lnTo>
                <a:lnTo>
                  <a:pt x="197" y="55"/>
                </a:lnTo>
                <a:lnTo>
                  <a:pt x="185" y="57"/>
                </a:lnTo>
                <a:lnTo>
                  <a:pt x="177" y="59"/>
                </a:lnTo>
                <a:lnTo>
                  <a:pt x="167" y="61"/>
                </a:lnTo>
                <a:lnTo>
                  <a:pt x="155" y="67"/>
                </a:lnTo>
                <a:lnTo>
                  <a:pt x="145" y="73"/>
                </a:lnTo>
                <a:lnTo>
                  <a:pt x="133" y="81"/>
                </a:lnTo>
                <a:lnTo>
                  <a:pt x="123" y="89"/>
                </a:lnTo>
                <a:lnTo>
                  <a:pt x="115" y="99"/>
                </a:lnTo>
                <a:lnTo>
                  <a:pt x="107" y="109"/>
                </a:lnTo>
                <a:lnTo>
                  <a:pt x="101" y="119"/>
                </a:lnTo>
                <a:lnTo>
                  <a:pt x="95" y="125"/>
                </a:lnTo>
                <a:lnTo>
                  <a:pt x="87" y="133"/>
                </a:lnTo>
                <a:lnTo>
                  <a:pt x="78" y="139"/>
                </a:lnTo>
                <a:lnTo>
                  <a:pt x="70" y="145"/>
                </a:lnTo>
                <a:lnTo>
                  <a:pt x="60" y="153"/>
                </a:lnTo>
                <a:lnTo>
                  <a:pt x="48" y="159"/>
                </a:lnTo>
                <a:lnTo>
                  <a:pt x="36" y="167"/>
                </a:lnTo>
                <a:lnTo>
                  <a:pt x="22" y="171"/>
                </a:lnTo>
                <a:lnTo>
                  <a:pt x="10" y="171"/>
                </a:lnTo>
                <a:lnTo>
                  <a:pt x="2" y="183"/>
                </a:lnTo>
                <a:lnTo>
                  <a:pt x="0" y="228"/>
                </a:lnTo>
                <a:lnTo>
                  <a:pt x="0" y="246"/>
                </a:lnTo>
                <a:lnTo>
                  <a:pt x="2" y="256"/>
                </a:lnTo>
                <a:lnTo>
                  <a:pt x="4" y="264"/>
                </a:lnTo>
                <a:lnTo>
                  <a:pt x="10" y="274"/>
                </a:lnTo>
                <a:lnTo>
                  <a:pt x="20" y="282"/>
                </a:lnTo>
                <a:lnTo>
                  <a:pt x="30" y="288"/>
                </a:lnTo>
                <a:lnTo>
                  <a:pt x="34" y="296"/>
                </a:lnTo>
                <a:lnTo>
                  <a:pt x="32" y="308"/>
                </a:lnTo>
                <a:lnTo>
                  <a:pt x="26" y="320"/>
                </a:lnTo>
                <a:lnTo>
                  <a:pt x="20" y="330"/>
                </a:lnTo>
                <a:lnTo>
                  <a:pt x="16" y="342"/>
                </a:lnTo>
                <a:lnTo>
                  <a:pt x="16" y="359"/>
                </a:lnTo>
                <a:lnTo>
                  <a:pt x="20" y="367"/>
                </a:lnTo>
                <a:lnTo>
                  <a:pt x="26" y="373"/>
                </a:lnTo>
                <a:lnTo>
                  <a:pt x="38" y="379"/>
                </a:lnTo>
                <a:lnTo>
                  <a:pt x="50" y="381"/>
                </a:lnTo>
                <a:lnTo>
                  <a:pt x="62" y="381"/>
                </a:lnTo>
                <a:lnTo>
                  <a:pt x="76" y="381"/>
                </a:lnTo>
                <a:lnTo>
                  <a:pt x="89" y="379"/>
                </a:lnTo>
                <a:lnTo>
                  <a:pt x="99" y="375"/>
                </a:lnTo>
                <a:lnTo>
                  <a:pt x="107" y="371"/>
                </a:lnTo>
                <a:lnTo>
                  <a:pt x="117" y="367"/>
                </a:lnTo>
                <a:lnTo>
                  <a:pt x="127" y="363"/>
                </a:lnTo>
                <a:lnTo>
                  <a:pt x="137" y="359"/>
                </a:lnTo>
                <a:lnTo>
                  <a:pt x="149" y="354"/>
                </a:lnTo>
                <a:lnTo>
                  <a:pt x="161" y="350"/>
                </a:lnTo>
                <a:lnTo>
                  <a:pt x="173" y="346"/>
                </a:lnTo>
                <a:lnTo>
                  <a:pt x="185" y="342"/>
                </a:lnTo>
                <a:lnTo>
                  <a:pt x="199" y="338"/>
                </a:lnTo>
                <a:lnTo>
                  <a:pt x="215" y="336"/>
                </a:lnTo>
                <a:lnTo>
                  <a:pt x="234" y="334"/>
                </a:lnTo>
                <a:lnTo>
                  <a:pt x="252" y="332"/>
                </a:lnTo>
                <a:lnTo>
                  <a:pt x="270" y="334"/>
                </a:lnTo>
                <a:lnTo>
                  <a:pt x="288" y="336"/>
                </a:lnTo>
                <a:lnTo>
                  <a:pt x="304" y="342"/>
                </a:lnTo>
                <a:lnTo>
                  <a:pt x="318" y="348"/>
                </a:lnTo>
                <a:lnTo>
                  <a:pt x="330" y="356"/>
                </a:lnTo>
                <a:lnTo>
                  <a:pt x="342" y="367"/>
                </a:lnTo>
                <a:lnTo>
                  <a:pt x="352" y="377"/>
                </a:lnTo>
                <a:lnTo>
                  <a:pt x="362" y="389"/>
                </a:lnTo>
                <a:lnTo>
                  <a:pt x="371" y="401"/>
                </a:lnTo>
                <a:lnTo>
                  <a:pt x="381" y="411"/>
                </a:lnTo>
                <a:lnTo>
                  <a:pt x="387" y="421"/>
                </a:lnTo>
                <a:lnTo>
                  <a:pt x="393" y="431"/>
                </a:lnTo>
                <a:lnTo>
                  <a:pt x="401" y="437"/>
                </a:lnTo>
                <a:lnTo>
                  <a:pt x="413" y="441"/>
                </a:lnTo>
                <a:lnTo>
                  <a:pt x="427" y="443"/>
                </a:lnTo>
                <a:lnTo>
                  <a:pt x="443" y="441"/>
                </a:lnTo>
                <a:lnTo>
                  <a:pt x="459" y="439"/>
                </a:lnTo>
                <a:lnTo>
                  <a:pt x="471" y="437"/>
                </a:lnTo>
                <a:lnTo>
                  <a:pt x="481" y="433"/>
                </a:lnTo>
                <a:lnTo>
                  <a:pt x="485" y="427"/>
                </a:lnTo>
                <a:lnTo>
                  <a:pt x="489" y="413"/>
                </a:lnTo>
                <a:lnTo>
                  <a:pt x="497" y="395"/>
                </a:lnTo>
                <a:lnTo>
                  <a:pt x="505" y="379"/>
                </a:lnTo>
                <a:lnTo>
                  <a:pt x="509" y="365"/>
                </a:lnTo>
                <a:lnTo>
                  <a:pt x="516" y="352"/>
                </a:lnTo>
                <a:lnTo>
                  <a:pt x="528" y="338"/>
                </a:lnTo>
                <a:lnTo>
                  <a:pt x="540" y="324"/>
                </a:lnTo>
                <a:lnTo>
                  <a:pt x="546" y="310"/>
                </a:lnTo>
                <a:lnTo>
                  <a:pt x="548" y="296"/>
                </a:lnTo>
                <a:lnTo>
                  <a:pt x="554" y="280"/>
                </a:lnTo>
                <a:lnTo>
                  <a:pt x="562" y="264"/>
                </a:lnTo>
                <a:lnTo>
                  <a:pt x="566" y="248"/>
                </a:lnTo>
                <a:lnTo>
                  <a:pt x="564" y="240"/>
                </a:lnTo>
                <a:lnTo>
                  <a:pt x="560" y="230"/>
                </a:lnTo>
                <a:lnTo>
                  <a:pt x="552" y="222"/>
                </a:lnTo>
                <a:lnTo>
                  <a:pt x="544" y="214"/>
                </a:lnTo>
                <a:lnTo>
                  <a:pt x="534" y="204"/>
                </a:lnTo>
                <a:lnTo>
                  <a:pt x="524" y="195"/>
                </a:lnTo>
                <a:lnTo>
                  <a:pt x="514" y="189"/>
                </a:lnTo>
                <a:lnTo>
                  <a:pt x="507" y="181"/>
                </a:lnTo>
                <a:lnTo>
                  <a:pt x="489" y="161"/>
                </a:lnTo>
                <a:lnTo>
                  <a:pt x="475" y="145"/>
                </a:lnTo>
                <a:lnTo>
                  <a:pt x="463" y="131"/>
                </a:lnTo>
                <a:lnTo>
                  <a:pt x="457" y="115"/>
                </a:lnTo>
                <a:lnTo>
                  <a:pt x="453" y="95"/>
                </a:lnTo>
                <a:lnTo>
                  <a:pt x="451" y="75"/>
                </a:lnTo>
                <a:lnTo>
                  <a:pt x="449" y="57"/>
                </a:lnTo>
                <a:lnTo>
                  <a:pt x="443" y="41"/>
                </a:lnTo>
                <a:lnTo>
                  <a:pt x="435" y="26"/>
                </a:lnTo>
                <a:lnTo>
                  <a:pt x="425" y="16"/>
                </a:lnTo>
                <a:lnTo>
                  <a:pt x="415" y="6"/>
                </a:lnTo>
                <a:lnTo>
                  <a:pt x="407" y="0"/>
                </a:lnTo>
                <a:lnTo>
                  <a:pt x="411" y="20"/>
                </a:lnTo>
                <a:lnTo>
                  <a:pt x="415" y="41"/>
                </a:lnTo>
                <a:lnTo>
                  <a:pt x="415" y="59"/>
                </a:lnTo>
                <a:lnTo>
                  <a:pt x="415" y="73"/>
                </a:lnTo>
                <a:lnTo>
                  <a:pt x="415" y="81"/>
                </a:lnTo>
                <a:lnTo>
                  <a:pt x="411" y="87"/>
                </a:lnTo>
                <a:lnTo>
                  <a:pt x="407" y="89"/>
                </a:lnTo>
                <a:lnTo>
                  <a:pt x="399" y="89"/>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1" name="Freeform 17"/>
          <p:cNvSpPr>
            <a:spLocks/>
          </p:cNvSpPr>
          <p:nvPr/>
        </p:nvSpPr>
        <p:spPr bwMode="auto">
          <a:xfrm>
            <a:off x="6929438" y="4848225"/>
            <a:ext cx="174625" cy="249238"/>
          </a:xfrm>
          <a:custGeom>
            <a:avLst/>
            <a:gdLst>
              <a:gd name="T0" fmla="*/ 2147483647 w 110"/>
              <a:gd name="T1" fmla="*/ 2147483647 h 157"/>
              <a:gd name="T2" fmla="*/ 2147483647 w 110"/>
              <a:gd name="T3" fmla="*/ 2147483647 h 157"/>
              <a:gd name="T4" fmla="*/ 2147483647 w 110"/>
              <a:gd name="T5" fmla="*/ 2147483647 h 157"/>
              <a:gd name="T6" fmla="*/ 2147483647 w 110"/>
              <a:gd name="T7" fmla="*/ 2147483647 h 157"/>
              <a:gd name="T8" fmla="*/ 2147483647 w 110"/>
              <a:gd name="T9" fmla="*/ 2147483647 h 157"/>
              <a:gd name="T10" fmla="*/ 2147483647 w 110"/>
              <a:gd name="T11" fmla="*/ 2147483647 h 157"/>
              <a:gd name="T12" fmla="*/ 2147483647 w 110"/>
              <a:gd name="T13" fmla="*/ 0 h 157"/>
              <a:gd name="T14" fmla="*/ 2147483647 w 110"/>
              <a:gd name="T15" fmla="*/ 2147483647 h 157"/>
              <a:gd name="T16" fmla="*/ 2147483647 w 110"/>
              <a:gd name="T17" fmla="*/ 2147483647 h 157"/>
              <a:gd name="T18" fmla="*/ 2147483647 w 110"/>
              <a:gd name="T19" fmla="*/ 2147483647 h 157"/>
              <a:gd name="T20" fmla="*/ 2147483647 w 110"/>
              <a:gd name="T21" fmla="*/ 2147483647 h 157"/>
              <a:gd name="T22" fmla="*/ 2147483647 w 110"/>
              <a:gd name="T23" fmla="*/ 2147483647 h 157"/>
              <a:gd name="T24" fmla="*/ 2147483647 w 110"/>
              <a:gd name="T25" fmla="*/ 2147483647 h 157"/>
              <a:gd name="T26" fmla="*/ 2147483647 w 110"/>
              <a:gd name="T27" fmla="*/ 2147483647 h 157"/>
              <a:gd name="T28" fmla="*/ 2147483647 w 110"/>
              <a:gd name="T29" fmla="*/ 2147483647 h 157"/>
              <a:gd name="T30" fmla="*/ 2147483647 w 110"/>
              <a:gd name="T31" fmla="*/ 2147483647 h 157"/>
              <a:gd name="T32" fmla="*/ 2147483647 w 110"/>
              <a:gd name="T33" fmla="*/ 2147483647 h 157"/>
              <a:gd name="T34" fmla="*/ 2147483647 w 110"/>
              <a:gd name="T35" fmla="*/ 2147483647 h 157"/>
              <a:gd name="T36" fmla="*/ 2147483647 w 110"/>
              <a:gd name="T37" fmla="*/ 2147483647 h 157"/>
              <a:gd name="T38" fmla="*/ 2147483647 w 110"/>
              <a:gd name="T39" fmla="*/ 2147483647 h 157"/>
              <a:gd name="T40" fmla="*/ 2147483647 w 110"/>
              <a:gd name="T41" fmla="*/ 2147483647 h 157"/>
              <a:gd name="T42" fmla="*/ 2147483647 w 110"/>
              <a:gd name="T43" fmla="*/ 2147483647 h 157"/>
              <a:gd name="T44" fmla="*/ 2147483647 w 110"/>
              <a:gd name="T45" fmla="*/ 2147483647 h 157"/>
              <a:gd name="T46" fmla="*/ 2147483647 w 110"/>
              <a:gd name="T47" fmla="*/ 2147483647 h 157"/>
              <a:gd name="T48" fmla="*/ 2147483647 w 110"/>
              <a:gd name="T49" fmla="*/ 2147483647 h 157"/>
              <a:gd name="T50" fmla="*/ 0 w 110"/>
              <a:gd name="T51" fmla="*/ 2147483647 h 157"/>
              <a:gd name="T52" fmla="*/ 0 w 110"/>
              <a:gd name="T53" fmla="*/ 2147483647 h 157"/>
              <a:gd name="T54" fmla="*/ 2147483647 w 110"/>
              <a:gd name="T55" fmla="*/ 2147483647 h 157"/>
              <a:gd name="T56" fmla="*/ 2147483647 w 110"/>
              <a:gd name="T57" fmla="*/ 2147483647 h 1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0" h="157">
                <a:moveTo>
                  <a:pt x="32" y="56"/>
                </a:moveTo>
                <a:lnTo>
                  <a:pt x="46" y="50"/>
                </a:lnTo>
                <a:lnTo>
                  <a:pt x="56" y="40"/>
                </a:lnTo>
                <a:lnTo>
                  <a:pt x="64" y="30"/>
                </a:lnTo>
                <a:lnTo>
                  <a:pt x="74" y="18"/>
                </a:lnTo>
                <a:lnTo>
                  <a:pt x="84" y="8"/>
                </a:lnTo>
                <a:lnTo>
                  <a:pt x="96" y="0"/>
                </a:lnTo>
                <a:lnTo>
                  <a:pt x="106" y="4"/>
                </a:lnTo>
                <a:lnTo>
                  <a:pt x="110" y="20"/>
                </a:lnTo>
                <a:lnTo>
                  <a:pt x="110" y="40"/>
                </a:lnTo>
                <a:lnTo>
                  <a:pt x="108" y="56"/>
                </a:lnTo>
                <a:lnTo>
                  <a:pt x="104" y="70"/>
                </a:lnTo>
                <a:lnTo>
                  <a:pt x="106" y="84"/>
                </a:lnTo>
                <a:lnTo>
                  <a:pt x="106" y="98"/>
                </a:lnTo>
                <a:lnTo>
                  <a:pt x="102" y="112"/>
                </a:lnTo>
                <a:lnTo>
                  <a:pt x="94" y="124"/>
                </a:lnTo>
                <a:lnTo>
                  <a:pt x="82" y="130"/>
                </a:lnTo>
                <a:lnTo>
                  <a:pt x="70" y="134"/>
                </a:lnTo>
                <a:lnTo>
                  <a:pt x="58" y="141"/>
                </a:lnTo>
                <a:lnTo>
                  <a:pt x="48" y="147"/>
                </a:lnTo>
                <a:lnTo>
                  <a:pt x="42" y="153"/>
                </a:lnTo>
                <a:lnTo>
                  <a:pt x="36" y="157"/>
                </a:lnTo>
                <a:lnTo>
                  <a:pt x="26" y="155"/>
                </a:lnTo>
                <a:lnTo>
                  <a:pt x="16" y="149"/>
                </a:lnTo>
                <a:lnTo>
                  <a:pt x="8" y="139"/>
                </a:lnTo>
                <a:lnTo>
                  <a:pt x="0" y="120"/>
                </a:lnTo>
                <a:lnTo>
                  <a:pt x="0" y="96"/>
                </a:lnTo>
                <a:lnTo>
                  <a:pt x="10" y="72"/>
                </a:lnTo>
                <a:lnTo>
                  <a:pt x="32" y="56"/>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2" name="Freeform 18"/>
          <p:cNvSpPr>
            <a:spLocks/>
          </p:cNvSpPr>
          <p:nvPr/>
        </p:nvSpPr>
        <p:spPr bwMode="auto">
          <a:xfrm>
            <a:off x="6577013" y="4975225"/>
            <a:ext cx="265112" cy="252413"/>
          </a:xfrm>
          <a:custGeom>
            <a:avLst/>
            <a:gdLst>
              <a:gd name="T0" fmla="*/ 0 w 167"/>
              <a:gd name="T1" fmla="*/ 2147483647 h 159"/>
              <a:gd name="T2" fmla="*/ 2147483647 w 167"/>
              <a:gd name="T3" fmla="*/ 2147483647 h 159"/>
              <a:gd name="T4" fmla="*/ 2147483647 w 167"/>
              <a:gd name="T5" fmla="*/ 2147483647 h 159"/>
              <a:gd name="T6" fmla="*/ 2147483647 w 167"/>
              <a:gd name="T7" fmla="*/ 2147483647 h 159"/>
              <a:gd name="T8" fmla="*/ 2147483647 w 167"/>
              <a:gd name="T9" fmla="*/ 2147483647 h 159"/>
              <a:gd name="T10" fmla="*/ 2147483647 w 167"/>
              <a:gd name="T11" fmla="*/ 2147483647 h 159"/>
              <a:gd name="T12" fmla="*/ 2147483647 w 167"/>
              <a:gd name="T13" fmla="*/ 2147483647 h 159"/>
              <a:gd name="T14" fmla="*/ 2147483647 w 167"/>
              <a:gd name="T15" fmla="*/ 2147483647 h 159"/>
              <a:gd name="T16" fmla="*/ 2147483647 w 167"/>
              <a:gd name="T17" fmla="*/ 2147483647 h 159"/>
              <a:gd name="T18" fmla="*/ 2147483647 w 167"/>
              <a:gd name="T19" fmla="*/ 2147483647 h 159"/>
              <a:gd name="T20" fmla="*/ 2147483647 w 167"/>
              <a:gd name="T21" fmla="*/ 2147483647 h 159"/>
              <a:gd name="T22" fmla="*/ 2147483647 w 167"/>
              <a:gd name="T23" fmla="*/ 2147483647 h 159"/>
              <a:gd name="T24" fmla="*/ 2147483647 w 167"/>
              <a:gd name="T25" fmla="*/ 2147483647 h 159"/>
              <a:gd name="T26" fmla="*/ 2147483647 w 167"/>
              <a:gd name="T27" fmla="*/ 2147483647 h 159"/>
              <a:gd name="T28" fmla="*/ 2147483647 w 167"/>
              <a:gd name="T29" fmla="*/ 2147483647 h 159"/>
              <a:gd name="T30" fmla="*/ 2147483647 w 167"/>
              <a:gd name="T31" fmla="*/ 2147483647 h 159"/>
              <a:gd name="T32" fmla="*/ 2147483647 w 167"/>
              <a:gd name="T33" fmla="*/ 2147483647 h 159"/>
              <a:gd name="T34" fmla="*/ 2147483647 w 167"/>
              <a:gd name="T35" fmla="*/ 2147483647 h 159"/>
              <a:gd name="T36" fmla="*/ 2147483647 w 167"/>
              <a:gd name="T37" fmla="*/ 2147483647 h 159"/>
              <a:gd name="T38" fmla="*/ 2147483647 w 167"/>
              <a:gd name="T39" fmla="*/ 2147483647 h 159"/>
              <a:gd name="T40" fmla="*/ 2147483647 w 167"/>
              <a:gd name="T41" fmla="*/ 2147483647 h 159"/>
              <a:gd name="T42" fmla="*/ 2147483647 w 167"/>
              <a:gd name="T43" fmla="*/ 2147483647 h 159"/>
              <a:gd name="T44" fmla="*/ 2147483647 w 167"/>
              <a:gd name="T45" fmla="*/ 2147483647 h 159"/>
              <a:gd name="T46" fmla="*/ 2147483647 w 167"/>
              <a:gd name="T47" fmla="*/ 2147483647 h 159"/>
              <a:gd name="T48" fmla="*/ 2147483647 w 167"/>
              <a:gd name="T49" fmla="*/ 2147483647 h 159"/>
              <a:gd name="T50" fmla="*/ 2147483647 w 167"/>
              <a:gd name="T51" fmla="*/ 2147483647 h 159"/>
              <a:gd name="T52" fmla="*/ 2147483647 w 167"/>
              <a:gd name="T53" fmla="*/ 2147483647 h 159"/>
              <a:gd name="T54" fmla="*/ 2147483647 w 167"/>
              <a:gd name="T55" fmla="*/ 2147483647 h 159"/>
              <a:gd name="T56" fmla="*/ 2147483647 w 167"/>
              <a:gd name="T57" fmla="*/ 2147483647 h 159"/>
              <a:gd name="T58" fmla="*/ 2147483647 w 167"/>
              <a:gd name="T59" fmla="*/ 2147483647 h 159"/>
              <a:gd name="T60" fmla="*/ 2147483647 w 167"/>
              <a:gd name="T61" fmla="*/ 2147483647 h 159"/>
              <a:gd name="T62" fmla="*/ 2147483647 w 167"/>
              <a:gd name="T63" fmla="*/ 2147483647 h 159"/>
              <a:gd name="T64" fmla="*/ 2147483647 w 167"/>
              <a:gd name="T65" fmla="*/ 2147483647 h 159"/>
              <a:gd name="T66" fmla="*/ 2147483647 w 167"/>
              <a:gd name="T67" fmla="*/ 2147483647 h 159"/>
              <a:gd name="T68" fmla="*/ 2147483647 w 167"/>
              <a:gd name="T69" fmla="*/ 2147483647 h 159"/>
              <a:gd name="T70" fmla="*/ 2147483647 w 167"/>
              <a:gd name="T71" fmla="*/ 0 h 159"/>
              <a:gd name="T72" fmla="*/ 0 w 167"/>
              <a:gd name="T73" fmla="*/ 2147483647 h 1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7" h="159">
                <a:moveTo>
                  <a:pt x="0" y="4"/>
                </a:moveTo>
                <a:lnTo>
                  <a:pt x="2" y="14"/>
                </a:lnTo>
                <a:lnTo>
                  <a:pt x="18" y="22"/>
                </a:lnTo>
                <a:lnTo>
                  <a:pt x="36" y="32"/>
                </a:lnTo>
                <a:lnTo>
                  <a:pt x="48" y="46"/>
                </a:lnTo>
                <a:lnTo>
                  <a:pt x="56" y="59"/>
                </a:lnTo>
                <a:lnTo>
                  <a:pt x="62" y="69"/>
                </a:lnTo>
                <a:lnTo>
                  <a:pt x="69" y="79"/>
                </a:lnTo>
                <a:lnTo>
                  <a:pt x="75" y="91"/>
                </a:lnTo>
                <a:lnTo>
                  <a:pt x="83" y="105"/>
                </a:lnTo>
                <a:lnTo>
                  <a:pt x="95" y="121"/>
                </a:lnTo>
                <a:lnTo>
                  <a:pt x="107" y="137"/>
                </a:lnTo>
                <a:lnTo>
                  <a:pt x="121" y="155"/>
                </a:lnTo>
                <a:lnTo>
                  <a:pt x="131" y="159"/>
                </a:lnTo>
                <a:lnTo>
                  <a:pt x="143" y="159"/>
                </a:lnTo>
                <a:lnTo>
                  <a:pt x="155" y="157"/>
                </a:lnTo>
                <a:lnTo>
                  <a:pt x="165" y="151"/>
                </a:lnTo>
                <a:lnTo>
                  <a:pt x="167" y="141"/>
                </a:lnTo>
                <a:lnTo>
                  <a:pt x="163" y="129"/>
                </a:lnTo>
                <a:lnTo>
                  <a:pt x="155" y="115"/>
                </a:lnTo>
                <a:lnTo>
                  <a:pt x="143" y="105"/>
                </a:lnTo>
                <a:lnTo>
                  <a:pt x="133" y="97"/>
                </a:lnTo>
                <a:lnTo>
                  <a:pt x="123" y="89"/>
                </a:lnTo>
                <a:lnTo>
                  <a:pt x="111" y="81"/>
                </a:lnTo>
                <a:lnTo>
                  <a:pt x="101" y="73"/>
                </a:lnTo>
                <a:lnTo>
                  <a:pt x="93" y="65"/>
                </a:lnTo>
                <a:lnTo>
                  <a:pt x="85" y="57"/>
                </a:lnTo>
                <a:lnTo>
                  <a:pt x="79" y="48"/>
                </a:lnTo>
                <a:lnTo>
                  <a:pt x="73" y="40"/>
                </a:lnTo>
                <a:lnTo>
                  <a:pt x="66" y="30"/>
                </a:lnTo>
                <a:lnTo>
                  <a:pt x="58" y="22"/>
                </a:lnTo>
                <a:lnTo>
                  <a:pt x="50" y="16"/>
                </a:lnTo>
                <a:lnTo>
                  <a:pt x="40" y="14"/>
                </a:lnTo>
                <a:lnTo>
                  <a:pt x="30" y="10"/>
                </a:lnTo>
                <a:lnTo>
                  <a:pt x="18" y="4"/>
                </a:lnTo>
                <a:lnTo>
                  <a:pt x="8" y="0"/>
                </a:lnTo>
                <a:lnTo>
                  <a:pt x="0" y="4"/>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3" name="Freeform 19"/>
          <p:cNvSpPr>
            <a:spLocks/>
          </p:cNvSpPr>
          <p:nvPr/>
        </p:nvSpPr>
        <p:spPr bwMode="auto">
          <a:xfrm>
            <a:off x="7431088" y="3940175"/>
            <a:ext cx="284162" cy="280988"/>
          </a:xfrm>
          <a:custGeom>
            <a:avLst/>
            <a:gdLst>
              <a:gd name="T0" fmla="*/ 2147483647 w 179"/>
              <a:gd name="T1" fmla="*/ 2147483647 h 177"/>
              <a:gd name="T2" fmla="*/ 2147483647 w 179"/>
              <a:gd name="T3" fmla="*/ 2147483647 h 177"/>
              <a:gd name="T4" fmla="*/ 2147483647 w 179"/>
              <a:gd name="T5" fmla="*/ 2147483647 h 177"/>
              <a:gd name="T6" fmla="*/ 2147483647 w 179"/>
              <a:gd name="T7" fmla="*/ 2147483647 h 177"/>
              <a:gd name="T8" fmla="*/ 2147483647 w 179"/>
              <a:gd name="T9" fmla="*/ 2147483647 h 177"/>
              <a:gd name="T10" fmla="*/ 2147483647 w 179"/>
              <a:gd name="T11" fmla="*/ 2147483647 h 177"/>
              <a:gd name="T12" fmla="*/ 2147483647 w 179"/>
              <a:gd name="T13" fmla="*/ 2147483647 h 177"/>
              <a:gd name="T14" fmla="*/ 2147483647 w 179"/>
              <a:gd name="T15" fmla="*/ 2147483647 h 177"/>
              <a:gd name="T16" fmla="*/ 2147483647 w 179"/>
              <a:gd name="T17" fmla="*/ 2147483647 h 177"/>
              <a:gd name="T18" fmla="*/ 2147483647 w 179"/>
              <a:gd name="T19" fmla="*/ 0 h 177"/>
              <a:gd name="T20" fmla="*/ 2147483647 w 179"/>
              <a:gd name="T21" fmla="*/ 2147483647 h 177"/>
              <a:gd name="T22" fmla="*/ 2147483647 w 179"/>
              <a:gd name="T23" fmla="*/ 2147483647 h 177"/>
              <a:gd name="T24" fmla="*/ 2147483647 w 179"/>
              <a:gd name="T25" fmla="*/ 2147483647 h 177"/>
              <a:gd name="T26" fmla="*/ 2147483647 w 179"/>
              <a:gd name="T27" fmla="*/ 2147483647 h 177"/>
              <a:gd name="T28" fmla="*/ 2147483647 w 179"/>
              <a:gd name="T29" fmla="*/ 2147483647 h 177"/>
              <a:gd name="T30" fmla="*/ 2147483647 w 179"/>
              <a:gd name="T31" fmla="*/ 2147483647 h 177"/>
              <a:gd name="T32" fmla="*/ 2147483647 w 179"/>
              <a:gd name="T33" fmla="*/ 2147483647 h 177"/>
              <a:gd name="T34" fmla="*/ 2147483647 w 179"/>
              <a:gd name="T35" fmla="*/ 2147483647 h 177"/>
              <a:gd name="T36" fmla="*/ 2147483647 w 179"/>
              <a:gd name="T37" fmla="*/ 2147483647 h 177"/>
              <a:gd name="T38" fmla="*/ 2147483647 w 179"/>
              <a:gd name="T39" fmla="*/ 2147483647 h 177"/>
              <a:gd name="T40" fmla="*/ 2147483647 w 179"/>
              <a:gd name="T41" fmla="*/ 2147483647 h 177"/>
              <a:gd name="T42" fmla="*/ 2147483647 w 179"/>
              <a:gd name="T43" fmla="*/ 2147483647 h 177"/>
              <a:gd name="T44" fmla="*/ 2147483647 w 179"/>
              <a:gd name="T45" fmla="*/ 2147483647 h 177"/>
              <a:gd name="T46" fmla="*/ 2147483647 w 179"/>
              <a:gd name="T47" fmla="*/ 2147483647 h 177"/>
              <a:gd name="T48" fmla="*/ 0 w 179"/>
              <a:gd name="T49" fmla="*/ 2147483647 h 177"/>
              <a:gd name="T50" fmla="*/ 2147483647 w 179"/>
              <a:gd name="T51" fmla="*/ 2147483647 h 177"/>
              <a:gd name="T52" fmla="*/ 2147483647 w 179"/>
              <a:gd name="T53" fmla="*/ 2147483647 h 177"/>
              <a:gd name="T54" fmla="*/ 2147483647 w 179"/>
              <a:gd name="T55" fmla="*/ 2147483647 h 177"/>
              <a:gd name="T56" fmla="*/ 2147483647 w 179"/>
              <a:gd name="T57" fmla="*/ 2147483647 h 177"/>
              <a:gd name="T58" fmla="*/ 2147483647 w 179"/>
              <a:gd name="T59" fmla="*/ 2147483647 h 177"/>
              <a:gd name="T60" fmla="*/ 2147483647 w 179"/>
              <a:gd name="T61" fmla="*/ 2147483647 h 177"/>
              <a:gd name="T62" fmla="*/ 2147483647 w 179"/>
              <a:gd name="T63" fmla="*/ 2147483647 h 177"/>
              <a:gd name="T64" fmla="*/ 2147483647 w 179"/>
              <a:gd name="T65" fmla="*/ 2147483647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9" h="177">
                <a:moveTo>
                  <a:pt x="111" y="159"/>
                </a:moveTo>
                <a:lnTo>
                  <a:pt x="129" y="139"/>
                </a:lnTo>
                <a:lnTo>
                  <a:pt x="145" y="115"/>
                </a:lnTo>
                <a:lnTo>
                  <a:pt x="155" y="89"/>
                </a:lnTo>
                <a:lnTo>
                  <a:pt x="159" y="69"/>
                </a:lnTo>
                <a:lnTo>
                  <a:pt x="165" y="52"/>
                </a:lnTo>
                <a:lnTo>
                  <a:pt x="173" y="36"/>
                </a:lnTo>
                <a:lnTo>
                  <a:pt x="179" y="20"/>
                </a:lnTo>
                <a:lnTo>
                  <a:pt x="169" y="6"/>
                </a:lnTo>
                <a:lnTo>
                  <a:pt x="153" y="0"/>
                </a:lnTo>
                <a:lnTo>
                  <a:pt x="145" y="2"/>
                </a:lnTo>
                <a:lnTo>
                  <a:pt x="141" y="12"/>
                </a:lnTo>
                <a:lnTo>
                  <a:pt x="137" y="26"/>
                </a:lnTo>
                <a:lnTo>
                  <a:pt x="131" y="46"/>
                </a:lnTo>
                <a:lnTo>
                  <a:pt x="119" y="69"/>
                </a:lnTo>
                <a:lnTo>
                  <a:pt x="107" y="89"/>
                </a:lnTo>
                <a:lnTo>
                  <a:pt x="94" y="107"/>
                </a:lnTo>
                <a:lnTo>
                  <a:pt x="86" y="115"/>
                </a:lnTo>
                <a:lnTo>
                  <a:pt x="72" y="123"/>
                </a:lnTo>
                <a:lnTo>
                  <a:pt x="58" y="131"/>
                </a:lnTo>
                <a:lnTo>
                  <a:pt x="42" y="139"/>
                </a:lnTo>
                <a:lnTo>
                  <a:pt x="26" y="145"/>
                </a:lnTo>
                <a:lnTo>
                  <a:pt x="12" y="151"/>
                </a:lnTo>
                <a:lnTo>
                  <a:pt x="4" y="153"/>
                </a:lnTo>
                <a:lnTo>
                  <a:pt x="0" y="155"/>
                </a:lnTo>
                <a:lnTo>
                  <a:pt x="10" y="165"/>
                </a:lnTo>
                <a:lnTo>
                  <a:pt x="24" y="171"/>
                </a:lnTo>
                <a:lnTo>
                  <a:pt x="38" y="177"/>
                </a:lnTo>
                <a:lnTo>
                  <a:pt x="52" y="177"/>
                </a:lnTo>
                <a:lnTo>
                  <a:pt x="68" y="177"/>
                </a:lnTo>
                <a:lnTo>
                  <a:pt x="82" y="173"/>
                </a:lnTo>
                <a:lnTo>
                  <a:pt x="98" y="167"/>
                </a:lnTo>
                <a:lnTo>
                  <a:pt x="111" y="159"/>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4" name="Freeform 20"/>
          <p:cNvSpPr>
            <a:spLocks/>
          </p:cNvSpPr>
          <p:nvPr/>
        </p:nvSpPr>
        <p:spPr bwMode="auto">
          <a:xfrm>
            <a:off x="7443788" y="5057775"/>
            <a:ext cx="373062" cy="195263"/>
          </a:xfrm>
          <a:custGeom>
            <a:avLst/>
            <a:gdLst>
              <a:gd name="T0" fmla="*/ 2147483647 w 235"/>
              <a:gd name="T1" fmla="*/ 2147483647 h 123"/>
              <a:gd name="T2" fmla="*/ 2147483647 w 235"/>
              <a:gd name="T3" fmla="*/ 2147483647 h 123"/>
              <a:gd name="T4" fmla="*/ 2147483647 w 235"/>
              <a:gd name="T5" fmla="*/ 2147483647 h 123"/>
              <a:gd name="T6" fmla="*/ 2147483647 w 235"/>
              <a:gd name="T7" fmla="*/ 2147483647 h 123"/>
              <a:gd name="T8" fmla="*/ 2147483647 w 235"/>
              <a:gd name="T9" fmla="*/ 0 h 123"/>
              <a:gd name="T10" fmla="*/ 2147483647 w 235"/>
              <a:gd name="T11" fmla="*/ 0 h 123"/>
              <a:gd name="T12" fmla="*/ 2147483647 w 235"/>
              <a:gd name="T13" fmla="*/ 2147483647 h 123"/>
              <a:gd name="T14" fmla="*/ 2147483647 w 235"/>
              <a:gd name="T15" fmla="*/ 2147483647 h 123"/>
              <a:gd name="T16" fmla="*/ 2147483647 w 235"/>
              <a:gd name="T17" fmla="*/ 2147483647 h 123"/>
              <a:gd name="T18" fmla="*/ 2147483647 w 235"/>
              <a:gd name="T19" fmla="*/ 2147483647 h 123"/>
              <a:gd name="T20" fmla="*/ 2147483647 w 235"/>
              <a:gd name="T21" fmla="*/ 2147483647 h 123"/>
              <a:gd name="T22" fmla="*/ 2147483647 w 235"/>
              <a:gd name="T23" fmla="*/ 2147483647 h 123"/>
              <a:gd name="T24" fmla="*/ 2147483647 w 235"/>
              <a:gd name="T25" fmla="*/ 2147483647 h 123"/>
              <a:gd name="T26" fmla="*/ 2147483647 w 235"/>
              <a:gd name="T27" fmla="*/ 2147483647 h 123"/>
              <a:gd name="T28" fmla="*/ 2147483647 w 235"/>
              <a:gd name="T29" fmla="*/ 2147483647 h 123"/>
              <a:gd name="T30" fmla="*/ 2147483647 w 235"/>
              <a:gd name="T31" fmla="*/ 2147483647 h 123"/>
              <a:gd name="T32" fmla="*/ 2147483647 w 235"/>
              <a:gd name="T33" fmla="*/ 2147483647 h 123"/>
              <a:gd name="T34" fmla="*/ 2147483647 w 235"/>
              <a:gd name="T35" fmla="*/ 2147483647 h 123"/>
              <a:gd name="T36" fmla="*/ 2147483647 w 235"/>
              <a:gd name="T37" fmla="*/ 2147483647 h 123"/>
              <a:gd name="T38" fmla="*/ 2147483647 w 235"/>
              <a:gd name="T39" fmla="*/ 2147483647 h 123"/>
              <a:gd name="T40" fmla="*/ 2147483647 w 235"/>
              <a:gd name="T41" fmla="*/ 2147483647 h 123"/>
              <a:gd name="T42" fmla="*/ 2147483647 w 235"/>
              <a:gd name="T43" fmla="*/ 2147483647 h 123"/>
              <a:gd name="T44" fmla="*/ 2147483647 w 235"/>
              <a:gd name="T45" fmla="*/ 2147483647 h 123"/>
              <a:gd name="T46" fmla="*/ 2147483647 w 235"/>
              <a:gd name="T47" fmla="*/ 2147483647 h 123"/>
              <a:gd name="T48" fmla="*/ 2147483647 w 235"/>
              <a:gd name="T49" fmla="*/ 2147483647 h 123"/>
              <a:gd name="T50" fmla="*/ 2147483647 w 235"/>
              <a:gd name="T51" fmla="*/ 2147483647 h 123"/>
              <a:gd name="T52" fmla="*/ 2147483647 w 235"/>
              <a:gd name="T53" fmla="*/ 2147483647 h 123"/>
              <a:gd name="T54" fmla="*/ 2147483647 w 235"/>
              <a:gd name="T55" fmla="*/ 2147483647 h 123"/>
              <a:gd name="T56" fmla="*/ 2147483647 w 235"/>
              <a:gd name="T57" fmla="*/ 2147483647 h 123"/>
              <a:gd name="T58" fmla="*/ 2147483647 w 235"/>
              <a:gd name="T59" fmla="*/ 2147483647 h 123"/>
              <a:gd name="T60" fmla="*/ 2147483647 w 235"/>
              <a:gd name="T61" fmla="*/ 2147483647 h 123"/>
              <a:gd name="T62" fmla="*/ 2147483647 w 235"/>
              <a:gd name="T63" fmla="*/ 2147483647 h 123"/>
              <a:gd name="T64" fmla="*/ 2147483647 w 235"/>
              <a:gd name="T65" fmla="*/ 2147483647 h 123"/>
              <a:gd name="T66" fmla="*/ 2147483647 w 235"/>
              <a:gd name="T67" fmla="*/ 2147483647 h 123"/>
              <a:gd name="T68" fmla="*/ 2147483647 w 235"/>
              <a:gd name="T69" fmla="*/ 2147483647 h 123"/>
              <a:gd name="T70" fmla="*/ 0 w 235"/>
              <a:gd name="T71" fmla="*/ 2147483647 h 123"/>
              <a:gd name="T72" fmla="*/ 2147483647 w 235"/>
              <a:gd name="T73" fmla="*/ 2147483647 h 123"/>
              <a:gd name="T74" fmla="*/ 2147483647 w 235"/>
              <a:gd name="T75" fmla="*/ 2147483647 h 123"/>
              <a:gd name="T76" fmla="*/ 2147483647 w 235"/>
              <a:gd name="T77" fmla="*/ 2147483647 h 12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35" h="123">
                <a:moveTo>
                  <a:pt x="40" y="7"/>
                </a:moveTo>
                <a:lnTo>
                  <a:pt x="50" y="5"/>
                </a:lnTo>
                <a:lnTo>
                  <a:pt x="58" y="2"/>
                </a:lnTo>
                <a:lnTo>
                  <a:pt x="68" y="2"/>
                </a:lnTo>
                <a:lnTo>
                  <a:pt x="76" y="0"/>
                </a:lnTo>
                <a:lnTo>
                  <a:pt x="84" y="0"/>
                </a:lnTo>
                <a:lnTo>
                  <a:pt x="95" y="2"/>
                </a:lnTo>
                <a:lnTo>
                  <a:pt x="103" y="7"/>
                </a:lnTo>
                <a:lnTo>
                  <a:pt x="113" y="13"/>
                </a:lnTo>
                <a:lnTo>
                  <a:pt x="123" y="21"/>
                </a:lnTo>
                <a:lnTo>
                  <a:pt x="133" y="29"/>
                </a:lnTo>
                <a:lnTo>
                  <a:pt x="141" y="39"/>
                </a:lnTo>
                <a:lnTo>
                  <a:pt x="151" y="47"/>
                </a:lnTo>
                <a:lnTo>
                  <a:pt x="159" y="57"/>
                </a:lnTo>
                <a:lnTo>
                  <a:pt x="169" y="65"/>
                </a:lnTo>
                <a:lnTo>
                  <a:pt x="177" y="71"/>
                </a:lnTo>
                <a:lnTo>
                  <a:pt x="187" y="77"/>
                </a:lnTo>
                <a:lnTo>
                  <a:pt x="205" y="89"/>
                </a:lnTo>
                <a:lnTo>
                  <a:pt x="221" y="103"/>
                </a:lnTo>
                <a:lnTo>
                  <a:pt x="231" y="117"/>
                </a:lnTo>
                <a:lnTo>
                  <a:pt x="235" y="123"/>
                </a:lnTo>
                <a:lnTo>
                  <a:pt x="167" y="107"/>
                </a:lnTo>
                <a:lnTo>
                  <a:pt x="125" y="113"/>
                </a:lnTo>
                <a:lnTo>
                  <a:pt x="121" y="113"/>
                </a:lnTo>
                <a:lnTo>
                  <a:pt x="113" y="113"/>
                </a:lnTo>
                <a:lnTo>
                  <a:pt x="101" y="111"/>
                </a:lnTo>
                <a:lnTo>
                  <a:pt x="86" y="107"/>
                </a:lnTo>
                <a:lnTo>
                  <a:pt x="70" y="101"/>
                </a:lnTo>
                <a:lnTo>
                  <a:pt x="54" y="93"/>
                </a:lnTo>
                <a:lnTo>
                  <a:pt x="42" y="81"/>
                </a:lnTo>
                <a:lnTo>
                  <a:pt x="34" y="65"/>
                </a:lnTo>
                <a:lnTo>
                  <a:pt x="28" y="55"/>
                </a:lnTo>
                <a:lnTo>
                  <a:pt x="18" y="45"/>
                </a:lnTo>
                <a:lnTo>
                  <a:pt x="10" y="39"/>
                </a:lnTo>
                <a:lnTo>
                  <a:pt x="2" y="31"/>
                </a:lnTo>
                <a:lnTo>
                  <a:pt x="0" y="23"/>
                </a:lnTo>
                <a:lnTo>
                  <a:pt x="4" y="17"/>
                </a:lnTo>
                <a:lnTo>
                  <a:pt x="18" y="11"/>
                </a:lnTo>
                <a:lnTo>
                  <a:pt x="40" y="7"/>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5" name="Freeform 21"/>
          <p:cNvSpPr>
            <a:spLocks/>
          </p:cNvSpPr>
          <p:nvPr/>
        </p:nvSpPr>
        <p:spPr bwMode="auto">
          <a:xfrm>
            <a:off x="8150225" y="5978525"/>
            <a:ext cx="173038" cy="211138"/>
          </a:xfrm>
          <a:custGeom>
            <a:avLst/>
            <a:gdLst>
              <a:gd name="T0" fmla="*/ 2147483647 w 109"/>
              <a:gd name="T1" fmla="*/ 2147483647 h 133"/>
              <a:gd name="T2" fmla="*/ 2147483647 w 109"/>
              <a:gd name="T3" fmla="*/ 2147483647 h 133"/>
              <a:gd name="T4" fmla="*/ 2147483647 w 109"/>
              <a:gd name="T5" fmla="*/ 2147483647 h 133"/>
              <a:gd name="T6" fmla="*/ 2147483647 w 109"/>
              <a:gd name="T7" fmla="*/ 2147483647 h 133"/>
              <a:gd name="T8" fmla="*/ 2147483647 w 109"/>
              <a:gd name="T9" fmla="*/ 2147483647 h 133"/>
              <a:gd name="T10" fmla="*/ 2147483647 w 109"/>
              <a:gd name="T11" fmla="*/ 2147483647 h 133"/>
              <a:gd name="T12" fmla="*/ 2147483647 w 109"/>
              <a:gd name="T13" fmla="*/ 2147483647 h 133"/>
              <a:gd name="T14" fmla="*/ 2147483647 w 109"/>
              <a:gd name="T15" fmla="*/ 2147483647 h 133"/>
              <a:gd name="T16" fmla="*/ 2147483647 w 109"/>
              <a:gd name="T17" fmla="*/ 2147483647 h 133"/>
              <a:gd name="T18" fmla="*/ 2147483647 w 109"/>
              <a:gd name="T19" fmla="*/ 0 h 133"/>
              <a:gd name="T20" fmla="*/ 2147483647 w 109"/>
              <a:gd name="T21" fmla="*/ 2147483647 h 133"/>
              <a:gd name="T22" fmla="*/ 2147483647 w 109"/>
              <a:gd name="T23" fmla="*/ 2147483647 h 133"/>
              <a:gd name="T24" fmla="*/ 2147483647 w 109"/>
              <a:gd name="T25" fmla="*/ 2147483647 h 133"/>
              <a:gd name="T26" fmla="*/ 2147483647 w 109"/>
              <a:gd name="T27" fmla="*/ 2147483647 h 133"/>
              <a:gd name="T28" fmla="*/ 2147483647 w 109"/>
              <a:gd name="T29" fmla="*/ 2147483647 h 133"/>
              <a:gd name="T30" fmla="*/ 2147483647 w 109"/>
              <a:gd name="T31" fmla="*/ 2147483647 h 133"/>
              <a:gd name="T32" fmla="*/ 2147483647 w 109"/>
              <a:gd name="T33" fmla="*/ 2147483647 h 133"/>
              <a:gd name="T34" fmla="*/ 2147483647 w 109"/>
              <a:gd name="T35" fmla="*/ 2147483647 h 133"/>
              <a:gd name="T36" fmla="*/ 2147483647 w 109"/>
              <a:gd name="T37" fmla="*/ 2147483647 h 133"/>
              <a:gd name="T38" fmla="*/ 2147483647 w 109"/>
              <a:gd name="T39" fmla="*/ 2147483647 h 133"/>
              <a:gd name="T40" fmla="*/ 2147483647 w 109"/>
              <a:gd name="T41" fmla="*/ 2147483647 h 133"/>
              <a:gd name="T42" fmla="*/ 2147483647 w 109"/>
              <a:gd name="T43" fmla="*/ 2147483647 h 133"/>
              <a:gd name="T44" fmla="*/ 2147483647 w 109"/>
              <a:gd name="T45" fmla="*/ 2147483647 h 133"/>
              <a:gd name="T46" fmla="*/ 2147483647 w 109"/>
              <a:gd name="T47" fmla="*/ 2147483647 h 133"/>
              <a:gd name="T48" fmla="*/ 2147483647 w 109"/>
              <a:gd name="T49" fmla="*/ 2147483647 h 133"/>
              <a:gd name="T50" fmla="*/ 0 w 109"/>
              <a:gd name="T51" fmla="*/ 2147483647 h 133"/>
              <a:gd name="T52" fmla="*/ 2147483647 w 109"/>
              <a:gd name="T53" fmla="*/ 2147483647 h 133"/>
              <a:gd name="T54" fmla="*/ 2147483647 w 109"/>
              <a:gd name="T55" fmla="*/ 2147483647 h 133"/>
              <a:gd name="T56" fmla="*/ 2147483647 w 109"/>
              <a:gd name="T57" fmla="*/ 2147483647 h 13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09" h="133">
                <a:moveTo>
                  <a:pt x="30" y="70"/>
                </a:moveTo>
                <a:lnTo>
                  <a:pt x="38" y="66"/>
                </a:lnTo>
                <a:lnTo>
                  <a:pt x="48" y="60"/>
                </a:lnTo>
                <a:lnTo>
                  <a:pt x="60" y="50"/>
                </a:lnTo>
                <a:lnTo>
                  <a:pt x="70" y="38"/>
                </a:lnTo>
                <a:lnTo>
                  <a:pt x="83" y="28"/>
                </a:lnTo>
                <a:lnTo>
                  <a:pt x="93" y="16"/>
                </a:lnTo>
                <a:lnTo>
                  <a:pt x="101" y="8"/>
                </a:lnTo>
                <a:lnTo>
                  <a:pt x="105" y="2"/>
                </a:lnTo>
                <a:lnTo>
                  <a:pt x="109" y="0"/>
                </a:lnTo>
                <a:lnTo>
                  <a:pt x="109" y="4"/>
                </a:lnTo>
                <a:lnTo>
                  <a:pt x="109" y="16"/>
                </a:lnTo>
                <a:lnTo>
                  <a:pt x="107" y="34"/>
                </a:lnTo>
                <a:lnTo>
                  <a:pt x="103" y="52"/>
                </a:lnTo>
                <a:lnTo>
                  <a:pt x="93" y="66"/>
                </a:lnTo>
                <a:lnTo>
                  <a:pt x="81" y="77"/>
                </a:lnTo>
                <a:lnTo>
                  <a:pt x="68" y="83"/>
                </a:lnTo>
                <a:lnTo>
                  <a:pt x="62" y="89"/>
                </a:lnTo>
                <a:lnTo>
                  <a:pt x="58" y="101"/>
                </a:lnTo>
                <a:lnTo>
                  <a:pt x="58" y="115"/>
                </a:lnTo>
                <a:lnTo>
                  <a:pt x="58" y="125"/>
                </a:lnTo>
                <a:lnTo>
                  <a:pt x="50" y="131"/>
                </a:lnTo>
                <a:lnTo>
                  <a:pt x="34" y="133"/>
                </a:lnTo>
                <a:lnTo>
                  <a:pt x="14" y="129"/>
                </a:lnTo>
                <a:lnTo>
                  <a:pt x="2" y="119"/>
                </a:lnTo>
                <a:lnTo>
                  <a:pt x="0" y="105"/>
                </a:lnTo>
                <a:lnTo>
                  <a:pt x="4" y="89"/>
                </a:lnTo>
                <a:lnTo>
                  <a:pt x="14" y="77"/>
                </a:lnTo>
                <a:lnTo>
                  <a:pt x="30" y="70"/>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6" name="Freeform 22"/>
          <p:cNvSpPr>
            <a:spLocks/>
          </p:cNvSpPr>
          <p:nvPr/>
        </p:nvSpPr>
        <p:spPr bwMode="auto">
          <a:xfrm>
            <a:off x="8332788" y="5824538"/>
            <a:ext cx="136525" cy="173037"/>
          </a:xfrm>
          <a:custGeom>
            <a:avLst/>
            <a:gdLst>
              <a:gd name="T0" fmla="*/ 2147483647 w 86"/>
              <a:gd name="T1" fmla="*/ 0 h 109"/>
              <a:gd name="T2" fmla="*/ 2147483647 w 86"/>
              <a:gd name="T3" fmla="*/ 2147483647 h 109"/>
              <a:gd name="T4" fmla="*/ 2147483647 w 86"/>
              <a:gd name="T5" fmla="*/ 2147483647 h 109"/>
              <a:gd name="T6" fmla="*/ 2147483647 w 86"/>
              <a:gd name="T7" fmla="*/ 2147483647 h 109"/>
              <a:gd name="T8" fmla="*/ 2147483647 w 86"/>
              <a:gd name="T9" fmla="*/ 2147483647 h 109"/>
              <a:gd name="T10" fmla="*/ 2147483647 w 86"/>
              <a:gd name="T11" fmla="*/ 2147483647 h 109"/>
              <a:gd name="T12" fmla="*/ 2147483647 w 86"/>
              <a:gd name="T13" fmla="*/ 2147483647 h 109"/>
              <a:gd name="T14" fmla="*/ 2147483647 w 86"/>
              <a:gd name="T15" fmla="*/ 2147483647 h 109"/>
              <a:gd name="T16" fmla="*/ 2147483647 w 86"/>
              <a:gd name="T17" fmla="*/ 2147483647 h 109"/>
              <a:gd name="T18" fmla="*/ 2147483647 w 86"/>
              <a:gd name="T19" fmla="*/ 2147483647 h 109"/>
              <a:gd name="T20" fmla="*/ 2147483647 w 86"/>
              <a:gd name="T21" fmla="*/ 2147483647 h 109"/>
              <a:gd name="T22" fmla="*/ 2147483647 w 86"/>
              <a:gd name="T23" fmla="*/ 2147483647 h 109"/>
              <a:gd name="T24" fmla="*/ 2147483647 w 86"/>
              <a:gd name="T25" fmla="*/ 2147483647 h 109"/>
              <a:gd name="T26" fmla="*/ 2147483647 w 86"/>
              <a:gd name="T27" fmla="*/ 2147483647 h 109"/>
              <a:gd name="T28" fmla="*/ 2147483647 w 86"/>
              <a:gd name="T29" fmla="*/ 2147483647 h 109"/>
              <a:gd name="T30" fmla="*/ 2147483647 w 86"/>
              <a:gd name="T31" fmla="*/ 2147483647 h 109"/>
              <a:gd name="T32" fmla="*/ 2147483647 w 86"/>
              <a:gd name="T33" fmla="*/ 2147483647 h 109"/>
              <a:gd name="T34" fmla="*/ 2147483647 w 86"/>
              <a:gd name="T35" fmla="*/ 2147483647 h 109"/>
              <a:gd name="T36" fmla="*/ 2147483647 w 86"/>
              <a:gd name="T37" fmla="*/ 2147483647 h 109"/>
              <a:gd name="T38" fmla="*/ 2147483647 w 86"/>
              <a:gd name="T39" fmla="*/ 2147483647 h 109"/>
              <a:gd name="T40" fmla="*/ 2147483647 w 86"/>
              <a:gd name="T41" fmla="*/ 2147483647 h 109"/>
              <a:gd name="T42" fmla="*/ 2147483647 w 86"/>
              <a:gd name="T43" fmla="*/ 2147483647 h 109"/>
              <a:gd name="T44" fmla="*/ 2147483647 w 86"/>
              <a:gd name="T45" fmla="*/ 2147483647 h 109"/>
              <a:gd name="T46" fmla="*/ 2147483647 w 86"/>
              <a:gd name="T47" fmla="*/ 2147483647 h 109"/>
              <a:gd name="T48" fmla="*/ 0 w 86"/>
              <a:gd name="T49" fmla="*/ 2147483647 h 109"/>
              <a:gd name="T50" fmla="*/ 2147483647 w 86"/>
              <a:gd name="T51" fmla="*/ 0 h 10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6" h="109">
                <a:moveTo>
                  <a:pt x="4" y="0"/>
                </a:moveTo>
                <a:lnTo>
                  <a:pt x="16" y="9"/>
                </a:lnTo>
                <a:lnTo>
                  <a:pt x="28" y="25"/>
                </a:lnTo>
                <a:lnTo>
                  <a:pt x="38" y="41"/>
                </a:lnTo>
                <a:lnTo>
                  <a:pt x="46" y="49"/>
                </a:lnTo>
                <a:lnTo>
                  <a:pt x="56" y="49"/>
                </a:lnTo>
                <a:lnTo>
                  <a:pt x="68" y="49"/>
                </a:lnTo>
                <a:lnTo>
                  <a:pt x="80" y="51"/>
                </a:lnTo>
                <a:lnTo>
                  <a:pt x="86" y="57"/>
                </a:lnTo>
                <a:lnTo>
                  <a:pt x="86" y="67"/>
                </a:lnTo>
                <a:lnTo>
                  <a:pt x="82" y="77"/>
                </a:lnTo>
                <a:lnTo>
                  <a:pt x="74" y="89"/>
                </a:lnTo>
                <a:lnTo>
                  <a:pt x="66" y="99"/>
                </a:lnTo>
                <a:lnTo>
                  <a:pt x="58" y="105"/>
                </a:lnTo>
                <a:lnTo>
                  <a:pt x="50" y="109"/>
                </a:lnTo>
                <a:lnTo>
                  <a:pt x="40" y="107"/>
                </a:lnTo>
                <a:lnTo>
                  <a:pt x="32" y="99"/>
                </a:lnTo>
                <a:lnTo>
                  <a:pt x="26" y="87"/>
                </a:lnTo>
                <a:lnTo>
                  <a:pt x="22" y="75"/>
                </a:lnTo>
                <a:lnTo>
                  <a:pt x="20" y="63"/>
                </a:lnTo>
                <a:lnTo>
                  <a:pt x="20" y="55"/>
                </a:lnTo>
                <a:lnTo>
                  <a:pt x="18" y="45"/>
                </a:lnTo>
                <a:lnTo>
                  <a:pt x="12" y="33"/>
                </a:lnTo>
                <a:lnTo>
                  <a:pt x="4" y="25"/>
                </a:lnTo>
                <a:lnTo>
                  <a:pt x="0" y="21"/>
                </a:lnTo>
                <a:lnTo>
                  <a:pt x="4" y="0"/>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7" name="Freeform 23"/>
          <p:cNvSpPr>
            <a:spLocks/>
          </p:cNvSpPr>
          <p:nvPr/>
        </p:nvSpPr>
        <p:spPr bwMode="auto">
          <a:xfrm>
            <a:off x="2471738" y="4583113"/>
            <a:ext cx="242887" cy="120650"/>
          </a:xfrm>
          <a:custGeom>
            <a:avLst/>
            <a:gdLst>
              <a:gd name="T0" fmla="*/ 0 w 153"/>
              <a:gd name="T1" fmla="*/ 2147483647 h 76"/>
              <a:gd name="T2" fmla="*/ 2147483647 w 153"/>
              <a:gd name="T3" fmla="*/ 0 h 76"/>
              <a:gd name="T4" fmla="*/ 2147483647 w 153"/>
              <a:gd name="T5" fmla="*/ 0 h 76"/>
              <a:gd name="T6" fmla="*/ 2147483647 w 153"/>
              <a:gd name="T7" fmla="*/ 2147483647 h 76"/>
              <a:gd name="T8" fmla="*/ 2147483647 w 153"/>
              <a:gd name="T9" fmla="*/ 2147483647 h 76"/>
              <a:gd name="T10" fmla="*/ 2147483647 w 153"/>
              <a:gd name="T11" fmla="*/ 2147483647 h 76"/>
              <a:gd name="T12" fmla="*/ 2147483647 w 153"/>
              <a:gd name="T13" fmla="*/ 2147483647 h 76"/>
              <a:gd name="T14" fmla="*/ 2147483647 w 153"/>
              <a:gd name="T15" fmla="*/ 2147483647 h 76"/>
              <a:gd name="T16" fmla="*/ 2147483647 w 153"/>
              <a:gd name="T17" fmla="*/ 2147483647 h 76"/>
              <a:gd name="T18" fmla="*/ 2147483647 w 153"/>
              <a:gd name="T19" fmla="*/ 2147483647 h 76"/>
              <a:gd name="T20" fmla="*/ 2147483647 w 153"/>
              <a:gd name="T21" fmla="*/ 2147483647 h 76"/>
              <a:gd name="T22" fmla="*/ 2147483647 w 153"/>
              <a:gd name="T23" fmla="*/ 2147483647 h 76"/>
              <a:gd name="T24" fmla="*/ 2147483647 w 153"/>
              <a:gd name="T25" fmla="*/ 2147483647 h 76"/>
              <a:gd name="T26" fmla="*/ 2147483647 w 153"/>
              <a:gd name="T27" fmla="*/ 2147483647 h 76"/>
              <a:gd name="T28" fmla="*/ 2147483647 w 153"/>
              <a:gd name="T29" fmla="*/ 2147483647 h 76"/>
              <a:gd name="T30" fmla="*/ 2147483647 w 153"/>
              <a:gd name="T31" fmla="*/ 2147483647 h 76"/>
              <a:gd name="T32" fmla="*/ 2147483647 w 153"/>
              <a:gd name="T33" fmla="*/ 2147483647 h 76"/>
              <a:gd name="T34" fmla="*/ 2147483647 w 153"/>
              <a:gd name="T35" fmla="*/ 2147483647 h 76"/>
              <a:gd name="T36" fmla="*/ 2147483647 w 153"/>
              <a:gd name="T37" fmla="*/ 2147483647 h 76"/>
              <a:gd name="T38" fmla="*/ 2147483647 w 153"/>
              <a:gd name="T39" fmla="*/ 2147483647 h 76"/>
              <a:gd name="T40" fmla="*/ 2147483647 w 153"/>
              <a:gd name="T41" fmla="*/ 2147483647 h 76"/>
              <a:gd name="T42" fmla="*/ 2147483647 w 153"/>
              <a:gd name="T43" fmla="*/ 2147483647 h 76"/>
              <a:gd name="T44" fmla="*/ 2147483647 w 153"/>
              <a:gd name="T45" fmla="*/ 2147483647 h 76"/>
              <a:gd name="T46" fmla="*/ 2147483647 w 153"/>
              <a:gd name="T47" fmla="*/ 2147483647 h 76"/>
              <a:gd name="T48" fmla="*/ 2147483647 w 153"/>
              <a:gd name="T49" fmla="*/ 2147483647 h 76"/>
              <a:gd name="T50" fmla="*/ 2147483647 w 153"/>
              <a:gd name="T51" fmla="*/ 2147483647 h 76"/>
              <a:gd name="T52" fmla="*/ 2147483647 w 153"/>
              <a:gd name="T53" fmla="*/ 2147483647 h 76"/>
              <a:gd name="T54" fmla="*/ 2147483647 w 153"/>
              <a:gd name="T55" fmla="*/ 2147483647 h 76"/>
              <a:gd name="T56" fmla="*/ 0 w 153"/>
              <a:gd name="T57" fmla="*/ 2147483647 h 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53" h="76">
                <a:moveTo>
                  <a:pt x="0" y="8"/>
                </a:moveTo>
                <a:lnTo>
                  <a:pt x="6" y="0"/>
                </a:lnTo>
                <a:lnTo>
                  <a:pt x="16" y="0"/>
                </a:lnTo>
                <a:lnTo>
                  <a:pt x="32" y="4"/>
                </a:lnTo>
                <a:lnTo>
                  <a:pt x="48" y="12"/>
                </a:lnTo>
                <a:lnTo>
                  <a:pt x="66" y="20"/>
                </a:lnTo>
                <a:lnTo>
                  <a:pt x="84" y="30"/>
                </a:lnTo>
                <a:lnTo>
                  <a:pt x="101" y="40"/>
                </a:lnTo>
                <a:lnTo>
                  <a:pt x="113" y="46"/>
                </a:lnTo>
                <a:lnTo>
                  <a:pt x="133" y="54"/>
                </a:lnTo>
                <a:lnTo>
                  <a:pt x="149" y="64"/>
                </a:lnTo>
                <a:lnTo>
                  <a:pt x="153" y="72"/>
                </a:lnTo>
                <a:lnTo>
                  <a:pt x="143" y="76"/>
                </a:lnTo>
                <a:lnTo>
                  <a:pt x="133" y="76"/>
                </a:lnTo>
                <a:lnTo>
                  <a:pt x="121" y="74"/>
                </a:lnTo>
                <a:lnTo>
                  <a:pt x="111" y="72"/>
                </a:lnTo>
                <a:lnTo>
                  <a:pt x="99" y="70"/>
                </a:lnTo>
                <a:lnTo>
                  <a:pt x="89" y="70"/>
                </a:lnTo>
                <a:lnTo>
                  <a:pt x="80" y="68"/>
                </a:lnTo>
                <a:lnTo>
                  <a:pt x="76" y="66"/>
                </a:lnTo>
                <a:lnTo>
                  <a:pt x="74" y="66"/>
                </a:lnTo>
                <a:lnTo>
                  <a:pt x="70" y="64"/>
                </a:lnTo>
                <a:lnTo>
                  <a:pt x="62" y="60"/>
                </a:lnTo>
                <a:lnTo>
                  <a:pt x="50" y="54"/>
                </a:lnTo>
                <a:lnTo>
                  <a:pt x="36" y="46"/>
                </a:lnTo>
                <a:lnTo>
                  <a:pt x="22" y="36"/>
                </a:lnTo>
                <a:lnTo>
                  <a:pt x="10" y="26"/>
                </a:lnTo>
                <a:lnTo>
                  <a:pt x="2" y="16"/>
                </a:lnTo>
                <a:lnTo>
                  <a:pt x="0" y="8"/>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8" name="Freeform 24"/>
          <p:cNvSpPr>
            <a:spLocks/>
          </p:cNvSpPr>
          <p:nvPr/>
        </p:nvSpPr>
        <p:spPr bwMode="auto">
          <a:xfrm>
            <a:off x="5307013" y="5294313"/>
            <a:ext cx="173037" cy="355600"/>
          </a:xfrm>
          <a:custGeom>
            <a:avLst/>
            <a:gdLst>
              <a:gd name="T0" fmla="*/ 2147483647 w 109"/>
              <a:gd name="T1" fmla="*/ 2147483647 h 224"/>
              <a:gd name="T2" fmla="*/ 2147483647 w 109"/>
              <a:gd name="T3" fmla="*/ 0 h 224"/>
              <a:gd name="T4" fmla="*/ 2147483647 w 109"/>
              <a:gd name="T5" fmla="*/ 2147483647 h 224"/>
              <a:gd name="T6" fmla="*/ 2147483647 w 109"/>
              <a:gd name="T7" fmla="*/ 2147483647 h 224"/>
              <a:gd name="T8" fmla="*/ 2147483647 w 109"/>
              <a:gd name="T9" fmla="*/ 2147483647 h 224"/>
              <a:gd name="T10" fmla="*/ 2147483647 w 109"/>
              <a:gd name="T11" fmla="*/ 2147483647 h 224"/>
              <a:gd name="T12" fmla="*/ 2147483647 w 109"/>
              <a:gd name="T13" fmla="*/ 2147483647 h 224"/>
              <a:gd name="T14" fmla="*/ 2147483647 w 109"/>
              <a:gd name="T15" fmla="*/ 2147483647 h 224"/>
              <a:gd name="T16" fmla="*/ 2147483647 w 109"/>
              <a:gd name="T17" fmla="*/ 2147483647 h 224"/>
              <a:gd name="T18" fmla="*/ 2147483647 w 109"/>
              <a:gd name="T19" fmla="*/ 2147483647 h 224"/>
              <a:gd name="T20" fmla="*/ 2147483647 w 109"/>
              <a:gd name="T21" fmla="*/ 2147483647 h 224"/>
              <a:gd name="T22" fmla="*/ 2147483647 w 109"/>
              <a:gd name="T23" fmla="*/ 2147483647 h 224"/>
              <a:gd name="T24" fmla="*/ 2147483647 w 109"/>
              <a:gd name="T25" fmla="*/ 2147483647 h 224"/>
              <a:gd name="T26" fmla="*/ 2147483647 w 109"/>
              <a:gd name="T27" fmla="*/ 2147483647 h 224"/>
              <a:gd name="T28" fmla="*/ 2147483647 w 109"/>
              <a:gd name="T29" fmla="*/ 2147483647 h 224"/>
              <a:gd name="T30" fmla="*/ 2147483647 w 109"/>
              <a:gd name="T31" fmla="*/ 2147483647 h 224"/>
              <a:gd name="T32" fmla="*/ 2147483647 w 109"/>
              <a:gd name="T33" fmla="*/ 2147483647 h 224"/>
              <a:gd name="T34" fmla="*/ 2147483647 w 109"/>
              <a:gd name="T35" fmla="*/ 2147483647 h 224"/>
              <a:gd name="T36" fmla="*/ 2147483647 w 109"/>
              <a:gd name="T37" fmla="*/ 2147483647 h 224"/>
              <a:gd name="T38" fmla="*/ 2147483647 w 109"/>
              <a:gd name="T39" fmla="*/ 2147483647 h 224"/>
              <a:gd name="T40" fmla="*/ 2147483647 w 109"/>
              <a:gd name="T41" fmla="*/ 2147483647 h 224"/>
              <a:gd name="T42" fmla="*/ 2147483647 w 109"/>
              <a:gd name="T43" fmla="*/ 2147483647 h 224"/>
              <a:gd name="T44" fmla="*/ 2147483647 w 109"/>
              <a:gd name="T45" fmla="*/ 2147483647 h 224"/>
              <a:gd name="T46" fmla="*/ 0 w 109"/>
              <a:gd name="T47" fmla="*/ 2147483647 h 224"/>
              <a:gd name="T48" fmla="*/ 2147483647 w 109"/>
              <a:gd name="T49" fmla="*/ 2147483647 h 224"/>
              <a:gd name="T50" fmla="*/ 2147483647 w 109"/>
              <a:gd name="T51" fmla="*/ 2147483647 h 224"/>
              <a:gd name="T52" fmla="*/ 2147483647 w 109"/>
              <a:gd name="T53" fmla="*/ 2147483647 h 224"/>
              <a:gd name="T54" fmla="*/ 2147483647 w 109"/>
              <a:gd name="T55" fmla="*/ 2147483647 h 224"/>
              <a:gd name="T56" fmla="*/ 2147483647 w 109"/>
              <a:gd name="T57" fmla="*/ 2147483647 h 224"/>
              <a:gd name="T58" fmla="*/ 2147483647 w 109"/>
              <a:gd name="T59" fmla="*/ 2147483647 h 224"/>
              <a:gd name="T60" fmla="*/ 2147483647 w 109"/>
              <a:gd name="T61" fmla="*/ 2147483647 h 224"/>
              <a:gd name="T62" fmla="*/ 2147483647 w 109"/>
              <a:gd name="T63" fmla="*/ 2147483647 h 224"/>
              <a:gd name="T64" fmla="*/ 2147483647 w 109"/>
              <a:gd name="T65" fmla="*/ 2147483647 h 2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9" h="224">
                <a:moveTo>
                  <a:pt x="73" y="4"/>
                </a:moveTo>
                <a:lnTo>
                  <a:pt x="93" y="0"/>
                </a:lnTo>
                <a:lnTo>
                  <a:pt x="103" y="4"/>
                </a:lnTo>
                <a:lnTo>
                  <a:pt x="109" y="16"/>
                </a:lnTo>
                <a:lnTo>
                  <a:pt x="109" y="33"/>
                </a:lnTo>
                <a:lnTo>
                  <a:pt x="107" y="51"/>
                </a:lnTo>
                <a:lnTo>
                  <a:pt x="103" y="71"/>
                </a:lnTo>
                <a:lnTo>
                  <a:pt x="99" y="89"/>
                </a:lnTo>
                <a:lnTo>
                  <a:pt x="97" y="105"/>
                </a:lnTo>
                <a:lnTo>
                  <a:pt x="97" y="135"/>
                </a:lnTo>
                <a:lnTo>
                  <a:pt x="95" y="165"/>
                </a:lnTo>
                <a:lnTo>
                  <a:pt x="91" y="192"/>
                </a:lnTo>
                <a:lnTo>
                  <a:pt x="87" y="208"/>
                </a:lnTo>
                <a:lnTo>
                  <a:pt x="83" y="212"/>
                </a:lnTo>
                <a:lnTo>
                  <a:pt x="77" y="216"/>
                </a:lnTo>
                <a:lnTo>
                  <a:pt x="67" y="220"/>
                </a:lnTo>
                <a:lnTo>
                  <a:pt x="57" y="224"/>
                </a:lnTo>
                <a:lnTo>
                  <a:pt x="45" y="224"/>
                </a:lnTo>
                <a:lnTo>
                  <a:pt x="35" y="222"/>
                </a:lnTo>
                <a:lnTo>
                  <a:pt x="27" y="214"/>
                </a:lnTo>
                <a:lnTo>
                  <a:pt x="19" y="204"/>
                </a:lnTo>
                <a:lnTo>
                  <a:pt x="8" y="175"/>
                </a:lnTo>
                <a:lnTo>
                  <a:pt x="2" y="151"/>
                </a:lnTo>
                <a:lnTo>
                  <a:pt x="0" y="131"/>
                </a:lnTo>
                <a:lnTo>
                  <a:pt x="2" y="117"/>
                </a:lnTo>
                <a:lnTo>
                  <a:pt x="8" y="103"/>
                </a:lnTo>
                <a:lnTo>
                  <a:pt x="19" y="87"/>
                </a:lnTo>
                <a:lnTo>
                  <a:pt x="33" y="75"/>
                </a:lnTo>
                <a:lnTo>
                  <a:pt x="45" y="71"/>
                </a:lnTo>
                <a:lnTo>
                  <a:pt x="53" y="61"/>
                </a:lnTo>
                <a:lnTo>
                  <a:pt x="59" y="39"/>
                </a:lnTo>
                <a:lnTo>
                  <a:pt x="65" y="16"/>
                </a:lnTo>
                <a:lnTo>
                  <a:pt x="73" y="4"/>
                </a:lnTo>
                <a:close/>
              </a:path>
            </a:pathLst>
          </a:custGeom>
          <a:solidFill>
            <a:srgbClr val="3366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289" name="Group 25"/>
          <p:cNvGrpSpPr>
            <a:grpSpLocks/>
          </p:cNvGrpSpPr>
          <p:nvPr/>
        </p:nvGrpSpPr>
        <p:grpSpPr bwMode="auto">
          <a:xfrm>
            <a:off x="2895600" y="1447800"/>
            <a:ext cx="1833563" cy="909638"/>
            <a:chOff x="1869" y="1299"/>
            <a:chExt cx="2124" cy="1630"/>
          </a:xfrm>
        </p:grpSpPr>
        <p:sp>
          <p:nvSpPr>
            <p:cNvPr id="12122" name="Oval 26"/>
            <p:cNvSpPr>
              <a:spLocks noChangeArrowheads="1"/>
            </p:cNvSpPr>
            <p:nvPr/>
          </p:nvSpPr>
          <p:spPr bwMode="auto">
            <a:xfrm>
              <a:off x="1869" y="1441"/>
              <a:ext cx="633" cy="634"/>
            </a:xfrm>
            <a:prstGeom prst="ellipse">
              <a:avLst/>
            </a:prstGeom>
            <a:solidFill>
              <a:srgbClr val="FFFFFF"/>
            </a:solidFill>
            <a:ln w="25400">
              <a:solidFill>
                <a:srgbClr val="000000"/>
              </a:solidFill>
              <a:round/>
              <a:headEnd/>
              <a:tailEnd/>
            </a:ln>
          </p:spPr>
          <p:txBody>
            <a:bodyPr/>
            <a:lstStyle/>
            <a:p>
              <a:endParaRPr lang="en-US"/>
            </a:p>
          </p:txBody>
        </p:sp>
        <p:grpSp>
          <p:nvGrpSpPr>
            <p:cNvPr id="12123" name="Group 27"/>
            <p:cNvGrpSpPr>
              <a:grpSpLocks/>
            </p:cNvGrpSpPr>
            <p:nvPr/>
          </p:nvGrpSpPr>
          <p:grpSpPr bwMode="auto">
            <a:xfrm>
              <a:off x="2042" y="1584"/>
              <a:ext cx="1241" cy="1203"/>
              <a:chOff x="2042" y="1584"/>
              <a:chExt cx="1241" cy="1203"/>
            </a:xfrm>
          </p:grpSpPr>
          <p:sp>
            <p:nvSpPr>
              <p:cNvPr id="12134" name="Oval 28"/>
              <p:cNvSpPr>
                <a:spLocks noChangeArrowheads="1"/>
              </p:cNvSpPr>
              <p:nvPr/>
            </p:nvSpPr>
            <p:spPr bwMode="auto">
              <a:xfrm>
                <a:off x="2082" y="1584"/>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135" name="Freeform 29"/>
              <p:cNvSpPr>
                <a:spLocks/>
              </p:cNvSpPr>
              <p:nvPr/>
            </p:nvSpPr>
            <p:spPr bwMode="auto">
              <a:xfrm>
                <a:off x="2042" y="1725"/>
                <a:ext cx="248" cy="320"/>
              </a:xfrm>
              <a:custGeom>
                <a:avLst/>
                <a:gdLst>
                  <a:gd name="T0" fmla="*/ 212 w 248"/>
                  <a:gd name="T1" fmla="*/ 0 h 320"/>
                  <a:gd name="T2" fmla="*/ 0 w 248"/>
                  <a:gd name="T3" fmla="*/ 280 h 320"/>
                  <a:gd name="T4" fmla="*/ 105 w 248"/>
                  <a:gd name="T5" fmla="*/ 320 h 320"/>
                  <a:gd name="T6" fmla="*/ 248 w 248"/>
                  <a:gd name="T7" fmla="*/ 28 h 320"/>
                  <a:gd name="T8" fmla="*/ 212 w 248"/>
                  <a:gd name="T9" fmla="*/ 0 h 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320">
                    <a:moveTo>
                      <a:pt x="212" y="0"/>
                    </a:moveTo>
                    <a:lnTo>
                      <a:pt x="0" y="280"/>
                    </a:lnTo>
                    <a:lnTo>
                      <a:pt x="105" y="320"/>
                    </a:lnTo>
                    <a:lnTo>
                      <a:pt x="248" y="28"/>
                    </a:lnTo>
                    <a:lnTo>
                      <a:pt x="2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124" name="Oval 30"/>
            <p:cNvSpPr>
              <a:spLocks noChangeArrowheads="1"/>
            </p:cNvSpPr>
            <p:nvPr/>
          </p:nvSpPr>
          <p:spPr bwMode="auto">
            <a:xfrm>
              <a:off x="2508" y="1726"/>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125" name="Oval 31"/>
            <p:cNvSpPr>
              <a:spLocks noChangeArrowheads="1"/>
            </p:cNvSpPr>
            <p:nvPr/>
          </p:nvSpPr>
          <p:spPr bwMode="auto">
            <a:xfrm>
              <a:off x="3573" y="1939"/>
              <a:ext cx="420" cy="421"/>
            </a:xfrm>
            <a:prstGeom prst="ellipse">
              <a:avLst/>
            </a:prstGeom>
            <a:solidFill>
              <a:srgbClr val="FFFFFF"/>
            </a:solidFill>
            <a:ln w="25400">
              <a:solidFill>
                <a:srgbClr val="000000"/>
              </a:solidFill>
              <a:round/>
              <a:headEnd/>
              <a:tailEnd/>
            </a:ln>
          </p:spPr>
          <p:txBody>
            <a:bodyPr/>
            <a:lstStyle/>
            <a:p>
              <a:endParaRPr lang="en-US"/>
            </a:p>
          </p:txBody>
        </p:sp>
        <p:sp>
          <p:nvSpPr>
            <p:cNvPr id="12126" name="Oval 32"/>
            <p:cNvSpPr>
              <a:spLocks noChangeArrowheads="1"/>
            </p:cNvSpPr>
            <p:nvPr/>
          </p:nvSpPr>
          <p:spPr bwMode="auto">
            <a:xfrm>
              <a:off x="3431" y="2579"/>
              <a:ext cx="278" cy="279"/>
            </a:xfrm>
            <a:prstGeom prst="ellipse">
              <a:avLst/>
            </a:prstGeom>
            <a:solidFill>
              <a:srgbClr val="FFFFFF"/>
            </a:solidFill>
            <a:ln w="25400">
              <a:solidFill>
                <a:srgbClr val="000000"/>
              </a:solidFill>
              <a:round/>
              <a:headEnd/>
              <a:tailEnd/>
            </a:ln>
          </p:spPr>
          <p:txBody>
            <a:bodyPr/>
            <a:lstStyle/>
            <a:p>
              <a:endParaRPr lang="en-US"/>
            </a:p>
          </p:txBody>
        </p:sp>
        <p:sp>
          <p:nvSpPr>
            <p:cNvPr id="12127" name="Oval 33"/>
            <p:cNvSpPr>
              <a:spLocks noChangeArrowheads="1"/>
            </p:cNvSpPr>
            <p:nvPr/>
          </p:nvSpPr>
          <p:spPr bwMode="auto">
            <a:xfrm>
              <a:off x="3431" y="1797"/>
              <a:ext cx="278" cy="278"/>
            </a:xfrm>
            <a:prstGeom prst="ellipse">
              <a:avLst/>
            </a:prstGeom>
            <a:solidFill>
              <a:srgbClr val="FFFFFF"/>
            </a:solidFill>
            <a:ln w="25400">
              <a:solidFill>
                <a:srgbClr val="000000"/>
              </a:solidFill>
              <a:round/>
              <a:headEnd/>
              <a:tailEnd/>
            </a:ln>
          </p:spPr>
          <p:txBody>
            <a:bodyPr/>
            <a:lstStyle/>
            <a:p>
              <a:endParaRPr lang="en-US"/>
            </a:p>
          </p:txBody>
        </p:sp>
        <p:sp>
          <p:nvSpPr>
            <p:cNvPr id="12128" name="Oval 34"/>
            <p:cNvSpPr>
              <a:spLocks noChangeArrowheads="1"/>
            </p:cNvSpPr>
            <p:nvPr/>
          </p:nvSpPr>
          <p:spPr bwMode="auto">
            <a:xfrm>
              <a:off x="3502" y="2224"/>
              <a:ext cx="420" cy="420"/>
            </a:xfrm>
            <a:prstGeom prst="ellipse">
              <a:avLst/>
            </a:prstGeom>
            <a:solidFill>
              <a:srgbClr val="FFFFFF"/>
            </a:solidFill>
            <a:ln w="25400">
              <a:solidFill>
                <a:srgbClr val="000000"/>
              </a:solidFill>
              <a:round/>
              <a:headEnd/>
              <a:tailEnd/>
            </a:ln>
          </p:spPr>
          <p:txBody>
            <a:bodyPr/>
            <a:lstStyle/>
            <a:p>
              <a:endParaRPr lang="en-US"/>
            </a:p>
          </p:txBody>
        </p:sp>
        <p:sp>
          <p:nvSpPr>
            <p:cNvPr id="12129" name="Oval 35"/>
            <p:cNvSpPr>
              <a:spLocks noChangeArrowheads="1"/>
            </p:cNvSpPr>
            <p:nvPr/>
          </p:nvSpPr>
          <p:spPr bwMode="auto">
            <a:xfrm>
              <a:off x="2224"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130" name="Oval 36"/>
            <p:cNvSpPr>
              <a:spLocks noChangeArrowheads="1"/>
            </p:cNvSpPr>
            <p:nvPr/>
          </p:nvSpPr>
          <p:spPr bwMode="auto">
            <a:xfrm>
              <a:off x="2863" y="1441"/>
              <a:ext cx="633" cy="634"/>
            </a:xfrm>
            <a:prstGeom prst="ellipse">
              <a:avLst/>
            </a:prstGeom>
            <a:solidFill>
              <a:srgbClr val="FFFFFF"/>
            </a:solidFill>
            <a:ln w="25400">
              <a:solidFill>
                <a:srgbClr val="000000"/>
              </a:solidFill>
              <a:round/>
              <a:headEnd/>
              <a:tailEnd/>
            </a:ln>
          </p:spPr>
          <p:txBody>
            <a:bodyPr/>
            <a:lstStyle/>
            <a:p>
              <a:endParaRPr lang="en-US"/>
            </a:p>
          </p:txBody>
        </p:sp>
        <p:sp>
          <p:nvSpPr>
            <p:cNvPr id="12131" name="Oval 37"/>
            <p:cNvSpPr>
              <a:spLocks noChangeArrowheads="1"/>
            </p:cNvSpPr>
            <p:nvPr/>
          </p:nvSpPr>
          <p:spPr bwMode="auto">
            <a:xfrm>
              <a:off x="2579"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132" name="Oval 38"/>
            <p:cNvSpPr>
              <a:spLocks noChangeArrowheads="1"/>
            </p:cNvSpPr>
            <p:nvPr/>
          </p:nvSpPr>
          <p:spPr bwMode="auto">
            <a:xfrm>
              <a:off x="2366" y="2081"/>
              <a:ext cx="633" cy="635"/>
            </a:xfrm>
            <a:prstGeom prst="ellipse">
              <a:avLst/>
            </a:prstGeom>
            <a:solidFill>
              <a:srgbClr val="FFFFFF"/>
            </a:solidFill>
            <a:ln w="25400">
              <a:solidFill>
                <a:srgbClr val="000000"/>
              </a:solidFill>
              <a:round/>
              <a:headEnd/>
              <a:tailEnd/>
            </a:ln>
          </p:spPr>
          <p:txBody>
            <a:bodyPr/>
            <a:lstStyle/>
            <a:p>
              <a:endParaRPr lang="en-US"/>
            </a:p>
          </p:txBody>
        </p:sp>
        <p:sp>
          <p:nvSpPr>
            <p:cNvPr id="12133" name="Freeform 39"/>
            <p:cNvSpPr>
              <a:spLocks/>
            </p:cNvSpPr>
            <p:nvPr/>
          </p:nvSpPr>
          <p:spPr bwMode="auto">
            <a:xfrm>
              <a:off x="2234" y="1408"/>
              <a:ext cx="1582" cy="1363"/>
            </a:xfrm>
            <a:custGeom>
              <a:avLst/>
              <a:gdLst>
                <a:gd name="T0" fmla="*/ 373 w 1582"/>
                <a:gd name="T1" fmla="*/ 0 h 1363"/>
                <a:gd name="T2" fmla="*/ 660 w 1582"/>
                <a:gd name="T3" fmla="*/ 169 h 1363"/>
                <a:gd name="T4" fmla="*/ 1006 w 1582"/>
                <a:gd name="T5" fmla="*/ 125 h 1363"/>
                <a:gd name="T6" fmla="*/ 1227 w 1582"/>
                <a:gd name="T7" fmla="*/ 453 h 1363"/>
                <a:gd name="T8" fmla="*/ 1285 w 1582"/>
                <a:gd name="T9" fmla="*/ 479 h 1363"/>
                <a:gd name="T10" fmla="*/ 1440 w 1582"/>
                <a:gd name="T11" fmla="*/ 582 h 1363"/>
                <a:gd name="T12" fmla="*/ 1480 w 1582"/>
                <a:gd name="T13" fmla="*/ 666 h 1363"/>
                <a:gd name="T14" fmla="*/ 1582 w 1582"/>
                <a:gd name="T15" fmla="*/ 817 h 1363"/>
                <a:gd name="T16" fmla="*/ 1565 w 1582"/>
                <a:gd name="T17" fmla="*/ 866 h 1363"/>
                <a:gd name="T18" fmla="*/ 1325 w 1582"/>
                <a:gd name="T19" fmla="*/ 1310 h 1363"/>
                <a:gd name="T20" fmla="*/ 1157 w 1582"/>
                <a:gd name="T21" fmla="*/ 1363 h 1363"/>
                <a:gd name="T22" fmla="*/ 607 w 1582"/>
                <a:gd name="T23" fmla="*/ 1314 h 1363"/>
                <a:gd name="T24" fmla="*/ 567 w 1582"/>
                <a:gd name="T25" fmla="*/ 1243 h 1363"/>
                <a:gd name="T26" fmla="*/ 204 w 1582"/>
                <a:gd name="T27" fmla="*/ 1163 h 1363"/>
                <a:gd name="T28" fmla="*/ 137 w 1582"/>
                <a:gd name="T29" fmla="*/ 1194 h 1363"/>
                <a:gd name="T30" fmla="*/ 0 w 1582"/>
                <a:gd name="T31" fmla="*/ 461 h 1363"/>
                <a:gd name="T32" fmla="*/ 373 w 1582"/>
                <a:gd name="T33" fmla="*/ 0 h 13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82" h="1363">
                  <a:moveTo>
                    <a:pt x="373" y="0"/>
                  </a:moveTo>
                  <a:lnTo>
                    <a:pt x="660" y="169"/>
                  </a:lnTo>
                  <a:lnTo>
                    <a:pt x="1006" y="125"/>
                  </a:lnTo>
                  <a:lnTo>
                    <a:pt x="1227" y="453"/>
                  </a:lnTo>
                  <a:lnTo>
                    <a:pt x="1285" y="479"/>
                  </a:lnTo>
                  <a:lnTo>
                    <a:pt x="1440" y="582"/>
                  </a:lnTo>
                  <a:lnTo>
                    <a:pt x="1480" y="666"/>
                  </a:lnTo>
                  <a:lnTo>
                    <a:pt x="1582" y="817"/>
                  </a:lnTo>
                  <a:lnTo>
                    <a:pt x="1565" y="866"/>
                  </a:lnTo>
                  <a:lnTo>
                    <a:pt x="1325" y="1310"/>
                  </a:lnTo>
                  <a:lnTo>
                    <a:pt x="1157" y="1363"/>
                  </a:lnTo>
                  <a:lnTo>
                    <a:pt x="607" y="1314"/>
                  </a:lnTo>
                  <a:lnTo>
                    <a:pt x="567" y="1243"/>
                  </a:lnTo>
                  <a:lnTo>
                    <a:pt x="204" y="1163"/>
                  </a:lnTo>
                  <a:lnTo>
                    <a:pt x="137" y="1194"/>
                  </a:lnTo>
                  <a:lnTo>
                    <a:pt x="0" y="461"/>
                  </a:lnTo>
                  <a:lnTo>
                    <a:pt x="3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290" name="Group 40"/>
          <p:cNvGrpSpPr>
            <a:grpSpLocks/>
          </p:cNvGrpSpPr>
          <p:nvPr/>
        </p:nvGrpSpPr>
        <p:grpSpPr bwMode="auto">
          <a:xfrm>
            <a:off x="2362200" y="4729163"/>
            <a:ext cx="1833563" cy="909637"/>
            <a:chOff x="1869" y="1299"/>
            <a:chExt cx="2124" cy="1630"/>
          </a:xfrm>
        </p:grpSpPr>
        <p:sp>
          <p:nvSpPr>
            <p:cNvPr id="12108" name="Oval 41"/>
            <p:cNvSpPr>
              <a:spLocks noChangeArrowheads="1"/>
            </p:cNvSpPr>
            <p:nvPr/>
          </p:nvSpPr>
          <p:spPr bwMode="auto">
            <a:xfrm>
              <a:off x="1869" y="1441"/>
              <a:ext cx="633" cy="634"/>
            </a:xfrm>
            <a:prstGeom prst="ellipse">
              <a:avLst/>
            </a:prstGeom>
            <a:solidFill>
              <a:srgbClr val="FFFFFF"/>
            </a:solidFill>
            <a:ln w="25400">
              <a:solidFill>
                <a:srgbClr val="000000"/>
              </a:solidFill>
              <a:round/>
              <a:headEnd/>
              <a:tailEnd/>
            </a:ln>
          </p:spPr>
          <p:txBody>
            <a:bodyPr/>
            <a:lstStyle/>
            <a:p>
              <a:endParaRPr lang="en-US"/>
            </a:p>
          </p:txBody>
        </p:sp>
        <p:grpSp>
          <p:nvGrpSpPr>
            <p:cNvPr id="12109" name="Group 42"/>
            <p:cNvGrpSpPr>
              <a:grpSpLocks/>
            </p:cNvGrpSpPr>
            <p:nvPr/>
          </p:nvGrpSpPr>
          <p:grpSpPr bwMode="auto">
            <a:xfrm>
              <a:off x="2042" y="1584"/>
              <a:ext cx="1241" cy="1203"/>
              <a:chOff x="2042" y="1584"/>
              <a:chExt cx="1241" cy="1203"/>
            </a:xfrm>
          </p:grpSpPr>
          <p:sp>
            <p:nvSpPr>
              <p:cNvPr id="12120" name="Oval 43"/>
              <p:cNvSpPr>
                <a:spLocks noChangeArrowheads="1"/>
              </p:cNvSpPr>
              <p:nvPr/>
            </p:nvSpPr>
            <p:spPr bwMode="auto">
              <a:xfrm>
                <a:off x="2082" y="1584"/>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121" name="Freeform 44"/>
              <p:cNvSpPr>
                <a:spLocks/>
              </p:cNvSpPr>
              <p:nvPr/>
            </p:nvSpPr>
            <p:spPr bwMode="auto">
              <a:xfrm>
                <a:off x="2042" y="1725"/>
                <a:ext cx="248" cy="320"/>
              </a:xfrm>
              <a:custGeom>
                <a:avLst/>
                <a:gdLst>
                  <a:gd name="T0" fmla="*/ 212 w 248"/>
                  <a:gd name="T1" fmla="*/ 0 h 320"/>
                  <a:gd name="T2" fmla="*/ 0 w 248"/>
                  <a:gd name="T3" fmla="*/ 280 h 320"/>
                  <a:gd name="T4" fmla="*/ 105 w 248"/>
                  <a:gd name="T5" fmla="*/ 320 h 320"/>
                  <a:gd name="T6" fmla="*/ 248 w 248"/>
                  <a:gd name="T7" fmla="*/ 28 h 320"/>
                  <a:gd name="T8" fmla="*/ 212 w 248"/>
                  <a:gd name="T9" fmla="*/ 0 h 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320">
                    <a:moveTo>
                      <a:pt x="212" y="0"/>
                    </a:moveTo>
                    <a:lnTo>
                      <a:pt x="0" y="280"/>
                    </a:lnTo>
                    <a:lnTo>
                      <a:pt x="105" y="320"/>
                    </a:lnTo>
                    <a:lnTo>
                      <a:pt x="248" y="28"/>
                    </a:lnTo>
                    <a:lnTo>
                      <a:pt x="2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110" name="Oval 45"/>
            <p:cNvSpPr>
              <a:spLocks noChangeArrowheads="1"/>
            </p:cNvSpPr>
            <p:nvPr/>
          </p:nvSpPr>
          <p:spPr bwMode="auto">
            <a:xfrm>
              <a:off x="2508" y="1726"/>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111" name="Oval 46"/>
            <p:cNvSpPr>
              <a:spLocks noChangeArrowheads="1"/>
            </p:cNvSpPr>
            <p:nvPr/>
          </p:nvSpPr>
          <p:spPr bwMode="auto">
            <a:xfrm>
              <a:off x="3573" y="1939"/>
              <a:ext cx="420" cy="421"/>
            </a:xfrm>
            <a:prstGeom prst="ellipse">
              <a:avLst/>
            </a:prstGeom>
            <a:solidFill>
              <a:srgbClr val="FFFFFF"/>
            </a:solidFill>
            <a:ln w="25400">
              <a:solidFill>
                <a:srgbClr val="000000"/>
              </a:solidFill>
              <a:round/>
              <a:headEnd/>
              <a:tailEnd/>
            </a:ln>
          </p:spPr>
          <p:txBody>
            <a:bodyPr/>
            <a:lstStyle/>
            <a:p>
              <a:endParaRPr lang="en-US"/>
            </a:p>
          </p:txBody>
        </p:sp>
        <p:sp>
          <p:nvSpPr>
            <p:cNvPr id="12112" name="Oval 47"/>
            <p:cNvSpPr>
              <a:spLocks noChangeArrowheads="1"/>
            </p:cNvSpPr>
            <p:nvPr/>
          </p:nvSpPr>
          <p:spPr bwMode="auto">
            <a:xfrm>
              <a:off x="3431" y="2579"/>
              <a:ext cx="278" cy="279"/>
            </a:xfrm>
            <a:prstGeom prst="ellipse">
              <a:avLst/>
            </a:prstGeom>
            <a:solidFill>
              <a:srgbClr val="FFFFFF"/>
            </a:solidFill>
            <a:ln w="25400">
              <a:solidFill>
                <a:srgbClr val="000000"/>
              </a:solidFill>
              <a:round/>
              <a:headEnd/>
              <a:tailEnd/>
            </a:ln>
          </p:spPr>
          <p:txBody>
            <a:bodyPr/>
            <a:lstStyle/>
            <a:p>
              <a:endParaRPr lang="en-US"/>
            </a:p>
          </p:txBody>
        </p:sp>
        <p:sp>
          <p:nvSpPr>
            <p:cNvPr id="12113" name="Oval 48"/>
            <p:cNvSpPr>
              <a:spLocks noChangeArrowheads="1"/>
            </p:cNvSpPr>
            <p:nvPr/>
          </p:nvSpPr>
          <p:spPr bwMode="auto">
            <a:xfrm>
              <a:off x="3431" y="1797"/>
              <a:ext cx="278" cy="278"/>
            </a:xfrm>
            <a:prstGeom prst="ellipse">
              <a:avLst/>
            </a:prstGeom>
            <a:solidFill>
              <a:srgbClr val="FFFFFF"/>
            </a:solidFill>
            <a:ln w="25400">
              <a:solidFill>
                <a:srgbClr val="000000"/>
              </a:solidFill>
              <a:round/>
              <a:headEnd/>
              <a:tailEnd/>
            </a:ln>
          </p:spPr>
          <p:txBody>
            <a:bodyPr/>
            <a:lstStyle/>
            <a:p>
              <a:endParaRPr lang="en-US"/>
            </a:p>
          </p:txBody>
        </p:sp>
        <p:sp>
          <p:nvSpPr>
            <p:cNvPr id="12114" name="Oval 49"/>
            <p:cNvSpPr>
              <a:spLocks noChangeArrowheads="1"/>
            </p:cNvSpPr>
            <p:nvPr/>
          </p:nvSpPr>
          <p:spPr bwMode="auto">
            <a:xfrm>
              <a:off x="3502" y="2224"/>
              <a:ext cx="420" cy="420"/>
            </a:xfrm>
            <a:prstGeom prst="ellipse">
              <a:avLst/>
            </a:prstGeom>
            <a:solidFill>
              <a:srgbClr val="FFFFFF"/>
            </a:solidFill>
            <a:ln w="25400">
              <a:solidFill>
                <a:srgbClr val="000000"/>
              </a:solidFill>
              <a:round/>
              <a:headEnd/>
              <a:tailEnd/>
            </a:ln>
          </p:spPr>
          <p:txBody>
            <a:bodyPr/>
            <a:lstStyle/>
            <a:p>
              <a:endParaRPr lang="en-US"/>
            </a:p>
          </p:txBody>
        </p:sp>
        <p:sp>
          <p:nvSpPr>
            <p:cNvPr id="12115" name="Oval 50"/>
            <p:cNvSpPr>
              <a:spLocks noChangeArrowheads="1"/>
            </p:cNvSpPr>
            <p:nvPr/>
          </p:nvSpPr>
          <p:spPr bwMode="auto">
            <a:xfrm>
              <a:off x="2224"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116" name="Oval 51"/>
            <p:cNvSpPr>
              <a:spLocks noChangeArrowheads="1"/>
            </p:cNvSpPr>
            <p:nvPr/>
          </p:nvSpPr>
          <p:spPr bwMode="auto">
            <a:xfrm>
              <a:off x="2863" y="1441"/>
              <a:ext cx="633" cy="634"/>
            </a:xfrm>
            <a:prstGeom prst="ellipse">
              <a:avLst/>
            </a:prstGeom>
            <a:solidFill>
              <a:srgbClr val="FFFFFF"/>
            </a:solidFill>
            <a:ln w="25400">
              <a:solidFill>
                <a:srgbClr val="000000"/>
              </a:solidFill>
              <a:round/>
              <a:headEnd/>
              <a:tailEnd/>
            </a:ln>
          </p:spPr>
          <p:txBody>
            <a:bodyPr/>
            <a:lstStyle/>
            <a:p>
              <a:endParaRPr lang="en-US"/>
            </a:p>
          </p:txBody>
        </p:sp>
        <p:sp>
          <p:nvSpPr>
            <p:cNvPr id="12117" name="Oval 52"/>
            <p:cNvSpPr>
              <a:spLocks noChangeArrowheads="1"/>
            </p:cNvSpPr>
            <p:nvPr/>
          </p:nvSpPr>
          <p:spPr bwMode="auto">
            <a:xfrm>
              <a:off x="2579"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118" name="Oval 53"/>
            <p:cNvSpPr>
              <a:spLocks noChangeArrowheads="1"/>
            </p:cNvSpPr>
            <p:nvPr/>
          </p:nvSpPr>
          <p:spPr bwMode="auto">
            <a:xfrm>
              <a:off x="2366" y="2081"/>
              <a:ext cx="633" cy="635"/>
            </a:xfrm>
            <a:prstGeom prst="ellipse">
              <a:avLst/>
            </a:prstGeom>
            <a:solidFill>
              <a:srgbClr val="FFFFFF"/>
            </a:solidFill>
            <a:ln w="25400">
              <a:solidFill>
                <a:srgbClr val="000000"/>
              </a:solidFill>
              <a:round/>
              <a:headEnd/>
              <a:tailEnd/>
            </a:ln>
          </p:spPr>
          <p:txBody>
            <a:bodyPr/>
            <a:lstStyle/>
            <a:p>
              <a:endParaRPr lang="en-US"/>
            </a:p>
          </p:txBody>
        </p:sp>
        <p:sp>
          <p:nvSpPr>
            <p:cNvPr id="12119" name="Freeform 54"/>
            <p:cNvSpPr>
              <a:spLocks/>
            </p:cNvSpPr>
            <p:nvPr/>
          </p:nvSpPr>
          <p:spPr bwMode="auto">
            <a:xfrm>
              <a:off x="2234" y="1408"/>
              <a:ext cx="1582" cy="1363"/>
            </a:xfrm>
            <a:custGeom>
              <a:avLst/>
              <a:gdLst>
                <a:gd name="T0" fmla="*/ 373 w 1582"/>
                <a:gd name="T1" fmla="*/ 0 h 1363"/>
                <a:gd name="T2" fmla="*/ 660 w 1582"/>
                <a:gd name="T3" fmla="*/ 169 h 1363"/>
                <a:gd name="T4" fmla="*/ 1006 w 1582"/>
                <a:gd name="T5" fmla="*/ 125 h 1363"/>
                <a:gd name="T6" fmla="*/ 1227 w 1582"/>
                <a:gd name="T7" fmla="*/ 453 h 1363"/>
                <a:gd name="T8" fmla="*/ 1285 w 1582"/>
                <a:gd name="T9" fmla="*/ 479 h 1363"/>
                <a:gd name="T10" fmla="*/ 1440 w 1582"/>
                <a:gd name="T11" fmla="*/ 582 h 1363"/>
                <a:gd name="T12" fmla="*/ 1480 w 1582"/>
                <a:gd name="T13" fmla="*/ 666 h 1363"/>
                <a:gd name="T14" fmla="*/ 1582 w 1582"/>
                <a:gd name="T15" fmla="*/ 817 h 1363"/>
                <a:gd name="T16" fmla="*/ 1565 w 1582"/>
                <a:gd name="T17" fmla="*/ 866 h 1363"/>
                <a:gd name="T18" fmla="*/ 1325 w 1582"/>
                <a:gd name="T19" fmla="*/ 1310 h 1363"/>
                <a:gd name="T20" fmla="*/ 1157 w 1582"/>
                <a:gd name="T21" fmla="*/ 1363 h 1363"/>
                <a:gd name="T22" fmla="*/ 607 w 1582"/>
                <a:gd name="T23" fmla="*/ 1314 h 1363"/>
                <a:gd name="T24" fmla="*/ 567 w 1582"/>
                <a:gd name="T25" fmla="*/ 1243 h 1363"/>
                <a:gd name="T26" fmla="*/ 204 w 1582"/>
                <a:gd name="T27" fmla="*/ 1163 h 1363"/>
                <a:gd name="T28" fmla="*/ 137 w 1582"/>
                <a:gd name="T29" fmla="*/ 1194 h 1363"/>
                <a:gd name="T30" fmla="*/ 0 w 1582"/>
                <a:gd name="T31" fmla="*/ 461 h 1363"/>
                <a:gd name="T32" fmla="*/ 373 w 1582"/>
                <a:gd name="T33" fmla="*/ 0 h 13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82" h="1363">
                  <a:moveTo>
                    <a:pt x="373" y="0"/>
                  </a:moveTo>
                  <a:lnTo>
                    <a:pt x="660" y="169"/>
                  </a:lnTo>
                  <a:lnTo>
                    <a:pt x="1006" y="125"/>
                  </a:lnTo>
                  <a:lnTo>
                    <a:pt x="1227" y="453"/>
                  </a:lnTo>
                  <a:lnTo>
                    <a:pt x="1285" y="479"/>
                  </a:lnTo>
                  <a:lnTo>
                    <a:pt x="1440" y="582"/>
                  </a:lnTo>
                  <a:lnTo>
                    <a:pt x="1480" y="666"/>
                  </a:lnTo>
                  <a:lnTo>
                    <a:pt x="1582" y="817"/>
                  </a:lnTo>
                  <a:lnTo>
                    <a:pt x="1565" y="866"/>
                  </a:lnTo>
                  <a:lnTo>
                    <a:pt x="1325" y="1310"/>
                  </a:lnTo>
                  <a:lnTo>
                    <a:pt x="1157" y="1363"/>
                  </a:lnTo>
                  <a:lnTo>
                    <a:pt x="607" y="1314"/>
                  </a:lnTo>
                  <a:lnTo>
                    <a:pt x="567" y="1243"/>
                  </a:lnTo>
                  <a:lnTo>
                    <a:pt x="204" y="1163"/>
                  </a:lnTo>
                  <a:lnTo>
                    <a:pt x="137" y="1194"/>
                  </a:lnTo>
                  <a:lnTo>
                    <a:pt x="0" y="461"/>
                  </a:lnTo>
                  <a:lnTo>
                    <a:pt x="3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291" name="Group 55"/>
          <p:cNvGrpSpPr>
            <a:grpSpLocks/>
          </p:cNvGrpSpPr>
          <p:nvPr/>
        </p:nvGrpSpPr>
        <p:grpSpPr bwMode="auto">
          <a:xfrm>
            <a:off x="228600" y="4800600"/>
            <a:ext cx="1833563" cy="909638"/>
            <a:chOff x="1869" y="1299"/>
            <a:chExt cx="2124" cy="1630"/>
          </a:xfrm>
        </p:grpSpPr>
        <p:sp>
          <p:nvSpPr>
            <p:cNvPr id="12094" name="Oval 56"/>
            <p:cNvSpPr>
              <a:spLocks noChangeArrowheads="1"/>
            </p:cNvSpPr>
            <p:nvPr/>
          </p:nvSpPr>
          <p:spPr bwMode="auto">
            <a:xfrm>
              <a:off x="1869" y="1441"/>
              <a:ext cx="633" cy="634"/>
            </a:xfrm>
            <a:prstGeom prst="ellipse">
              <a:avLst/>
            </a:prstGeom>
            <a:solidFill>
              <a:srgbClr val="FFFFFF"/>
            </a:solidFill>
            <a:ln w="25400">
              <a:solidFill>
                <a:srgbClr val="000000"/>
              </a:solidFill>
              <a:round/>
              <a:headEnd/>
              <a:tailEnd/>
            </a:ln>
          </p:spPr>
          <p:txBody>
            <a:bodyPr/>
            <a:lstStyle/>
            <a:p>
              <a:endParaRPr lang="en-US"/>
            </a:p>
          </p:txBody>
        </p:sp>
        <p:grpSp>
          <p:nvGrpSpPr>
            <p:cNvPr id="12095" name="Group 57"/>
            <p:cNvGrpSpPr>
              <a:grpSpLocks/>
            </p:cNvGrpSpPr>
            <p:nvPr/>
          </p:nvGrpSpPr>
          <p:grpSpPr bwMode="auto">
            <a:xfrm>
              <a:off x="2042" y="1584"/>
              <a:ext cx="1241" cy="1203"/>
              <a:chOff x="2042" y="1584"/>
              <a:chExt cx="1241" cy="1203"/>
            </a:xfrm>
          </p:grpSpPr>
          <p:sp>
            <p:nvSpPr>
              <p:cNvPr id="12106" name="Oval 58"/>
              <p:cNvSpPr>
                <a:spLocks noChangeArrowheads="1"/>
              </p:cNvSpPr>
              <p:nvPr/>
            </p:nvSpPr>
            <p:spPr bwMode="auto">
              <a:xfrm>
                <a:off x="2082" y="1584"/>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107" name="Freeform 59"/>
              <p:cNvSpPr>
                <a:spLocks/>
              </p:cNvSpPr>
              <p:nvPr/>
            </p:nvSpPr>
            <p:spPr bwMode="auto">
              <a:xfrm>
                <a:off x="2042" y="1725"/>
                <a:ext cx="248" cy="320"/>
              </a:xfrm>
              <a:custGeom>
                <a:avLst/>
                <a:gdLst>
                  <a:gd name="T0" fmla="*/ 212 w 248"/>
                  <a:gd name="T1" fmla="*/ 0 h 320"/>
                  <a:gd name="T2" fmla="*/ 0 w 248"/>
                  <a:gd name="T3" fmla="*/ 280 h 320"/>
                  <a:gd name="T4" fmla="*/ 105 w 248"/>
                  <a:gd name="T5" fmla="*/ 320 h 320"/>
                  <a:gd name="T6" fmla="*/ 248 w 248"/>
                  <a:gd name="T7" fmla="*/ 28 h 320"/>
                  <a:gd name="T8" fmla="*/ 212 w 248"/>
                  <a:gd name="T9" fmla="*/ 0 h 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320">
                    <a:moveTo>
                      <a:pt x="212" y="0"/>
                    </a:moveTo>
                    <a:lnTo>
                      <a:pt x="0" y="280"/>
                    </a:lnTo>
                    <a:lnTo>
                      <a:pt x="105" y="320"/>
                    </a:lnTo>
                    <a:lnTo>
                      <a:pt x="248" y="28"/>
                    </a:lnTo>
                    <a:lnTo>
                      <a:pt x="2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096" name="Oval 60"/>
            <p:cNvSpPr>
              <a:spLocks noChangeArrowheads="1"/>
            </p:cNvSpPr>
            <p:nvPr/>
          </p:nvSpPr>
          <p:spPr bwMode="auto">
            <a:xfrm>
              <a:off x="2508" y="1726"/>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097" name="Oval 61"/>
            <p:cNvSpPr>
              <a:spLocks noChangeArrowheads="1"/>
            </p:cNvSpPr>
            <p:nvPr/>
          </p:nvSpPr>
          <p:spPr bwMode="auto">
            <a:xfrm>
              <a:off x="3573" y="1939"/>
              <a:ext cx="420" cy="421"/>
            </a:xfrm>
            <a:prstGeom prst="ellipse">
              <a:avLst/>
            </a:prstGeom>
            <a:solidFill>
              <a:srgbClr val="FFFFFF"/>
            </a:solidFill>
            <a:ln w="25400">
              <a:solidFill>
                <a:srgbClr val="000000"/>
              </a:solidFill>
              <a:round/>
              <a:headEnd/>
              <a:tailEnd/>
            </a:ln>
          </p:spPr>
          <p:txBody>
            <a:bodyPr/>
            <a:lstStyle/>
            <a:p>
              <a:endParaRPr lang="en-US"/>
            </a:p>
          </p:txBody>
        </p:sp>
        <p:sp>
          <p:nvSpPr>
            <p:cNvPr id="12098" name="Oval 62"/>
            <p:cNvSpPr>
              <a:spLocks noChangeArrowheads="1"/>
            </p:cNvSpPr>
            <p:nvPr/>
          </p:nvSpPr>
          <p:spPr bwMode="auto">
            <a:xfrm>
              <a:off x="3431" y="2579"/>
              <a:ext cx="278" cy="279"/>
            </a:xfrm>
            <a:prstGeom prst="ellipse">
              <a:avLst/>
            </a:prstGeom>
            <a:solidFill>
              <a:srgbClr val="FFFFFF"/>
            </a:solidFill>
            <a:ln w="25400">
              <a:solidFill>
                <a:srgbClr val="000000"/>
              </a:solidFill>
              <a:round/>
              <a:headEnd/>
              <a:tailEnd/>
            </a:ln>
          </p:spPr>
          <p:txBody>
            <a:bodyPr/>
            <a:lstStyle/>
            <a:p>
              <a:endParaRPr lang="en-US"/>
            </a:p>
          </p:txBody>
        </p:sp>
        <p:sp>
          <p:nvSpPr>
            <p:cNvPr id="12099" name="Oval 63"/>
            <p:cNvSpPr>
              <a:spLocks noChangeArrowheads="1"/>
            </p:cNvSpPr>
            <p:nvPr/>
          </p:nvSpPr>
          <p:spPr bwMode="auto">
            <a:xfrm>
              <a:off x="3431" y="1797"/>
              <a:ext cx="278" cy="278"/>
            </a:xfrm>
            <a:prstGeom prst="ellipse">
              <a:avLst/>
            </a:prstGeom>
            <a:solidFill>
              <a:srgbClr val="FFFFFF"/>
            </a:solidFill>
            <a:ln w="25400">
              <a:solidFill>
                <a:srgbClr val="000000"/>
              </a:solidFill>
              <a:round/>
              <a:headEnd/>
              <a:tailEnd/>
            </a:ln>
          </p:spPr>
          <p:txBody>
            <a:bodyPr/>
            <a:lstStyle/>
            <a:p>
              <a:endParaRPr lang="en-US"/>
            </a:p>
          </p:txBody>
        </p:sp>
        <p:sp>
          <p:nvSpPr>
            <p:cNvPr id="12100" name="Oval 64"/>
            <p:cNvSpPr>
              <a:spLocks noChangeArrowheads="1"/>
            </p:cNvSpPr>
            <p:nvPr/>
          </p:nvSpPr>
          <p:spPr bwMode="auto">
            <a:xfrm>
              <a:off x="3502" y="2224"/>
              <a:ext cx="420" cy="420"/>
            </a:xfrm>
            <a:prstGeom prst="ellipse">
              <a:avLst/>
            </a:prstGeom>
            <a:solidFill>
              <a:srgbClr val="FFFFFF"/>
            </a:solidFill>
            <a:ln w="25400">
              <a:solidFill>
                <a:srgbClr val="000000"/>
              </a:solidFill>
              <a:round/>
              <a:headEnd/>
              <a:tailEnd/>
            </a:ln>
          </p:spPr>
          <p:txBody>
            <a:bodyPr/>
            <a:lstStyle/>
            <a:p>
              <a:endParaRPr lang="en-US"/>
            </a:p>
          </p:txBody>
        </p:sp>
        <p:sp>
          <p:nvSpPr>
            <p:cNvPr id="12101" name="Oval 65"/>
            <p:cNvSpPr>
              <a:spLocks noChangeArrowheads="1"/>
            </p:cNvSpPr>
            <p:nvPr/>
          </p:nvSpPr>
          <p:spPr bwMode="auto">
            <a:xfrm>
              <a:off x="2224"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102" name="Oval 66"/>
            <p:cNvSpPr>
              <a:spLocks noChangeArrowheads="1"/>
            </p:cNvSpPr>
            <p:nvPr/>
          </p:nvSpPr>
          <p:spPr bwMode="auto">
            <a:xfrm>
              <a:off x="2863" y="1441"/>
              <a:ext cx="633" cy="634"/>
            </a:xfrm>
            <a:prstGeom prst="ellipse">
              <a:avLst/>
            </a:prstGeom>
            <a:solidFill>
              <a:srgbClr val="FFFFFF"/>
            </a:solidFill>
            <a:ln w="25400">
              <a:solidFill>
                <a:srgbClr val="000000"/>
              </a:solidFill>
              <a:round/>
              <a:headEnd/>
              <a:tailEnd/>
            </a:ln>
          </p:spPr>
          <p:txBody>
            <a:bodyPr/>
            <a:lstStyle/>
            <a:p>
              <a:endParaRPr lang="en-US"/>
            </a:p>
          </p:txBody>
        </p:sp>
        <p:sp>
          <p:nvSpPr>
            <p:cNvPr id="12103" name="Oval 67"/>
            <p:cNvSpPr>
              <a:spLocks noChangeArrowheads="1"/>
            </p:cNvSpPr>
            <p:nvPr/>
          </p:nvSpPr>
          <p:spPr bwMode="auto">
            <a:xfrm>
              <a:off x="2579"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104" name="Oval 68"/>
            <p:cNvSpPr>
              <a:spLocks noChangeArrowheads="1"/>
            </p:cNvSpPr>
            <p:nvPr/>
          </p:nvSpPr>
          <p:spPr bwMode="auto">
            <a:xfrm>
              <a:off x="2366" y="2081"/>
              <a:ext cx="633" cy="635"/>
            </a:xfrm>
            <a:prstGeom prst="ellipse">
              <a:avLst/>
            </a:prstGeom>
            <a:solidFill>
              <a:srgbClr val="FFFFFF"/>
            </a:solidFill>
            <a:ln w="25400">
              <a:solidFill>
                <a:srgbClr val="000000"/>
              </a:solidFill>
              <a:round/>
              <a:headEnd/>
              <a:tailEnd/>
            </a:ln>
          </p:spPr>
          <p:txBody>
            <a:bodyPr/>
            <a:lstStyle/>
            <a:p>
              <a:endParaRPr lang="en-US"/>
            </a:p>
          </p:txBody>
        </p:sp>
        <p:sp>
          <p:nvSpPr>
            <p:cNvPr id="12105" name="Freeform 69"/>
            <p:cNvSpPr>
              <a:spLocks/>
            </p:cNvSpPr>
            <p:nvPr/>
          </p:nvSpPr>
          <p:spPr bwMode="auto">
            <a:xfrm>
              <a:off x="2234" y="1408"/>
              <a:ext cx="1582" cy="1363"/>
            </a:xfrm>
            <a:custGeom>
              <a:avLst/>
              <a:gdLst>
                <a:gd name="T0" fmla="*/ 373 w 1582"/>
                <a:gd name="T1" fmla="*/ 0 h 1363"/>
                <a:gd name="T2" fmla="*/ 660 w 1582"/>
                <a:gd name="T3" fmla="*/ 169 h 1363"/>
                <a:gd name="T4" fmla="*/ 1006 w 1582"/>
                <a:gd name="T5" fmla="*/ 125 h 1363"/>
                <a:gd name="T6" fmla="*/ 1227 w 1582"/>
                <a:gd name="T7" fmla="*/ 453 h 1363"/>
                <a:gd name="T8" fmla="*/ 1285 w 1582"/>
                <a:gd name="T9" fmla="*/ 479 h 1363"/>
                <a:gd name="T10" fmla="*/ 1440 w 1582"/>
                <a:gd name="T11" fmla="*/ 582 h 1363"/>
                <a:gd name="T12" fmla="*/ 1480 w 1582"/>
                <a:gd name="T13" fmla="*/ 666 h 1363"/>
                <a:gd name="T14" fmla="*/ 1582 w 1582"/>
                <a:gd name="T15" fmla="*/ 817 h 1363"/>
                <a:gd name="T16" fmla="*/ 1565 w 1582"/>
                <a:gd name="T17" fmla="*/ 866 h 1363"/>
                <a:gd name="T18" fmla="*/ 1325 w 1582"/>
                <a:gd name="T19" fmla="*/ 1310 h 1363"/>
                <a:gd name="T20" fmla="*/ 1157 w 1582"/>
                <a:gd name="T21" fmla="*/ 1363 h 1363"/>
                <a:gd name="T22" fmla="*/ 607 w 1582"/>
                <a:gd name="T23" fmla="*/ 1314 h 1363"/>
                <a:gd name="T24" fmla="*/ 567 w 1582"/>
                <a:gd name="T25" fmla="*/ 1243 h 1363"/>
                <a:gd name="T26" fmla="*/ 204 w 1582"/>
                <a:gd name="T27" fmla="*/ 1163 h 1363"/>
                <a:gd name="T28" fmla="*/ 137 w 1582"/>
                <a:gd name="T29" fmla="*/ 1194 h 1363"/>
                <a:gd name="T30" fmla="*/ 0 w 1582"/>
                <a:gd name="T31" fmla="*/ 461 h 1363"/>
                <a:gd name="T32" fmla="*/ 373 w 1582"/>
                <a:gd name="T33" fmla="*/ 0 h 13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82" h="1363">
                  <a:moveTo>
                    <a:pt x="373" y="0"/>
                  </a:moveTo>
                  <a:lnTo>
                    <a:pt x="660" y="169"/>
                  </a:lnTo>
                  <a:lnTo>
                    <a:pt x="1006" y="125"/>
                  </a:lnTo>
                  <a:lnTo>
                    <a:pt x="1227" y="453"/>
                  </a:lnTo>
                  <a:lnTo>
                    <a:pt x="1285" y="479"/>
                  </a:lnTo>
                  <a:lnTo>
                    <a:pt x="1440" y="582"/>
                  </a:lnTo>
                  <a:lnTo>
                    <a:pt x="1480" y="666"/>
                  </a:lnTo>
                  <a:lnTo>
                    <a:pt x="1582" y="817"/>
                  </a:lnTo>
                  <a:lnTo>
                    <a:pt x="1565" y="866"/>
                  </a:lnTo>
                  <a:lnTo>
                    <a:pt x="1325" y="1310"/>
                  </a:lnTo>
                  <a:lnTo>
                    <a:pt x="1157" y="1363"/>
                  </a:lnTo>
                  <a:lnTo>
                    <a:pt x="607" y="1314"/>
                  </a:lnTo>
                  <a:lnTo>
                    <a:pt x="567" y="1243"/>
                  </a:lnTo>
                  <a:lnTo>
                    <a:pt x="204" y="1163"/>
                  </a:lnTo>
                  <a:lnTo>
                    <a:pt x="137" y="1194"/>
                  </a:lnTo>
                  <a:lnTo>
                    <a:pt x="0" y="461"/>
                  </a:lnTo>
                  <a:lnTo>
                    <a:pt x="3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292" name="Group 70"/>
          <p:cNvGrpSpPr>
            <a:grpSpLocks/>
          </p:cNvGrpSpPr>
          <p:nvPr/>
        </p:nvGrpSpPr>
        <p:grpSpPr bwMode="auto">
          <a:xfrm>
            <a:off x="4800600" y="3124200"/>
            <a:ext cx="1833563" cy="909638"/>
            <a:chOff x="1869" y="1299"/>
            <a:chExt cx="2124" cy="1630"/>
          </a:xfrm>
        </p:grpSpPr>
        <p:sp>
          <p:nvSpPr>
            <p:cNvPr id="12080" name="Oval 71"/>
            <p:cNvSpPr>
              <a:spLocks noChangeArrowheads="1"/>
            </p:cNvSpPr>
            <p:nvPr/>
          </p:nvSpPr>
          <p:spPr bwMode="auto">
            <a:xfrm>
              <a:off x="1869" y="1441"/>
              <a:ext cx="633" cy="634"/>
            </a:xfrm>
            <a:prstGeom prst="ellipse">
              <a:avLst/>
            </a:prstGeom>
            <a:solidFill>
              <a:srgbClr val="FFFFFF"/>
            </a:solidFill>
            <a:ln w="25400">
              <a:solidFill>
                <a:srgbClr val="000000"/>
              </a:solidFill>
              <a:round/>
              <a:headEnd/>
              <a:tailEnd/>
            </a:ln>
          </p:spPr>
          <p:txBody>
            <a:bodyPr/>
            <a:lstStyle/>
            <a:p>
              <a:endParaRPr lang="en-US"/>
            </a:p>
          </p:txBody>
        </p:sp>
        <p:grpSp>
          <p:nvGrpSpPr>
            <p:cNvPr id="12081" name="Group 72"/>
            <p:cNvGrpSpPr>
              <a:grpSpLocks/>
            </p:cNvGrpSpPr>
            <p:nvPr/>
          </p:nvGrpSpPr>
          <p:grpSpPr bwMode="auto">
            <a:xfrm>
              <a:off x="2042" y="1584"/>
              <a:ext cx="1241" cy="1203"/>
              <a:chOff x="2042" y="1584"/>
              <a:chExt cx="1241" cy="1203"/>
            </a:xfrm>
          </p:grpSpPr>
          <p:sp>
            <p:nvSpPr>
              <p:cNvPr id="12092" name="Oval 73"/>
              <p:cNvSpPr>
                <a:spLocks noChangeArrowheads="1"/>
              </p:cNvSpPr>
              <p:nvPr/>
            </p:nvSpPr>
            <p:spPr bwMode="auto">
              <a:xfrm>
                <a:off x="2082" y="1584"/>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093" name="Freeform 74"/>
              <p:cNvSpPr>
                <a:spLocks/>
              </p:cNvSpPr>
              <p:nvPr/>
            </p:nvSpPr>
            <p:spPr bwMode="auto">
              <a:xfrm>
                <a:off x="2042" y="1725"/>
                <a:ext cx="248" cy="320"/>
              </a:xfrm>
              <a:custGeom>
                <a:avLst/>
                <a:gdLst>
                  <a:gd name="T0" fmla="*/ 212 w 248"/>
                  <a:gd name="T1" fmla="*/ 0 h 320"/>
                  <a:gd name="T2" fmla="*/ 0 w 248"/>
                  <a:gd name="T3" fmla="*/ 280 h 320"/>
                  <a:gd name="T4" fmla="*/ 105 w 248"/>
                  <a:gd name="T5" fmla="*/ 320 h 320"/>
                  <a:gd name="T6" fmla="*/ 248 w 248"/>
                  <a:gd name="T7" fmla="*/ 28 h 320"/>
                  <a:gd name="T8" fmla="*/ 212 w 248"/>
                  <a:gd name="T9" fmla="*/ 0 h 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320">
                    <a:moveTo>
                      <a:pt x="212" y="0"/>
                    </a:moveTo>
                    <a:lnTo>
                      <a:pt x="0" y="280"/>
                    </a:lnTo>
                    <a:lnTo>
                      <a:pt x="105" y="320"/>
                    </a:lnTo>
                    <a:lnTo>
                      <a:pt x="248" y="28"/>
                    </a:lnTo>
                    <a:lnTo>
                      <a:pt x="2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082" name="Oval 75"/>
            <p:cNvSpPr>
              <a:spLocks noChangeArrowheads="1"/>
            </p:cNvSpPr>
            <p:nvPr/>
          </p:nvSpPr>
          <p:spPr bwMode="auto">
            <a:xfrm>
              <a:off x="2508" y="1726"/>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083" name="Oval 76"/>
            <p:cNvSpPr>
              <a:spLocks noChangeArrowheads="1"/>
            </p:cNvSpPr>
            <p:nvPr/>
          </p:nvSpPr>
          <p:spPr bwMode="auto">
            <a:xfrm>
              <a:off x="3573" y="1939"/>
              <a:ext cx="420" cy="421"/>
            </a:xfrm>
            <a:prstGeom prst="ellipse">
              <a:avLst/>
            </a:prstGeom>
            <a:solidFill>
              <a:srgbClr val="FFFFFF"/>
            </a:solidFill>
            <a:ln w="25400">
              <a:solidFill>
                <a:srgbClr val="000000"/>
              </a:solidFill>
              <a:round/>
              <a:headEnd/>
              <a:tailEnd/>
            </a:ln>
          </p:spPr>
          <p:txBody>
            <a:bodyPr/>
            <a:lstStyle/>
            <a:p>
              <a:endParaRPr lang="en-US"/>
            </a:p>
          </p:txBody>
        </p:sp>
        <p:sp>
          <p:nvSpPr>
            <p:cNvPr id="12084" name="Oval 77"/>
            <p:cNvSpPr>
              <a:spLocks noChangeArrowheads="1"/>
            </p:cNvSpPr>
            <p:nvPr/>
          </p:nvSpPr>
          <p:spPr bwMode="auto">
            <a:xfrm>
              <a:off x="3431" y="2579"/>
              <a:ext cx="278" cy="279"/>
            </a:xfrm>
            <a:prstGeom prst="ellipse">
              <a:avLst/>
            </a:prstGeom>
            <a:solidFill>
              <a:srgbClr val="FFFFFF"/>
            </a:solidFill>
            <a:ln w="25400">
              <a:solidFill>
                <a:srgbClr val="000000"/>
              </a:solidFill>
              <a:round/>
              <a:headEnd/>
              <a:tailEnd/>
            </a:ln>
          </p:spPr>
          <p:txBody>
            <a:bodyPr/>
            <a:lstStyle/>
            <a:p>
              <a:endParaRPr lang="en-US"/>
            </a:p>
          </p:txBody>
        </p:sp>
        <p:sp>
          <p:nvSpPr>
            <p:cNvPr id="12085" name="Oval 78"/>
            <p:cNvSpPr>
              <a:spLocks noChangeArrowheads="1"/>
            </p:cNvSpPr>
            <p:nvPr/>
          </p:nvSpPr>
          <p:spPr bwMode="auto">
            <a:xfrm>
              <a:off x="3431" y="1797"/>
              <a:ext cx="278" cy="278"/>
            </a:xfrm>
            <a:prstGeom prst="ellipse">
              <a:avLst/>
            </a:prstGeom>
            <a:solidFill>
              <a:srgbClr val="FFFFFF"/>
            </a:solidFill>
            <a:ln w="25400">
              <a:solidFill>
                <a:srgbClr val="000000"/>
              </a:solidFill>
              <a:round/>
              <a:headEnd/>
              <a:tailEnd/>
            </a:ln>
          </p:spPr>
          <p:txBody>
            <a:bodyPr/>
            <a:lstStyle/>
            <a:p>
              <a:endParaRPr lang="en-US"/>
            </a:p>
          </p:txBody>
        </p:sp>
        <p:sp>
          <p:nvSpPr>
            <p:cNvPr id="12086" name="Oval 79"/>
            <p:cNvSpPr>
              <a:spLocks noChangeArrowheads="1"/>
            </p:cNvSpPr>
            <p:nvPr/>
          </p:nvSpPr>
          <p:spPr bwMode="auto">
            <a:xfrm>
              <a:off x="3502" y="2224"/>
              <a:ext cx="420" cy="420"/>
            </a:xfrm>
            <a:prstGeom prst="ellipse">
              <a:avLst/>
            </a:prstGeom>
            <a:solidFill>
              <a:srgbClr val="FFFFFF"/>
            </a:solidFill>
            <a:ln w="25400">
              <a:solidFill>
                <a:srgbClr val="000000"/>
              </a:solidFill>
              <a:round/>
              <a:headEnd/>
              <a:tailEnd/>
            </a:ln>
          </p:spPr>
          <p:txBody>
            <a:bodyPr/>
            <a:lstStyle/>
            <a:p>
              <a:endParaRPr lang="en-US"/>
            </a:p>
          </p:txBody>
        </p:sp>
        <p:sp>
          <p:nvSpPr>
            <p:cNvPr id="12087" name="Oval 80"/>
            <p:cNvSpPr>
              <a:spLocks noChangeArrowheads="1"/>
            </p:cNvSpPr>
            <p:nvPr/>
          </p:nvSpPr>
          <p:spPr bwMode="auto">
            <a:xfrm>
              <a:off x="2224"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088" name="Oval 81"/>
            <p:cNvSpPr>
              <a:spLocks noChangeArrowheads="1"/>
            </p:cNvSpPr>
            <p:nvPr/>
          </p:nvSpPr>
          <p:spPr bwMode="auto">
            <a:xfrm>
              <a:off x="2863" y="1441"/>
              <a:ext cx="633" cy="634"/>
            </a:xfrm>
            <a:prstGeom prst="ellipse">
              <a:avLst/>
            </a:prstGeom>
            <a:solidFill>
              <a:srgbClr val="FFFFFF"/>
            </a:solidFill>
            <a:ln w="25400">
              <a:solidFill>
                <a:srgbClr val="000000"/>
              </a:solidFill>
              <a:round/>
              <a:headEnd/>
              <a:tailEnd/>
            </a:ln>
          </p:spPr>
          <p:txBody>
            <a:bodyPr/>
            <a:lstStyle/>
            <a:p>
              <a:endParaRPr lang="en-US"/>
            </a:p>
          </p:txBody>
        </p:sp>
        <p:sp>
          <p:nvSpPr>
            <p:cNvPr id="12089" name="Oval 82"/>
            <p:cNvSpPr>
              <a:spLocks noChangeArrowheads="1"/>
            </p:cNvSpPr>
            <p:nvPr/>
          </p:nvSpPr>
          <p:spPr bwMode="auto">
            <a:xfrm>
              <a:off x="2579"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090" name="Oval 83"/>
            <p:cNvSpPr>
              <a:spLocks noChangeArrowheads="1"/>
            </p:cNvSpPr>
            <p:nvPr/>
          </p:nvSpPr>
          <p:spPr bwMode="auto">
            <a:xfrm>
              <a:off x="2366" y="2081"/>
              <a:ext cx="633" cy="635"/>
            </a:xfrm>
            <a:prstGeom prst="ellipse">
              <a:avLst/>
            </a:prstGeom>
            <a:solidFill>
              <a:srgbClr val="FFFFFF"/>
            </a:solidFill>
            <a:ln w="25400">
              <a:solidFill>
                <a:srgbClr val="000000"/>
              </a:solidFill>
              <a:round/>
              <a:headEnd/>
              <a:tailEnd/>
            </a:ln>
          </p:spPr>
          <p:txBody>
            <a:bodyPr/>
            <a:lstStyle/>
            <a:p>
              <a:endParaRPr lang="en-US"/>
            </a:p>
          </p:txBody>
        </p:sp>
        <p:sp>
          <p:nvSpPr>
            <p:cNvPr id="12091" name="Freeform 84"/>
            <p:cNvSpPr>
              <a:spLocks/>
            </p:cNvSpPr>
            <p:nvPr/>
          </p:nvSpPr>
          <p:spPr bwMode="auto">
            <a:xfrm>
              <a:off x="2234" y="1408"/>
              <a:ext cx="1582" cy="1363"/>
            </a:xfrm>
            <a:custGeom>
              <a:avLst/>
              <a:gdLst>
                <a:gd name="T0" fmla="*/ 373 w 1582"/>
                <a:gd name="T1" fmla="*/ 0 h 1363"/>
                <a:gd name="T2" fmla="*/ 660 w 1582"/>
                <a:gd name="T3" fmla="*/ 169 h 1363"/>
                <a:gd name="T4" fmla="*/ 1006 w 1582"/>
                <a:gd name="T5" fmla="*/ 125 h 1363"/>
                <a:gd name="T6" fmla="*/ 1227 w 1582"/>
                <a:gd name="T7" fmla="*/ 453 h 1363"/>
                <a:gd name="T8" fmla="*/ 1285 w 1582"/>
                <a:gd name="T9" fmla="*/ 479 h 1363"/>
                <a:gd name="T10" fmla="*/ 1440 w 1582"/>
                <a:gd name="T11" fmla="*/ 582 h 1363"/>
                <a:gd name="T12" fmla="*/ 1480 w 1582"/>
                <a:gd name="T13" fmla="*/ 666 h 1363"/>
                <a:gd name="T14" fmla="*/ 1582 w 1582"/>
                <a:gd name="T15" fmla="*/ 817 h 1363"/>
                <a:gd name="T16" fmla="*/ 1565 w 1582"/>
                <a:gd name="T17" fmla="*/ 866 h 1363"/>
                <a:gd name="T18" fmla="*/ 1325 w 1582"/>
                <a:gd name="T19" fmla="*/ 1310 h 1363"/>
                <a:gd name="T20" fmla="*/ 1157 w 1582"/>
                <a:gd name="T21" fmla="*/ 1363 h 1363"/>
                <a:gd name="T22" fmla="*/ 607 w 1582"/>
                <a:gd name="T23" fmla="*/ 1314 h 1363"/>
                <a:gd name="T24" fmla="*/ 567 w 1582"/>
                <a:gd name="T25" fmla="*/ 1243 h 1363"/>
                <a:gd name="T26" fmla="*/ 204 w 1582"/>
                <a:gd name="T27" fmla="*/ 1163 h 1363"/>
                <a:gd name="T28" fmla="*/ 137 w 1582"/>
                <a:gd name="T29" fmla="*/ 1194 h 1363"/>
                <a:gd name="T30" fmla="*/ 0 w 1582"/>
                <a:gd name="T31" fmla="*/ 461 h 1363"/>
                <a:gd name="T32" fmla="*/ 373 w 1582"/>
                <a:gd name="T33" fmla="*/ 0 h 13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82" h="1363">
                  <a:moveTo>
                    <a:pt x="373" y="0"/>
                  </a:moveTo>
                  <a:lnTo>
                    <a:pt x="660" y="169"/>
                  </a:lnTo>
                  <a:lnTo>
                    <a:pt x="1006" y="125"/>
                  </a:lnTo>
                  <a:lnTo>
                    <a:pt x="1227" y="453"/>
                  </a:lnTo>
                  <a:lnTo>
                    <a:pt x="1285" y="479"/>
                  </a:lnTo>
                  <a:lnTo>
                    <a:pt x="1440" y="582"/>
                  </a:lnTo>
                  <a:lnTo>
                    <a:pt x="1480" y="666"/>
                  </a:lnTo>
                  <a:lnTo>
                    <a:pt x="1582" y="817"/>
                  </a:lnTo>
                  <a:lnTo>
                    <a:pt x="1565" y="866"/>
                  </a:lnTo>
                  <a:lnTo>
                    <a:pt x="1325" y="1310"/>
                  </a:lnTo>
                  <a:lnTo>
                    <a:pt x="1157" y="1363"/>
                  </a:lnTo>
                  <a:lnTo>
                    <a:pt x="607" y="1314"/>
                  </a:lnTo>
                  <a:lnTo>
                    <a:pt x="567" y="1243"/>
                  </a:lnTo>
                  <a:lnTo>
                    <a:pt x="204" y="1163"/>
                  </a:lnTo>
                  <a:lnTo>
                    <a:pt x="137" y="1194"/>
                  </a:lnTo>
                  <a:lnTo>
                    <a:pt x="0" y="461"/>
                  </a:lnTo>
                  <a:lnTo>
                    <a:pt x="3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293" name="Group 85"/>
          <p:cNvGrpSpPr>
            <a:grpSpLocks/>
          </p:cNvGrpSpPr>
          <p:nvPr/>
        </p:nvGrpSpPr>
        <p:grpSpPr bwMode="auto">
          <a:xfrm>
            <a:off x="71438" y="2595563"/>
            <a:ext cx="1833562" cy="909637"/>
            <a:chOff x="1869" y="1299"/>
            <a:chExt cx="2124" cy="1630"/>
          </a:xfrm>
        </p:grpSpPr>
        <p:sp>
          <p:nvSpPr>
            <p:cNvPr id="12066" name="Oval 86"/>
            <p:cNvSpPr>
              <a:spLocks noChangeArrowheads="1"/>
            </p:cNvSpPr>
            <p:nvPr/>
          </p:nvSpPr>
          <p:spPr bwMode="auto">
            <a:xfrm>
              <a:off x="1869" y="1441"/>
              <a:ext cx="633" cy="634"/>
            </a:xfrm>
            <a:prstGeom prst="ellipse">
              <a:avLst/>
            </a:prstGeom>
            <a:solidFill>
              <a:srgbClr val="FFFFFF"/>
            </a:solidFill>
            <a:ln w="25400">
              <a:solidFill>
                <a:srgbClr val="000000"/>
              </a:solidFill>
              <a:round/>
              <a:headEnd/>
              <a:tailEnd/>
            </a:ln>
          </p:spPr>
          <p:txBody>
            <a:bodyPr/>
            <a:lstStyle/>
            <a:p>
              <a:endParaRPr lang="en-US"/>
            </a:p>
          </p:txBody>
        </p:sp>
        <p:grpSp>
          <p:nvGrpSpPr>
            <p:cNvPr id="12067" name="Group 87"/>
            <p:cNvGrpSpPr>
              <a:grpSpLocks/>
            </p:cNvGrpSpPr>
            <p:nvPr/>
          </p:nvGrpSpPr>
          <p:grpSpPr bwMode="auto">
            <a:xfrm>
              <a:off x="2042" y="1584"/>
              <a:ext cx="1241" cy="1203"/>
              <a:chOff x="2042" y="1584"/>
              <a:chExt cx="1241" cy="1203"/>
            </a:xfrm>
          </p:grpSpPr>
          <p:sp>
            <p:nvSpPr>
              <p:cNvPr id="12078" name="Oval 88"/>
              <p:cNvSpPr>
                <a:spLocks noChangeArrowheads="1"/>
              </p:cNvSpPr>
              <p:nvPr/>
            </p:nvSpPr>
            <p:spPr bwMode="auto">
              <a:xfrm>
                <a:off x="2082" y="1584"/>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079" name="Freeform 89"/>
              <p:cNvSpPr>
                <a:spLocks/>
              </p:cNvSpPr>
              <p:nvPr/>
            </p:nvSpPr>
            <p:spPr bwMode="auto">
              <a:xfrm>
                <a:off x="2042" y="1725"/>
                <a:ext cx="248" cy="320"/>
              </a:xfrm>
              <a:custGeom>
                <a:avLst/>
                <a:gdLst>
                  <a:gd name="T0" fmla="*/ 212 w 248"/>
                  <a:gd name="T1" fmla="*/ 0 h 320"/>
                  <a:gd name="T2" fmla="*/ 0 w 248"/>
                  <a:gd name="T3" fmla="*/ 280 h 320"/>
                  <a:gd name="T4" fmla="*/ 105 w 248"/>
                  <a:gd name="T5" fmla="*/ 320 h 320"/>
                  <a:gd name="T6" fmla="*/ 248 w 248"/>
                  <a:gd name="T7" fmla="*/ 28 h 320"/>
                  <a:gd name="T8" fmla="*/ 212 w 248"/>
                  <a:gd name="T9" fmla="*/ 0 h 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320">
                    <a:moveTo>
                      <a:pt x="212" y="0"/>
                    </a:moveTo>
                    <a:lnTo>
                      <a:pt x="0" y="280"/>
                    </a:lnTo>
                    <a:lnTo>
                      <a:pt x="105" y="320"/>
                    </a:lnTo>
                    <a:lnTo>
                      <a:pt x="248" y="28"/>
                    </a:lnTo>
                    <a:lnTo>
                      <a:pt x="2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068" name="Oval 90"/>
            <p:cNvSpPr>
              <a:spLocks noChangeArrowheads="1"/>
            </p:cNvSpPr>
            <p:nvPr/>
          </p:nvSpPr>
          <p:spPr bwMode="auto">
            <a:xfrm>
              <a:off x="2508" y="1726"/>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069" name="Oval 91"/>
            <p:cNvSpPr>
              <a:spLocks noChangeArrowheads="1"/>
            </p:cNvSpPr>
            <p:nvPr/>
          </p:nvSpPr>
          <p:spPr bwMode="auto">
            <a:xfrm>
              <a:off x="3573" y="1939"/>
              <a:ext cx="420" cy="421"/>
            </a:xfrm>
            <a:prstGeom prst="ellipse">
              <a:avLst/>
            </a:prstGeom>
            <a:solidFill>
              <a:srgbClr val="FFFFFF"/>
            </a:solidFill>
            <a:ln w="25400">
              <a:solidFill>
                <a:srgbClr val="000000"/>
              </a:solidFill>
              <a:round/>
              <a:headEnd/>
              <a:tailEnd/>
            </a:ln>
          </p:spPr>
          <p:txBody>
            <a:bodyPr/>
            <a:lstStyle/>
            <a:p>
              <a:endParaRPr lang="en-US"/>
            </a:p>
          </p:txBody>
        </p:sp>
        <p:sp>
          <p:nvSpPr>
            <p:cNvPr id="12070" name="Oval 92"/>
            <p:cNvSpPr>
              <a:spLocks noChangeArrowheads="1"/>
            </p:cNvSpPr>
            <p:nvPr/>
          </p:nvSpPr>
          <p:spPr bwMode="auto">
            <a:xfrm>
              <a:off x="3431" y="2579"/>
              <a:ext cx="278" cy="279"/>
            </a:xfrm>
            <a:prstGeom prst="ellipse">
              <a:avLst/>
            </a:prstGeom>
            <a:solidFill>
              <a:srgbClr val="FFFFFF"/>
            </a:solidFill>
            <a:ln w="25400">
              <a:solidFill>
                <a:srgbClr val="000000"/>
              </a:solidFill>
              <a:round/>
              <a:headEnd/>
              <a:tailEnd/>
            </a:ln>
          </p:spPr>
          <p:txBody>
            <a:bodyPr/>
            <a:lstStyle/>
            <a:p>
              <a:endParaRPr lang="en-US"/>
            </a:p>
          </p:txBody>
        </p:sp>
        <p:sp>
          <p:nvSpPr>
            <p:cNvPr id="12071" name="Oval 93"/>
            <p:cNvSpPr>
              <a:spLocks noChangeArrowheads="1"/>
            </p:cNvSpPr>
            <p:nvPr/>
          </p:nvSpPr>
          <p:spPr bwMode="auto">
            <a:xfrm>
              <a:off x="3431" y="1797"/>
              <a:ext cx="278" cy="278"/>
            </a:xfrm>
            <a:prstGeom prst="ellipse">
              <a:avLst/>
            </a:prstGeom>
            <a:solidFill>
              <a:srgbClr val="FFFFFF"/>
            </a:solidFill>
            <a:ln w="25400">
              <a:solidFill>
                <a:srgbClr val="000000"/>
              </a:solidFill>
              <a:round/>
              <a:headEnd/>
              <a:tailEnd/>
            </a:ln>
          </p:spPr>
          <p:txBody>
            <a:bodyPr/>
            <a:lstStyle/>
            <a:p>
              <a:endParaRPr lang="en-US"/>
            </a:p>
          </p:txBody>
        </p:sp>
        <p:sp>
          <p:nvSpPr>
            <p:cNvPr id="12072" name="Oval 94"/>
            <p:cNvSpPr>
              <a:spLocks noChangeArrowheads="1"/>
            </p:cNvSpPr>
            <p:nvPr/>
          </p:nvSpPr>
          <p:spPr bwMode="auto">
            <a:xfrm>
              <a:off x="3502" y="2224"/>
              <a:ext cx="420" cy="420"/>
            </a:xfrm>
            <a:prstGeom prst="ellipse">
              <a:avLst/>
            </a:prstGeom>
            <a:solidFill>
              <a:srgbClr val="FFFFFF"/>
            </a:solidFill>
            <a:ln w="25400">
              <a:solidFill>
                <a:srgbClr val="000000"/>
              </a:solidFill>
              <a:round/>
              <a:headEnd/>
              <a:tailEnd/>
            </a:ln>
          </p:spPr>
          <p:txBody>
            <a:bodyPr/>
            <a:lstStyle/>
            <a:p>
              <a:endParaRPr lang="en-US"/>
            </a:p>
          </p:txBody>
        </p:sp>
        <p:sp>
          <p:nvSpPr>
            <p:cNvPr id="12073" name="Oval 95"/>
            <p:cNvSpPr>
              <a:spLocks noChangeArrowheads="1"/>
            </p:cNvSpPr>
            <p:nvPr/>
          </p:nvSpPr>
          <p:spPr bwMode="auto">
            <a:xfrm>
              <a:off x="2224"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074" name="Oval 96"/>
            <p:cNvSpPr>
              <a:spLocks noChangeArrowheads="1"/>
            </p:cNvSpPr>
            <p:nvPr/>
          </p:nvSpPr>
          <p:spPr bwMode="auto">
            <a:xfrm>
              <a:off x="2863" y="1441"/>
              <a:ext cx="633" cy="634"/>
            </a:xfrm>
            <a:prstGeom prst="ellipse">
              <a:avLst/>
            </a:prstGeom>
            <a:solidFill>
              <a:srgbClr val="FFFFFF"/>
            </a:solidFill>
            <a:ln w="25400">
              <a:solidFill>
                <a:srgbClr val="000000"/>
              </a:solidFill>
              <a:round/>
              <a:headEnd/>
              <a:tailEnd/>
            </a:ln>
          </p:spPr>
          <p:txBody>
            <a:bodyPr/>
            <a:lstStyle/>
            <a:p>
              <a:endParaRPr lang="en-US"/>
            </a:p>
          </p:txBody>
        </p:sp>
        <p:sp>
          <p:nvSpPr>
            <p:cNvPr id="12075" name="Oval 97"/>
            <p:cNvSpPr>
              <a:spLocks noChangeArrowheads="1"/>
            </p:cNvSpPr>
            <p:nvPr/>
          </p:nvSpPr>
          <p:spPr bwMode="auto">
            <a:xfrm>
              <a:off x="2579"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076" name="Oval 98"/>
            <p:cNvSpPr>
              <a:spLocks noChangeArrowheads="1"/>
            </p:cNvSpPr>
            <p:nvPr/>
          </p:nvSpPr>
          <p:spPr bwMode="auto">
            <a:xfrm>
              <a:off x="2366" y="2081"/>
              <a:ext cx="633" cy="635"/>
            </a:xfrm>
            <a:prstGeom prst="ellipse">
              <a:avLst/>
            </a:prstGeom>
            <a:solidFill>
              <a:srgbClr val="FFFFFF"/>
            </a:solidFill>
            <a:ln w="25400">
              <a:solidFill>
                <a:srgbClr val="000000"/>
              </a:solidFill>
              <a:round/>
              <a:headEnd/>
              <a:tailEnd/>
            </a:ln>
          </p:spPr>
          <p:txBody>
            <a:bodyPr/>
            <a:lstStyle/>
            <a:p>
              <a:endParaRPr lang="en-US"/>
            </a:p>
          </p:txBody>
        </p:sp>
        <p:sp>
          <p:nvSpPr>
            <p:cNvPr id="12077" name="Freeform 99"/>
            <p:cNvSpPr>
              <a:spLocks/>
            </p:cNvSpPr>
            <p:nvPr/>
          </p:nvSpPr>
          <p:spPr bwMode="auto">
            <a:xfrm>
              <a:off x="2234" y="1408"/>
              <a:ext cx="1582" cy="1363"/>
            </a:xfrm>
            <a:custGeom>
              <a:avLst/>
              <a:gdLst>
                <a:gd name="T0" fmla="*/ 373 w 1582"/>
                <a:gd name="T1" fmla="*/ 0 h 1363"/>
                <a:gd name="T2" fmla="*/ 660 w 1582"/>
                <a:gd name="T3" fmla="*/ 169 h 1363"/>
                <a:gd name="T4" fmla="*/ 1006 w 1582"/>
                <a:gd name="T5" fmla="*/ 125 h 1363"/>
                <a:gd name="T6" fmla="*/ 1227 w 1582"/>
                <a:gd name="T7" fmla="*/ 453 h 1363"/>
                <a:gd name="T8" fmla="*/ 1285 w 1582"/>
                <a:gd name="T9" fmla="*/ 479 h 1363"/>
                <a:gd name="T10" fmla="*/ 1440 w 1582"/>
                <a:gd name="T11" fmla="*/ 582 h 1363"/>
                <a:gd name="T12" fmla="*/ 1480 w 1582"/>
                <a:gd name="T13" fmla="*/ 666 h 1363"/>
                <a:gd name="T14" fmla="*/ 1582 w 1582"/>
                <a:gd name="T15" fmla="*/ 817 h 1363"/>
                <a:gd name="T16" fmla="*/ 1565 w 1582"/>
                <a:gd name="T17" fmla="*/ 866 h 1363"/>
                <a:gd name="T18" fmla="*/ 1325 w 1582"/>
                <a:gd name="T19" fmla="*/ 1310 h 1363"/>
                <a:gd name="T20" fmla="*/ 1157 w 1582"/>
                <a:gd name="T21" fmla="*/ 1363 h 1363"/>
                <a:gd name="T22" fmla="*/ 607 w 1582"/>
                <a:gd name="T23" fmla="*/ 1314 h 1363"/>
                <a:gd name="T24" fmla="*/ 567 w 1582"/>
                <a:gd name="T25" fmla="*/ 1243 h 1363"/>
                <a:gd name="T26" fmla="*/ 204 w 1582"/>
                <a:gd name="T27" fmla="*/ 1163 h 1363"/>
                <a:gd name="T28" fmla="*/ 137 w 1582"/>
                <a:gd name="T29" fmla="*/ 1194 h 1363"/>
                <a:gd name="T30" fmla="*/ 0 w 1582"/>
                <a:gd name="T31" fmla="*/ 461 h 1363"/>
                <a:gd name="T32" fmla="*/ 373 w 1582"/>
                <a:gd name="T33" fmla="*/ 0 h 13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82" h="1363">
                  <a:moveTo>
                    <a:pt x="373" y="0"/>
                  </a:moveTo>
                  <a:lnTo>
                    <a:pt x="660" y="169"/>
                  </a:lnTo>
                  <a:lnTo>
                    <a:pt x="1006" y="125"/>
                  </a:lnTo>
                  <a:lnTo>
                    <a:pt x="1227" y="453"/>
                  </a:lnTo>
                  <a:lnTo>
                    <a:pt x="1285" y="479"/>
                  </a:lnTo>
                  <a:lnTo>
                    <a:pt x="1440" y="582"/>
                  </a:lnTo>
                  <a:lnTo>
                    <a:pt x="1480" y="666"/>
                  </a:lnTo>
                  <a:lnTo>
                    <a:pt x="1582" y="817"/>
                  </a:lnTo>
                  <a:lnTo>
                    <a:pt x="1565" y="866"/>
                  </a:lnTo>
                  <a:lnTo>
                    <a:pt x="1325" y="1310"/>
                  </a:lnTo>
                  <a:lnTo>
                    <a:pt x="1157" y="1363"/>
                  </a:lnTo>
                  <a:lnTo>
                    <a:pt x="607" y="1314"/>
                  </a:lnTo>
                  <a:lnTo>
                    <a:pt x="567" y="1243"/>
                  </a:lnTo>
                  <a:lnTo>
                    <a:pt x="204" y="1163"/>
                  </a:lnTo>
                  <a:lnTo>
                    <a:pt x="137" y="1194"/>
                  </a:lnTo>
                  <a:lnTo>
                    <a:pt x="0" y="461"/>
                  </a:lnTo>
                  <a:lnTo>
                    <a:pt x="3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294" name="Group 100"/>
          <p:cNvGrpSpPr>
            <a:grpSpLocks/>
          </p:cNvGrpSpPr>
          <p:nvPr/>
        </p:nvGrpSpPr>
        <p:grpSpPr bwMode="auto">
          <a:xfrm>
            <a:off x="6324600" y="5638800"/>
            <a:ext cx="1833563" cy="909638"/>
            <a:chOff x="1869" y="1299"/>
            <a:chExt cx="2124" cy="1630"/>
          </a:xfrm>
        </p:grpSpPr>
        <p:sp>
          <p:nvSpPr>
            <p:cNvPr id="12052" name="Oval 101"/>
            <p:cNvSpPr>
              <a:spLocks noChangeArrowheads="1"/>
            </p:cNvSpPr>
            <p:nvPr/>
          </p:nvSpPr>
          <p:spPr bwMode="auto">
            <a:xfrm>
              <a:off x="1869" y="1441"/>
              <a:ext cx="633" cy="634"/>
            </a:xfrm>
            <a:prstGeom prst="ellipse">
              <a:avLst/>
            </a:prstGeom>
            <a:solidFill>
              <a:srgbClr val="FFFFFF"/>
            </a:solidFill>
            <a:ln w="25400">
              <a:solidFill>
                <a:srgbClr val="000000"/>
              </a:solidFill>
              <a:round/>
              <a:headEnd/>
              <a:tailEnd/>
            </a:ln>
          </p:spPr>
          <p:txBody>
            <a:bodyPr/>
            <a:lstStyle/>
            <a:p>
              <a:endParaRPr lang="en-US"/>
            </a:p>
          </p:txBody>
        </p:sp>
        <p:grpSp>
          <p:nvGrpSpPr>
            <p:cNvPr id="12053" name="Group 102"/>
            <p:cNvGrpSpPr>
              <a:grpSpLocks/>
            </p:cNvGrpSpPr>
            <p:nvPr/>
          </p:nvGrpSpPr>
          <p:grpSpPr bwMode="auto">
            <a:xfrm>
              <a:off x="2042" y="1584"/>
              <a:ext cx="1241" cy="1203"/>
              <a:chOff x="2042" y="1584"/>
              <a:chExt cx="1241" cy="1203"/>
            </a:xfrm>
          </p:grpSpPr>
          <p:sp>
            <p:nvSpPr>
              <p:cNvPr id="12064" name="Oval 103"/>
              <p:cNvSpPr>
                <a:spLocks noChangeArrowheads="1"/>
              </p:cNvSpPr>
              <p:nvPr/>
            </p:nvSpPr>
            <p:spPr bwMode="auto">
              <a:xfrm>
                <a:off x="2082" y="1584"/>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065" name="Freeform 104"/>
              <p:cNvSpPr>
                <a:spLocks/>
              </p:cNvSpPr>
              <p:nvPr/>
            </p:nvSpPr>
            <p:spPr bwMode="auto">
              <a:xfrm>
                <a:off x="2042" y="1725"/>
                <a:ext cx="248" cy="320"/>
              </a:xfrm>
              <a:custGeom>
                <a:avLst/>
                <a:gdLst>
                  <a:gd name="T0" fmla="*/ 212 w 248"/>
                  <a:gd name="T1" fmla="*/ 0 h 320"/>
                  <a:gd name="T2" fmla="*/ 0 w 248"/>
                  <a:gd name="T3" fmla="*/ 280 h 320"/>
                  <a:gd name="T4" fmla="*/ 105 w 248"/>
                  <a:gd name="T5" fmla="*/ 320 h 320"/>
                  <a:gd name="T6" fmla="*/ 248 w 248"/>
                  <a:gd name="T7" fmla="*/ 28 h 320"/>
                  <a:gd name="T8" fmla="*/ 212 w 248"/>
                  <a:gd name="T9" fmla="*/ 0 h 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320">
                    <a:moveTo>
                      <a:pt x="212" y="0"/>
                    </a:moveTo>
                    <a:lnTo>
                      <a:pt x="0" y="280"/>
                    </a:lnTo>
                    <a:lnTo>
                      <a:pt x="105" y="320"/>
                    </a:lnTo>
                    <a:lnTo>
                      <a:pt x="248" y="28"/>
                    </a:lnTo>
                    <a:lnTo>
                      <a:pt x="2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054" name="Oval 105"/>
            <p:cNvSpPr>
              <a:spLocks noChangeArrowheads="1"/>
            </p:cNvSpPr>
            <p:nvPr/>
          </p:nvSpPr>
          <p:spPr bwMode="auto">
            <a:xfrm>
              <a:off x="2508" y="1726"/>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055" name="Oval 106"/>
            <p:cNvSpPr>
              <a:spLocks noChangeArrowheads="1"/>
            </p:cNvSpPr>
            <p:nvPr/>
          </p:nvSpPr>
          <p:spPr bwMode="auto">
            <a:xfrm>
              <a:off x="3573" y="1939"/>
              <a:ext cx="420" cy="421"/>
            </a:xfrm>
            <a:prstGeom prst="ellipse">
              <a:avLst/>
            </a:prstGeom>
            <a:solidFill>
              <a:srgbClr val="FFFFFF"/>
            </a:solidFill>
            <a:ln w="25400">
              <a:solidFill>
                <a:srgbClr val="000000"/>
              </a:solidFill>
              <a:round/>
              <a:headEnd/>
              <a:tailEnd/>
            </a:ln>
          </p:spPr>
          <p:txBody>
            <a:bodyPr/>
            <a:lstStyle/>
            <a:p>
              <a:endParaRPr lang="en-US"/>
            </a:p>
          </p:txBody>
        </p:sp>
        <p:sp>
          <p:nvSpPr>
            <p:cNvPr id="12056" name="Oval 107"/>
            <p:cNvSpPr>
              <a:spLocks noChangeArrowheads="1"/>
            </p:cNvSpPr>
            <p:nvPr/>
          </p:nvSpPr>
          <p:spPr bwMode="auto">
            <a:xfrm>
              <a:off x="3431" y="2579"/>
              <a:ext cx="278" cy="279"/>
            </a:xfrm>
            <a:prstGeom prst="ellipse">
              <a:avLst/>
            </a:prstGeom>
            <a:solidFill>
              <a:srgbClr val="FFFFFF"/>
            </a:solidFill>
            <a:ln w="25400">
              <a:solidFill>
                <a:srgbClr val="000000"/>
              </a:solidFill>
              <a:round/>
              <a:headEnd/>
              <a:tailEnd/>
            </a:ln>
          </p:spPr>
          <p:txBody>
            <a:bodyPr/>
            <a:lstStyle/>
            <a:p>
              <a:endParaRPr lang="en-US"/>
            </a:p>
          </p:txBody>
        </p:sp>
        <p:sp>
          <p:nvSpPr>
            <p:cNvPr id="12057" name="Oval 108"/>
            <p:cNvSpPr>
              <a:spLocks noChangeArrowheads="1"/>
            </p:cNvSpPr>
            <p:nvPr/>
          </p:nvSpPr>
          <p:spPr bwMode="auto">
            <a:xfrm>
              <a:off x="3431" y="1797"/>
              <a:ext cx="278" cy="278"/>
            </a:xfrm>
            <a:prstGeom prst="ellipse">
              <a:avLst/>
            </a:prstGeom>
            <a:solidFill>
              <a:srgbClr val="FFFFFF"/>
            </a:solidFill>
            <a:ln w="25400">
              <a:solidFill>
                <a:srgbClr val="000000"/>
              </a:solidFill>
              <a:round/>
              <a:headEnd/>
              <a:tailEnd/>
            </a:ln>
          </p:spPr>
          <p:txBody>
            <a:bodyPr/>
            <a:lstStyle/>
            <a:p>
              <a:endParaRPr lang="en-US"/>
            </a:p>
          </p:txBody>
        </p:sp>
        <p:sp>
          <p:nvSpPr>
            <p:cNvPr id="12058" name="Oval 109"/>
            <p:cNvSpPr>
              <a:spLocks noChangeArrowheads="1"/>
            </p:cNvSpPr>
            <p:nvPr/>
          </p:nvSpPr>
          <p:spPr bwMode="auto">
            <a:xfrm>
              <a:off x="3502" y="2224"/>
              <a:ext cx="420" cy="420"/>
            </a:xfrm>
            <a:prstGeom prst="ellipse">
              <a:avLst/>
            </a:prstGeom>
            <a:solidFill>
              <a:srgbClr val="FFFFFF"/>
            </a:solidFill>
            <a:ln w="25400">
              <a:solidFill>
                <a:srgbClr val="000000"/>
              </a:solidFill>
              <a:round/>
              <a:headEnd/>
              <a:tailEnd/>
            </a:ln>
          </p:spPr>
          <p:txBody>
            <a:bodyPr/>
            <a:lstStyle/>
            <a:p>
              <a:endParaRPr lang="en-US"/>
            </a:p>
          </p:txBody>
        </p:sp>
        <p:sp>
          <p:nvSpPr>
            <p:cNvPr id="12059" name="Oval 110"/>
            <p:cNvSpPr>
              <a:spLocks noChangeArrowheads="1"/>
            </p:cNvSpPr>
            <p:nvPr/>
          </p:nvSpPr>
          <p:spPr bwMode="auto">
            <a:xfrm>
              <a:off x="2224"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060" name="Oval 111"/>
            <p:cNvSpPr>
              <a:spLocks noChangeArrowheads="1"/>
            </p:cNvSpPr>
            <p:nvPr/>
          </p:nvSpPr>
          <p:spPr bwMode="auto">
            <a:xfrm>
              <a:off x="2863" y="1441"/>
              <a:ext cx="633" cy="634"/>
            </a:xfrm>
            <a:prstGeom prst="ellipse">
              <a:avLst/>
            </a:prstGeom>
            <a:solidFill>
              <a:srgbClr val="FFFFFF"/>
            </a:solidFill>
            <a:ln w="25400">
              <a:solidFill>
                <a:srgbClr val="000000"/>
              </a:solidFill>
              <a:round/>
              <a:headEnd/>
              <a:tailEnd/>
            </a:ln>
          </p:spPr>
          <p:txBody>
            <a:bodyPr/>
            <a:lstStyle/>
            <a:p>
              <a:endParaRPr lang="en-US"/>
            </a:p>
          </p:txBody>
        </p:sp>
        <p:sp>
          <p:nvSpPr>
            <p:cNvPr id="12061" name="Oval 112"/>
            <p:cNvSpPr>
              <a:spLocks noChangeArrowheads="1"/>
            </p:cNvSpPr>
            <p:nvPr/>
          </p:nvSpPr>
          <p:spPr bwMode="auto">
            <a:xfrm>
              <a:off x="2579"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062" name="Oval 113"/>
            <p:cNvSpPr>
              <a:spLocks noChangeArrowheads="1"/>
            </p:cNvSpPr>
            <p:nvPr/>
          </p:nvSpPr>
          <p:spPr bwMode="auto">
            <a:xfrm>
              <a:off x="2366" y="2081"/>
              <a:ext cx="633" cy="635"/>
            </a:xfrm>
            <a:prstGeom prst="ellipse">
              <a:avLst/>
            </a:prstGeom>
            <a:solidFill>
              <a:srgbClr val="FFFFFF"/>
            </a:solidFill>
            <a:ln w="25400">
              <a:solidFill>
                <a:srgbClr val="000000"/>
              </a:solidFill>
              <a:round/>
              <a:headEnd/>
              <a:tailEnd/>
            </a:ln>
          </p:spPr>
          <p:txBody>
            <a:bodyPr/>
            <a:lstStyle/>
            <a:p>
              <a:endParaRPr lang="en-US"/>
            </a:p>
          </p:txBody>
        </p:sp>
        <p:sp>
          <p:nvSpPr>
            <p:cNvPr id="12063" name="Freeform 114"/>
            <p:cNvSpPr>
              <a:spLocks/>
            </p:cNvSpPr>
            <p:nvPr/>
          </p:nvSpPr>
          <p:spPr bwMode="auto">
            <a:xfrm>
              <a:off x="2234" y="1408"/>
              <a:ext cx="1582" cy="1363"/>
            </a:xfrm>
            <a:custGeom>
              <a:avLst/>
              <a:gdLst>
                <a:gd name="T0" fmla="*/ 373 w 1582"/>
                <a:gd name="T1" fmla="*/ 0 h 1363"/>
                <a:gd name="T2" fmla="*/ 660 w 1582"/>
                <a:gd name="T3" fmla="*/ 169 h 1363"/>
                <a:gd name="T4" fmla="*/ 1006 w 1582"/>
                <a:gd name="T5" fmla="*/ 125 h 1363"/>
                <a:gd name="T6" fmla="*/ 1227 w 1582"/>
                <a:gd name="T7" fmla="*/ 453 h 1363"/>
                <a:gd name="T8" fmla="*/ 1285 w 1582"/>
                <a:gd name="T9" fmla="*/ 479 h 1363"/>
                <a:gd name="T10" fmla="*/ 1440 w 1582"/>
                <a:gd name="T11" fmla="*/ 582 h 1363"/>
                <a:gd name="T12" fmla="*/ 1480 w 1582"/>
                <a:gd name="T13" fmla="*/ 666 h 1363"/>
                <a:gd name="T14" fmla="*/ 1582 w 1582"/>
                <a:gd name="T15" fmla="*/ 817 h 1363"/>
                <a:gd name="T16" fmla="*/ 1565 w 1582"/>
                <a:gd name="T17" fmla="*/ 866 h 1363"/>
                <a:gd name="T18" fmla="*/ 1325 w 1582"/>
                <a:gd name="T19" fmla="*/ 1310 h 1363"/>
                <a:gd name="T20" fmla="*/ 1157 w 1582"/>
                <a:gd name="T21" fmla="*/ 1363 h 1363"/>
                <a:gd name="T22" fmla="*/ 607 w 1582"/>
                <a:gd name="T23" fmla="*/ 1314 h 1363"/>
                <a:gd name="T24" fmla="*/ 567 w 1582"/>
                <a:gd name="T25" fmla="*/ 1243 h 1363"/>
                <a:gd name="T26" fmla="*/ 204 w 1582"/>
                <a:gd name="T27" fmla="*/ 1163 h 1363"/>
                <a:gd name="T28" fmla="*/ 137 w 1582"/>
                <a:gd name="T29" fmla="*/ 1194 h 1363"/>
                <a:gd name="T30" fmla="*/ 0 w 1582"/>
                <a:gd name="T31" fmla="*/ 461 h 1363"/>
                <a:gd name="T32" fmla="*/ 373 w 1582"/>
                <a:gd name="T33" fmla="*/ 0 h 13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82" h="1363">
                  <a:moveTo>
                    <a:pt x="373" y="0"/>
                  </a:moveTo>
                  <a:lnTo>
                    <a:pt x="660" y="169"/>
                  </a:lnTo>
                  <a:lnTo>
                    <a:pt x="1006" y="125"/>
                  </a:lnTo>
                  <a:lnTo>
                    <a:pt x="1227" y="453"/>
                  </a:lnTo>
                  <a:lnTo>
                    <a:pt x="1285" y="479"/>
                  </a:lnTo>
                  <a:lnTo>
                    <a:pt x="1440" y="582"/>
                  </a:lnTo>
                  <a:lnTo>
                    <a:pt x="1480" y="666"/>
                  </a:lnTo>
                  <a:lnTo>
                    <a:pt x="1582" y="817"/>
                  </a:lnTo>
                  <a:lnTo>
                    <a:pt x="1565" y="866"/>
                  </a:lnTo>
                  <a:lnTo>
                    <a:pt x="1325" y="1310"/>
                  </a:lnTo>
                  <a:lnTo>
                    <a:pt x="1157" y="1363"/>
                  </a:lnTo>
                  <a:lnTo>
                    <a:pt x="607" y="1314"/>
                  </a:lnTo>
                  <a:lnTo>
                    <a:pt x="567" y="1243"/>
                  </a:lnTo>
                  <a:lnTo>
                    <a:pt x="204" y="1163"/>
                  </a:lnTo>
                  <a:lnTo>
                    <a:pt x="137" y="1194"/>
                  </a:lnTo>
                  <a:lnTo>
                    <a:pt x="0" y="461"/>
                  </a:lnTo>
                  <a:lnTo>
                    <a:pt x="3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95" name="Text Box 115"/>
          <p:cNvSpPr txBox="1">
            <a:spLocks noChangeArrowheads="1"/>
          </p:cNvSpPr>
          <p:nvPr/>
        </p:nvSpPr>
        <p:spPr bwMode="auto">
          <a:xfrm>
            <a:off x="317500" y="2667000"/>
            <a:ext cx="9064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1600">
                <a:solidFill>
                  <a:srgbClr val="000000"/>
                </a:solidFill>
                <a:latin typeface="Times New Roman" pitchFamily="18" charset="0"/>
              </a:rPr>
              <a:t>network</a:t>
            </a:r>
          </a:p>
          <a:p>
            <a:pPr algn="ctr"/>
            <a:r>
              <a:rPr lang="en-US" sz="1600">
                <a:solidFill>
                  <a:srgbClr val="000000"/>
                </a:solidFill>
                <a:latin typeface="Times New Roman" pitchFamily="18" charset="0"/>
              </a:rPr>
              <a:t>in US</a:t>
            </a:r>
          </a:p>
        </p:txBody>
      </p:sp>
      <p:sp>
        <p:nvSpPr>
          <p:cNvPr id="11296" name="Text Box 116"/>
          <p:cNvSpPr txBox="1">
            <a:spLocks noChangeArrowheads="1"/>
          </p:cNvSpPr>
          <p:nvPr/>
        </p:nvSpPr>
        <p:spPr bwMode="auto">
          <a:xfrm>
            <a:off x="5106988" y="3228975"/>
            <a:ext cx="10477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1600">
                <a:solidFill>
                  <a:srgbClr val="000000"/>
                </a:solidFill>
                <a:latin typeface="Times New Roman" pitchFamily="18" charset="0"/>
              </a:rPr>
              <a:t>network</a:t>
            </a:r>
          </a:p>
          <a:p>
            <a:pPr algn="ctr"/>
            <a:r>
              <a:rPr lang="en-US" sz="1600">
                <a:solidFill>
                  <a:srgbClr val="000000"/>
                </a:solidFill>
                <a:latin typeface="Times New Roman" pitchFamily="18" charset="0"/>
              </a:rPr>
              <a:t>in Europe</a:t>
            </a:r>
          </a:p>
        </p:txBody>
      </p:sp>
      <p:sp>
        <p:nvSpPr>
          <p:cNvPr id="11297" name="Text Box 117"/>
          <p:cNvSpPr txBox="1">
            <a:spLocks noChangeArrowheads="1"/>
          </p:cNvSpPr>
          <p:nvPr/>
        </p:nvSpPr>
        <p:spPr bwMode="auto">
          <a:xfrm>
            <a:off x="3117850" y="1600200"/>
            <a:ext cx="121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1600">
                <a:solidFill>
                  <a:srgbClr val="000000"/>
                </a:solidFill>
                <a:latin typeface="Times New Roman" pitchFamily="18" charset="0"/>
              </a:rPr>
              <a:t>Mainframe,</a:t>
            </a:r>
          </a:p>
          <a:p>
            <a:pPr algn="ctr"/>
            <a:r>
              <a:rPr lang="en-US" sz="1600">
                <a:solidFill>
                  <a:srgbClr val="000000"/>
                </a:solidFill>
                <a:latin typeface="Times New Roman" pitchFamily="18" charset="0"/>
              </a:rPr>
              <a:t>hosts</a:t>
            </a:r>
          </a:p>
        </p:txBody>
      </p:sp>
      <p:sp>
        <p:nvSpPr>
          <p:cNvPr id="11298" name="Text Box 118"/>
          <p:cNvSpPr txBox="1">
            <a:spLocks noChangeArrowheads="1"/>
          </p:cNvSpPr>
          <p:nvPr/>
        </p:nvSpPr>
        <p:spPr bwMode="auto">
          <a:xfrm>
            <a:off x="2743200" y="5029200"/>
            <a:ext cx="896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1600">
                <a:solidFill>
                  <a:srgbClr val="000000"/>
                </a:solidFill>
                <a:latin typeface="Times New Roman" pitchFamily="18" charset="0"/>
              </a:rPr>
              <a:t>Internet</a:t>
            </a:r>
          </a:p>
        </p:txBody>
      </p:sp>
      <p:sp>
        <p:nvSpPr>
          <p:cNvPr id="11299" name="Text Box 119"/>
          <p:cNvSpPr txBox="1">
            <a:spLocks noChangeArrowheads="1"/>
          </p:cNvSpPr>
          <p:nvPr/>
        </p:nvSpPr>
        <p:spPr bwMode="auto">
          <a:xfrm>
            <a:off x="6467475" y="5791200"/>
            <a:ext cx="121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1600">
                <a:solidFill>
                  <a:srgbClr val="000000"/>
                </a:solidFill>
                <a:latin typeface="Times New Roman" pitchFamily="18" charset="0"/>
              </a:rPr>
              <a:t>network</a:t>
            </a:r>
          </a:p>
          <a:p>
            <a:pPr algn="ctr"/>
            <a:r>
              <a:rPr lang="en-US" sz="1600">
                <a:solidFill>
                  <a:srgbClr val="000000"/>
                </a:solidFill>
                <a:latin typeface="Times New Roman" pitchFamily="18" charset="0"/>
              </a:rPr>
              <a:t>in Australia</a:t>
            </a:r>
          </a:p>
        </p:txBody>
      </p:sp>
      <p:grpSp>
        <p:nvGrpSpPr>
          <p:cNvPr id="11300" name="Group 120"/>
          <p:cNvGrpSpPr>
            <a:grpSpLocks/>
          </p:cNvGrpSpPr>
          <p:nvPr/>
        </p:nvGrpSpPr>
        <p:grpSpPr bwMode="auto">
          <a:xfrm>
            <a:off x="1136650" y="1403350"/>
            <a:ext cx="838200" cy="762000"/>
            <a:chOff x="3840" y="1008"/>
            <a:chExt cx="695" cy="635"/>
          </a:xfrm>
        </p:grpSpPr>
        <p:sp>
          <p:nvSpPr>
            <p:cNvPr id="12045" name="Oval 121"/>
            <p:cNvSpPr>
              <a:spLocks noChangeArrowheads="1"/>
            </p:cNvSpPr>
            <p:nvPr/>
          </p:nvSpPr>
          <p:spPr bwMode="auto">
            <a:xfrm>
              <a:off x="3863" y="1043"/>
              <a:ext cx="624" cy="576"/>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6" name="Oval 122"/>
            <p:cNvSpPr>
              <a:spLocks noChangeArrowheads="1"/>
            </p:cNvSpPr>
            <p:nvPr/>
          </p:nvSpPr>
          <p:spPr bwMode="auto">
            <a:xfrm flipV="1">
              <a:off x="3900" y="1080"/>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7" name="Oval 123"/>
            <p:cNvSpPr>
              <a:spLocks noChangeArrowheads="1"/>
            </p:cNvSpPr>
            <p:nvPr/>
          </p:nvSpPr>
          <p:spPr bwMode="auto">
            <a:xfrm flipV="1">
              <a:off x="3840" y="1392"/>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8" name="Oval 124"/>
            <p:cNvSpPr>
              <a:spLocks noChangeArrowheads="1"/>
            </p:cNvSpPr>
            <p:nvPr/>
          </p:nvSpPr>
          <p:spPr bwMode="auto">
            <a:xfrm flipV="1">
              <a:off x="4056" y="1548"/>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9" name="Oval 125"/>
            <p:cNvSpPr>
              <a:spLocks noChangeArrowheads="1"/>
            </p:cNvSpPr>
            <p:nvPr/>
          </p:nvSpPr>
          <p:spPr bwMode="auto">
            <a:xfrm flipV="1">
              <a:off x="4320" y="1500"/>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50" name="Oval 126"/>
            <p:cNvSpPr>
              <a:spLocks noChangeArrowheads="1"/>
            </p:cNvSpPr>
            <p:nvPr/>
          </p:nvSpPr>
          <p:spPr bwMode="auto">
            <a:xfrm flipV="1">
              <a:off x="4404" y="1164"/>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51" name="Oval 127"/>
            <p:cNvSpPr>
              <a:spLocks noChangeArrowheads="1"/>
            </p:cNvSpPr>
            <p:nvPr/>
          </p:nvSpPr>
          <p:spPr bwMode="auto">
            <a:xfrm flipV="1">
              <a:off x="4188" y="1008"/>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301" name="Text Box 128"/>
          <p:cNvSpPr txBox="1">
            <a:spLocks noChangeArrowheads="1"/>
          </p:cNvSpPr>
          <p:nvPr/>
        </p:nvSpPr>
        <p:spPr bwMode="auto">
          <a:xfrm>
            <a:off x="1143000" y="1600200"/>
            <a:ext cx="83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1800">
                <a:solidFill>
                  <a:srgbClr val="000000"/>
                </a:solidFill>
                <a:latin typeface="Times New Roman" pitchFamily="18" charset="0"/>
              </a:rPr>
              <a:t>LAN’s</a:t>
            </a:r>
          </a:p>
        </p:txBody>
      </p:sp>
      <p:grpSp>
        <p:nvGrpSpPr>
          <p:cNvPr id="11302" name="Group 129"/>
          <p:cNvGrpSpPr>
            <a:grpSpLocks/>
          </p:cNvGrpSpPr>
          <p:nvPr/>
        </p:nvGrpSpPr>
        <p:grpSpPr bwMode="auto">
          <a:xfrm>
            <a:off x="7391400" y="3048000"/>
            <a:ext cx="1000125" cy="1066800"/>
            <a:chOff x="2151" y="782"/>
            <a:chExt cx="738" cy="899"/>
          </a:xfrm>
        </p:grpSpPr>
        <p:grpSp>
          <p:nvGrpSpPr>
            <p:cNvPr id="11907" name="Group 130"/>
            <p:cNvGrpSpPr>
              <a:grpSpLocks/>
            </p:cNvGrpSpPr>
            <p:nvPr/>
          </p:nvGrpSpPr>
          <p:grpSpPr bwMode="auto">
            <a:xfrm>
              <a:off x="2168" y="960"/>
              <a:ext cx="721" cy="721"/>
              <a:chOff x="2168" y="960"/>
              <a:chExt cx="721" cy="721"/>
            </a:xfrm>
          </p:grpSpPr>
          <p:sp>
            <p:nvSpPr>
              <p:cNvPr id="11909" name="Freeform 131"/>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10" name="Freeform 132"/>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11" name="Freeform 133"/>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912" name="Group 134"/>
              <p:cNvGrpSpPr>
                <a:grpSpLocks/>
              </p:cNvGrpSpPr>
              <p:nvPr/>
            </p:nvGrpSpPr>
            <p:grpSpPr bwMode="auto">
              <a:xfrm>
                <a:off x="2230" y="1408"/>
                <a:ext cx="456" cy="73"/>
                <a:chOff x="2230" y="1408"/>
                <a:chExt cx="456" cy="73"/>
              </a:xfrm>
            </p:grpSpPr>
            <p:sp>
              <p:nvSpPr>
                <p:cNvPr id="12041" name="Line 135"/>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2" name="Line 136"/>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3" name="Line 137"/>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4" name="Line 138"/>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913" name="Freeform 139"/>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14" name="Freeform 140"/>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15" name="Freeform 141"/>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916" name="Group 142"/>
              <p:cNvGrpSpPr>
                <a:grpSpLocks/>
              </p:cNvGrpSpPr>
              <p:nvPr/>
            </p:nvGrpSpPr>
            <p:grpSpPr bwMode="auto">
              <a:xfrm>
                <a:off x="2719" y="1628"/>
                <a:ext cx="123" cy="53"/>
                <a:chOff x="2719" y="1628"/>
                <a:chExt cx="123" cy="53"/>
              </a:xfrm>
            </p:grpSpPr>
            <p:grpSp>
              <p:nvGrpSpPr>
                <p:cNvPr id="12032" name="Group 143"/>
                <p:cNvGrpSpPr>
                  <a:grpSpLocks/>
                </p:cNvGrpSpPr>
                <p:nvPr/>
              </p:nvGrpSpPr>
              <p:grpSpPr bwMode="auto">
                <a:xfrm>
                  <a:off x="2719" y="1628"/>
                  <a:ext cx="120" cy="53"/>
                  <a:chOff x="2719" y="1628"/>
                  <a:chExt cx="120" cy="53"/>
                </a:xfrm>
              </p:grpSpPr>
              <p:sp>
                <p:nvSpPr>
                  <p:cNvPr id="12037" name="Freeform 144"/>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38" name="Freeform 145"/>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39" name="Freeform 146"/>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0" name="Freeform 147"/>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033" name="Group 148"/>
                <p:cNvGrpSpPr>
                  <a:grpSpLocks/>
                </p:cNvGrpSpPr>
                <p:nvPr/>
              </p:nvGrpSpPr>
              <p:grpSpPr bwMode="auto">
                <a:xfrm>
                  <a:off x="2721" y="1644"/>
                  <a:ext cx="121" cy="25"/>
                  <a:chOff x="2721" y="1644"/>
                  <a:chExt cx="121" cy="25"/>
                </a:xfrm>
              </p:grpSpPr>
              <p:sp>
                <p:nvSpPr>
                  <p:cNvPr id="12034" name="Line 149"/>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35" name="Line 150"/>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36" name="Line 151"/>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917" name="Freeform 152"/>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18" name="Freeform 153"/>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19" name="Freeform 154"/>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20" name="Line 155"/>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21" name="Line 156"/>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22" name="Line 157"/>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23" name="Line 158"/>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24" name="Line 159"/>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25" name="Line 160"/>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26" name="Line 161"/>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27" name="Line 162"/>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28" name="Line 163"/>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929" name="Group 164"/>
              <p:cNvGrpSpPr>
                <a:grpSpLocks/>
              </p:cNvGrpSpPr>
              <p:nvPr/>
            </p:nvGrpSpPr>
            <p:grpSpPr bwMode="auto">
              <a:xfrm>
                <a:off x="2706" y="969"/>
                <a:ext cx="129" cy="424"/>
                <a:chOff x="2706" y="969"/>
                <a:chExt cx="129" cy="424"/>
              </a:xfrm>
            </p:grpSpPr>
            <p:grpSp>
              <p:nvGrpSpPr>
                <p:cNvPr id="12002" name="Group 165"/>
                <p:cNvGrpSpPr>
                  <a:grpSpLocks/>
                </p:cNvGrpSpPr>
                <p:nvPr/>
              </p:nvGrpSpPr>
              <p:grpSpPr bwMode="auto">
                <a:xfrm>
                  <a:off x="2755" y="1024"/>
                  <a:ext cx="80" cy="353"/>
                  <a:chOff x="2755" y="1024"/>
                  <a:chExt cx="80" cy="353"/>
                </a:xfrm>
              </p:grpSpPr>
              <p:sp>
                <p:nvSpPr>
                  <p:cNvPr id="12006" name="Freeform 166"/>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007" name="Group 167"/>
                  <p:cNvGrpSpPr>
                    <a:grpSpLocks/>
                  </p:cNvGrpSpPr>
                  <p:nvPr/>
                </p:nvGrpSpPr>
                <p:grpSpPr bwMode="auto">
                  <a:xfrm>
                    <a:off x="2755" y="1039"/>
                    <a:ext cx="80" cy="302"/>
                    <a:chOff x="2755" y="1039"/>
                    <a:chExt cx="80" cy="302"/>
                  </a:xfrm>
                </p:grpSpPr>
                <p:grpSp>
                  <p:nvGrpSpPr>
                    <p:cNvPr id="12008" name="Group 168"/>
                    <p:cNvGrpSpPr>
                      <a:grpSpLocks/>
                    </p:cNvGrpSpPr>
                    <p:nvPr/>
                  </p:nvGrpSpPr>
                  <p:grpSpPr bwMode="auto">
                    <a:xfrm>
                      <a:off x="2755" y="1039"/>
                      <a:ext cx="80" cy="302"/>
                      <a:chOff x="2755" y="1039"/>
                      <a:chExt cx="80" cy="302"/>
                    </a:xfrm>
                  </p:grpSpPr>
                  <p:grpSp>
                    <p:nvGrpSpPr>
                      <p:cNvPr id="12010" name="Group 169"/>
                      <p:cNvGrpSpPr>
                        <a:grpSpLocks/>
                      </p:cNvGrpSpPr>
                      <p:nvPr/>
                    </p:nvGrpSpPr>
                    <p:grpSpPr bwMode="auto">
                      <a:xfrm>
                        <a:off x="2755" y="1039"/>
                        <a:ext cx="80" cy="180"/>
                        <a:chOff x="2755" y="1039"/>
                        <a:chExt cx="80" cy="180"/>
                      </a:xfrm>
                    </p:grpSpPr>
                    <p:grpSp>
                      <p:nvGrpSpPr>
                        <p:cNvPr id="12020" name="Group 170"/>
                        <p:cNvGrpSpPr>
                          <a:grpSpLocks/>
                        </p:cNvGrpSpPr>
                        <p:nvPr/>
                      </p:nvGrpSpPr>
                      <p:grpSpPr bwMode="auto">
                        <a:xfrm>
                          <a:off x="2761" y="1039"/>
                          <a:ext cx="74" cy="97"/>
                          <a:chOff x="2761" y="1039"/>
                          <a:chExt cx="74" cy="97"/>
                        </a:xfrm>
                      </p:grpSpPr>
                      <p:sp>
                        <p:nvSpPr>
                          <p:cNvPr id="12026" name="Line 171"/>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27" name="Line 172"/>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28" name="Line 173"/>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29" name="Line 174"/>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30" name="Line 175"/>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31" name="Line 176"/>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021" name="Line 177"/>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22" name="Line 178"/>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23" name="Line 179"/>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24" name="Line 180"/>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25" name="Line 181"/>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011" name="Group 182"/>
                      <p:cNvGrpSpPr>
                        <a:grpSpLocks/>
                      </p:cNvGrpSpPr>
                      <p:nvPr/>
                    </p:nvGrpSpPr>
                    <p:grpSpPr bwMode="auto">
                      <a:xfrm>
                        <a:off x="2757" y="1229"/>
                        <a:ext cx="69" cy="112"/>
                        <a:chOff x="2757" y="1229"/>
                        <a:chExt cx="69" cy="112"/>
                      </a:xfrm>
                    </p:grpSpPr>
                    <p:sp>
                      <p:nvSpPr>
                        <p:cNvPr id="12012" name="Line 183"/>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13" name="Line 184"/>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14" name="Line 185"/>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15" name="Line 186"/>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16" name="Line 187"/>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17" name="Line 188"/>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18" name="Line 189"/>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19" name="Line 190"/>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009" name="Line 191"/>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003" name="Group 192"/>
                <p:cNvGrpSpPr>
                  <a:grpSpLocks/>
                </p:cNvGrpSpPr>
                <p:nvPr/>
              </p:nvGrpSpPr>
              <p:grpSpPr bwMode="auto">
                <a:xfrm>
                  <a:off x="2706" y="969"/>
                  <a:ext cx="68" cy="424"/>
                  <a:chOff x="2706" y="969"/>
                  <a:chExt cx="68" cy="424"/>
                </a:xfrm>
              </p:grpSpPr>
              <p:sp>
                <p:nvSpPr>
                  <p:cNvPr id="12004" name="Freeform 193"/>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05" name="Arc 194"/>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930" name="Freeform 195"/>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931" name="Group 196"/>
              <p:cNvGrpSpPr>
                <a:grpSpLocks/>
              </p:cNvGrpSpPr>
              <p:nvPr/>
            </p:nvGrpSpPr>
            <p:grpSpPr bwMode="auto">
              <a:xfrm>
                <a:off x="2277" y="960"/>
                <a:ext cx="446" cy="433"/>
                <a:chOff x="2277" y="960"/>
                <a:chExt cx="446" cy="433"/>
              </a:xfrm>
            </p:grpSpPr>
            <p:sp>
              <p:nvSpPr>
                <p:cNvPr id="11998" name="Freeform 197"/>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99" name="Arc 198"/>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00" name="Arc 199"/>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01" name="Arc 200"/>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932" name="Freeform 201"/>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33" name="Freeform 202"/>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34" name="Freeform 203"/>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35" name="Freeform 204"/>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36" name="Freeform 205"/>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37" name="Freeform 206"/>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38" name="Freeform 207"/>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39" name="Freeform 208"/>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40" name="Freeform 209"/>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941" name="Group 210"/>
              <p:cNvGrpSpPr>
                <a:grpSpLocks/>
              </p:cNvGrpSpPr>
              <p:nvPr/>
            </p:nvGrpSpPr>
            <p:grpSpPr bwMode="auto">
              <a:xfrm>
                <a:off x="2211" y="1526"/>
                <a:ext cx="505" cy="136"/>
                <a:chOff x="2211" y="1526"/>
                <a:chExt cx="505" cy="136"/>
              </a:xfrm>
            </p:grpSpPr>
            <p:sp>
              <p:nvSpPr>
                <p:cNvPr id="11942" name="Freeform 211"/>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43" name="Freeform 212"/>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44" name="Line 213"/>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945" name="Group 214"/>
                <p:cNvGrpSpPr>
                  <a:grpSpLocks/>
                </p:cNvGrpSpPr>
                <p:nvPr/>
              </p:nvGrpSpPr>
              <p:grpSpPr bwMode="auto">
                <a:xfrm>
                  <a:off x="2241" y="1526"/>
                  <a:ext cx="430" cy="105"/>
                  <a:chOff x="2241" y="1526"/>
                  <a:chExt cx="430" cy="105"/>
                </a:xfrm>
              </p:grpSpPr>
              <p:sp>
                <p:nvSpPr>
                  <p:cNvPr id="11949" name="Freeform 215"/>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950" name="Group 216"/>
                  <p:cNvGrpSpPr>
                    <a:grpSpLocks/>
                  </p:cNvGrpSpPr>
                  <p:nvPr/>
                </p:nvGrpSpPr>
                <p:grpSpPr bwMode="auto">
                  <a:xfrm>
                    <a:off x="2251" y="1526"/>
                    <a:ext cx="420" cy="105"/>
                    <a:chOff x="2251" y="1526"/>
                    <a:chExt cx="420" cy="105"/>
                  </a:xfrm>
                </p:grpSpPr>
                <p:grpSp>
                  <p:nvGrpSpPr>
                    <p:cNvPr id="11951" name="Group 217"/>
                    <p:cNvGrpSpPr>
                      <a:grpSpLocks/>
                    </p:cNvGrpSpPr>
                    <p:nvPr/>
                  </p:nvGrpSpPr>
                  <p:grpSpPr bwMode="auto">
                    <a:xfrm>
                      <a:off x="2256" y="1526"/>
                      <a:ext cx="309" cy="87"/>
                      <a:chOff x="2256" y="1526"/>
                      <a:chExt cx="309" cy="87"/>
                    </a:xfrm>
                  </p:grpSpPr>
                  <p:grpSp>
                    <p:nvGrpSpPr>
                      <p:cNvPr id="11965" name="Group 218"/>
                      <p:cNvGrpSpPr>
                        <a:grpSpLocks/>
                      </p:cNvGrpSpPr>
                      <p:nvPr/>
                    </p:nvGrpSpPr>
                    <p:grpSpPr bwMode="auto">
                      <a:xfrm>
                        <a:off x="2256" y="1526"/>
                        <a:ext cx="64" cy="57"/>
                        <a:chOff x="2256" y="1526"/>
                        <a:chExt cx="64" cy="57"/>
                      </a:xfrm>
                    </p:grpSpPr>
                    <p:sp>
                      <p:nvSpPr>
                        <p:cNvPr id="11996" name="Line 219"/>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97" name="Line 220"/>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66" name="Group 221"/>
                      <p:cNvGrpSpPr>
                        <a:grpSpLocks/>
                      </p:cNvGrpSpPr>
                      <p:nvPr/>
                    </p:nvGrpSpPr>
                    <p:grpSpPr bwMode="auto">
                      <a:xfrm>
                        <a:off x="2281" y="1529"/>
                        <a:ext cx="65" cy="57"/>
                        <a:chOff x="2281" y="1529"/>
                        <a:chExt cx="65" cy="57"/>
                      </a:xfrm>
                    </p:grpSpPr>
                    <p:sp>
                      <p:nvSpPr>
                        <p:cNvPr id="11994" name="Line 222"/>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95" name="Line 223"/>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67" name="Group 224"/>
                      <p:cNvGrpSpPr>
                        <a:grpSpLocks/>
                      </p:cNvGrpSpPr>
                      <p:nvPr/>
                    </p:nvGrpSpPr>
                    <p:grpSpPr bwMode="auto">
                      <a:xfrm>
                        <a:off x="2308" y="1531"/>
                        <a:ext cx="63" cy="58"/>
                        <a:chOff x="2308" y="1531"/>
                        <a:chExt cx="63" cy="58"/>
                      </a:xfrm>
                    </p:grpSpPr>
                    <p:sp>
                      <p:nvSpPr>
                        <p:cNvPr id="11992" name="Line 225"/>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93" name="Line 226"/>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68" name="Group 227"/>
                      <p:cNvGrpSpPr>
                        <a:grpSpLocks/>
                      </p:cNvGrpSpPr>
                      <p:nvPr/>
                    </p:nvGrpSpPr>
                    <p:grpSpPr bwMode="auto">
                      <a:xfrm>
                        <a:off x="2331" y="1535"/>
                        <a:ext cx="64" cy="59"/>
                        <a:chOff x="2331" y="1535"/>
                        <a:chExt cx="64" cy="59"/>
                      </a:xfrm>
                    </p:grpSpPr>
                    <p:sp>
                      <p:nvSpPr>
                        <p:cNvPr id="11990" name="Line 228"/>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91" name="Line 229"/>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69" name="Group 230"/>
                      <p:cNvGrpSpPr>
                        <a:grpSpLocks/>
                      </p:cNvGrpSpPr>
                      <p:nvPr/>
                    </p:nvGrpSpPr>
                    <p:grpSpPr bwMode="auto">
                      <a:xfrm>
                        <a:off x="2356" y="1538"/>
                        <a:ext cx="65" cy="57"/>
                        <a:chOff x="2356" y="1538"/>
                        <a:chExt cx="65" cy="57"/>
                      </a:xfrm>
                    </p:grpSpPr>
                    <p:sp>
                      <p:nvSpPr>
                        <p:cNvPr id="11988" name="Line 231"/>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9" name="Line 232"/>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70" name="Group 233"/>
                      <p:cNvGrpSpPr>
                        <a:grpSpLocks/>
                      </p:cNvGrpSpPr>
                      <p:nvPr/>
                    </p:nvGrpSpPr>
                    <p:grpSpPr bwMode="auto">
                      <a:xfrm>
                        <a:off x="2382" y="1539"/>
                        <a:ext cx="64" cy="59"/>
                        <a:chOff x="2382" y="1539"/>
                        <a:chExt cx="64" cy="59"/>
                      </a:xfrm>
                    </p:grpSpPr>
                    <p:sp>
                      <p:nvSpPr>
                        <p:cNvPr id="11986" name="Line 234"/>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7" name="Line 235"/>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71" name="Group 236"/>
                      <p:cNvGrpSpPr>
                        <a:grpSpLocks/>
                      </p:cNvGrpSpPr>
                      <p:nvPr/>
                    </p:nvGrpSpPr>
                    <p:grpSpPr bwMode="auto">
                      <a:xfrm>
                        <a:off x="2406" y="1542"/>
                        <a:ext cx="64" cy="58"/>
                        <a:chOff x="2406" y="1542"/>
                        <a:chExt cx="64" cy="58"/>
                      </a:xfrm>
                    </p:grpSpPr>
                    <p:sp>
                      <p:nvSpPr>
                        <p:cNvPr id="11984" name="Line 237"/>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5" name="Line 238"/>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72" name="Group 239"/>
                      <p:cNvGrpSpPr>
                        <a:grpSpLocks/>
                      </p:cNvGrpSpPr>
                      <p:nvPr/>
                    </p:nvGrpSpPr>
                    <p:grpSpPr bwMode="auto">
                      <a:xfrm>
                        <a:off x="2428" y="1547"/>
                        <a:ext cx="64" cy="57"/>
                        <a:chOff x="2428" y="1547"/>
                        <a:chExt cx="64" cy="57"/>
                      </a:xfrm>
                    </p:grpSpPr>
                    <p:sp>
                      <p:nvSpPr>
                        <p:cNvPr id="11982" name="Line 240"/>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3" name="Line 241"/>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73" name="Group 242"/>
                      <p:cNvGrpSpPr>
                        <a:grpSpLocks/>
                      </p:cNvGrpSpPr>
                      <p:nvPr/>
                    </p:nvGrpSpPr>
                    <p:grpSpPr bwMode="auto">
                      <a:xfrm>
                        <a:off x="2452" y="1551"/>
                        <a:ext cx="65" cy="58"/>
                        <a:chOff x="2452" y="1551"/>
                        <a:chExt cx="65" cy="58"/>
                      </a:xfrm>
                    </p:grpSpPr>
                    <p:sp>
                      <p:nvSpPr>
                        <p:cNvPr id="11980" name="Line 243"/>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1" name="Line 244"/>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74" name="Group 245"/>
                      <p:cNvGrpSpPr>
                        <a:grpSpLocks/>
                      </p:cNvGrpSpPr>
                      <p:nvPr/>
                    </p:nvGrpSpPr>
                    <p:grpSpPr bwMode="auto">
                      <a:xfrm>
                        <a:off x="2476" y="1553"/>
                        <a:ext cx="65" cy="58"/>
                        <a:chOff x="2476" y="1553"/>
                        <a:chExt cx="65" cy="58"/>
                      </a:xfrm>
                    </p:grpSpPr>
                    <p:sp>
                      <p:nvSpPr>
                        <p:cNvPr id="11978" name="Line 246"/>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79" name="Line 247"/>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75" name="Group 248"/>
                      <p:cNvGrpSpPr>
                        <a:grpSpLocks/>
                      </p:cNvGrpSpPr>
                      <p:nvPr/>
                    </p:nvGrpSpPr>
                    <p:grpSpPr bwMode="auto">
                      <a:xfrm>
                        <a:off x="2500" y="1555"/>
                        <a:ext cx="65" cy="58"/>
                        <a:chOff x="2500" y="1555"/>
                        <a:chExt cx="65" cy="58"/>
                      </a:xfrm>
                    </p:grpSpPr>
                    <p:sp>
                      <p:nvSpPr>
                        <p:cNvPr id="11976" name="Line 249"/>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77" name="Line 250"/>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952" name="Group 251"/>
                    <p:cNvGrpSpPr>
                      <a:grpSpLocks/>
                    </p:cNvGrpSpPr>
                    <p:nvPr/>
                  </p:nvGrpSpPr>
                  <p:grpSpPr bwMode="auto">
                    <a:xfrm>
                      <a:off x="2575" y="1564"/>
                      <a:ext cx="93" cy="67"/>
                      <a:chOff x="2575" y="1564"/>
                      <a:chExt cx="93" cy="67"/>
                    </a:xfrm>
                  </p:grpSpPr>
                  <p:grpSp>
                    <p:nvGrpSpPr>
                      <p:cNvPr id="11956" name="Group 252"/>
                      <p:cNvGrpSpPr>
                        <a:grpSpLocks/>
                      </p:cNvGrpSpPr>
                      <p:nvPr/>
                    </p:nvGrpSpPr>
                    <p:grpSpPr bwMode="auto">
                      <a:xfrm>
                        <a:off x="2613" y="1568"/>
                        <a:ext cx="55" cy="63"/>
                        <a:chOff x="2613" y="1568"/>
                        <a:chExt cx="55" cy="63"/>
                      </a:xfrm>
                    </p:grpSpPr>
                    <p:sp>
                      <p:nvSpPr>
                        <p:cNvPr id="11963" name="Line 253"/>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64" name="Line 254"/>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57" name="Group 255"/>
                      <p:cNvGrpSpPr>
                        <a:grpSpLocks/>
                      </p:cNvGrpSpPr>
                      <p:nvPr/>
                    </p:nvGrpSpPr>
                    <p:grpSpPr bwMode="auto">
                      <a:xfrm>
                        <a:off x="2596" y="1565"/>
                        <a:ext cx="54" cy="64"/>
                        <a:chOff x="2596" y="1565"/>
                        <a:chExt cx="54" cy="64"/>
                      </a:xfrm>
                    </p:grpSpPr>
                    <p:sp>
                      <p:nvSpPr>
                        <p:cNvPr id="11961" name="Line 256"/>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62" name="Line 257"/>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58" name="Group 258"/>
                      <p:cNvGrpSpPr>
                        <a:grpSpLocks/>
                      </p:cNvGrpSpPr>
                      <p:nvPr/>
                    </p:nvGrpSpPr>
                    <p:grpSpPr bwMode="auto">
                      <a:xfrm>
                        <a:off x="2575" y="1564"/>
                        <a:ext cx="53" cy="62"/>
                        <a:chOff x="2575" y="1564"/>
                        <a:chExt cx="53" cy="62"/>
                      </a:xfrm>
                    </p:grpSpPr>
                    <p:sp>
                      <p:nvSpPr>
                        <p:cNvPr id="11959" name="Line 259"/>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60" name="Line 260"/>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953" name="Line 261"/>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54" name="Line 262"/>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55" name="Line 263"/>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946" name="Group 264"/>
                <p:cNvGrpSpPr>
                  <a:grpSpLocks/>
                </p:cNvGrpSpPr>
                <p:nvPr/>
              </p:nvGrpSpPr>
              <p:grpSpPr bwMode="auto">
                <a:xfrm>
                  <a:off x="2659" y="1579"/>
                  <a:ext cx="57" cy="72"/>
                  <a:chOff x="2659" y="1579"/>
                  <a:chExt cx="57" cy="72"/>
                </a:xfrm>
              </p:grpSpPr>
              <p:sp>
                <p:nvSpPr>
                  <p:cNvPr id="11947" name="Line 265"/>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48" name="Line 266"/>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1908" name="Rectangle 267"/>
            <p:cNvSpPr>
              <a:spLocks noChangeArrowheads="1"/>
            </p:cNvSpPr>
            <p:nvPr/>
          </p:nvSpPr>
          <p:spPr bwMode="auto">
            <a:xfrm>
              <a:off x="2151" y="782"/>
              <a:ext cx="13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grpSp>
        <p:nvGrpSpPr>
          <p:cNvPr id="11303" name="Group 268"/>
          <p:cNvGrpSpPr>
            <a:grpSpLocks/>
          </p:cNvGrpSpPr>
          <p:nvPr/>
        </p:nvGrpSpPr>
        <p:grpSpPr bwMode="auto">
          <a:xfrm>
            <a:off x="7467600" y="1981200"/>
            <a:ext cx="1000125" cy="1066800"/>
            <a:chOff x="2151" y="782"/>
            <a:chExt cx="738" cy="899"/>
          </a:xfrm>
        </p:grpSpPr>
        <p:grpSp>
          <p:nvGrpSpPr>
            <p:cNvPr id="11769" name="Group 269"/>
            <p:cNvGrpSpPr>
              <a:grpSpLocks/>
            </p:cNvGrpSpPr>
            <p:nvPr/>
          </p:nvGrpSpPr>
          <p:grpSpPr bwMode="auto">
            <a:xfrm>
              <a:off x="2168" y="960"/>
              <a:ext cx="721" cy="721"/>
              <a:chOff x="2168" y="960"/>
              <a:chExt cx="721" cy="721"/>
            </a:xfrm>
          </p:grpSpPr>
          <p:sp>
            <p:nvSpPr>
              <p:cNvPr id="11771" name="Freeform 270"/>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2" name="Freeform 271"/>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3" name="Freeform 272"/>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774" name="Group 273"/>
              <p:cNvGrpSpPr>
                <a:grpSpLocks/>
              </p:cNvGrpSpPr>
              <p:nvPr/>
            </p:nvGrpSpPr>
            <p:grpSpPr bwMode="auto">
              <a:xfrm>
                <a:off x="2230" y="1408"/>
                <a:ext cx="456" cy="73"/>
                <a:chOff x="2230" y="1408"/>
                <a:chExt cx="456" cy="73"/>
              </a:xfrm>
            </p:grpSpPr>
            <p:sp>
              <p:nvSpPr>
                <p:cNvPr id="11903" name="Line 274"/>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04" name="Line 275"/>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05" name="Line 276"/>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06" name="Line 277"/>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775" name="Freeform 278"/>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 name="Freeform 279"/>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 name="Freeform 280"/>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778" name="Group 281"/>
              <p:cNvGrpSpPr>
                <a:grpSpLocks/>
              </p:cNvGrpSpPr>
              <p:nvPr/>
            </p:nvGrpSpPr>
            <p:grpSpPr bwMode="auto">
              <a:xfrm>
                <a:off x="2719" y="1628"/>
                <a:ext cx="123" cy="53"/>
                <a:chOff x="2719" y="1628"/>
                <a:chExt cx="123" cy="53"/>
              </a:xfrm>
            </p:grpSpPr>
            <p:grpSp>
              <p:nvGrpSpPr>
                <p:cNvPr id="11894" name="Group 282"/>
                <p:cNvGrpSpPr>
                  <a:grpSpLocks/>
                </p:cNvGrpSpPr>
                <p:nvPr/>
              </p:nvGrpSpPr>
              <p:grpSpPr bwMode="auto">
                <a:xfrm>
                  <a:off x="2719" y="1628"/>
                  <a:ext cx="120" cy="53"/>
                  <a:chOff x="2719" y="1628"/>
                  <a:chExt cx="120" cy="53"/>
                </a:xfrm>
              </p:grpSpPr>
              <p:sp>
                <p:nvSpPr>
                  <p:cNvPr id="11899" name="Freeform 283"/>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00" name="Freeform 284"/>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01" name="Freeform 285"/>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02" name="Freeform 286"/>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95" name="Group 287"/>
                <p:cNvGrpSpPr>
                  <a:grpSpLocks/>
                </p:cNvGrpSpPr>
                <p:nvPr/>
              </p:nvGrpSpPr>
              <p:grpSpPr bwMode="auto">
                <a:xfrm>
                  <a:off x="2721" y="1644"/>
                  <a:ext cx="121" cy="25"/>
                  <a:chOff x="2721" y="1644"/>
                  <a:chExt cx="121" cy="25"/>
                </a:xfrm>
              </p:grpSpPr>
              <p:sp>
                <p:nvSpPr>
                  <p:cNvPr id="11896" name="Line 288"/>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97" name="Line 289"/>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98" name="Line 290"/>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779" name="Freeform 291"/>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80" name="Freeform 292"/>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81" name="Freeform 293"/>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82" name="Line 294"/>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3" name="Line 295"/>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4" name="Line 296"/>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5" name="Line 297"/>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6" name="Line 298"/>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7" name="Line 299"/>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8" name="Line 300"/>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9" name="Line 301"/>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90" name="Line 302"/>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791" name="Group 303"/>
              <p:cNvGrpSpPr>
                <a:grpSpLocks/>
              </p:cNvGrpSpPr>
              <p:nvPr/>
            </p:nvGrpSpPr>
            <p:grpSpPr bwMode="auto">
              <a:xfrm>
                <a:off x="2706" y="969"/>
                <a:ext cx="129" cy="424"/>
                <a:chOff x="2706" y="969"/>
                <a:chExt cx="129" cy="424"/>
              </a:xfrm>
            </p:grpSpPr>
            <p:grpSp>
              <p:nvGrpSpPr>
                <p:cNvPr id="11864" name="Group 304"/>
                <p:cNvGrpSpPr>
                  <a:grpSpLocks/>
                </p:cNvGrpSpPr>
                <p:nvPr/>
              </p:nvGrpSpPr>
              <p:grpSpPr bwMode="auto">
                <a:xfrm>
                  <a:off x="2755" y="1024"/>
                  <a:ext cx="80" cy="353"/>
                  <a:chOff x="2755" y="1024"/>
                  <a:chExt cx="80" cy="353"/>
                </a:xfrm>
              </p:grpSpPr>
              <p:sp>
                <p:nvSpPr>
                  <p:cNvPr id="11868" name="Freeform 305"/>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869" name="Group 306"/>
                  <p:cNvGrpSpPr>
                    <a:grpSpLocks/>
                  </p:cNvGrpSpPr>
                  <p:nvPr/>
                </p:nvGrpSpPr>
                <p:grpSpPr bwMode="auto">
                  <a:xfrm>
                    <a:off x="2755" y="1039"/>
                    <a:ext cx="80" cy="302"/>
                    <a:chOff x="2755" y="1039"/>
                    <a:chExt cx="80" cy="302"/>
                  </a:xfrm>
                </p:grpSpPr>
                <p:grpSp>
                  <p:nvGrpSpPr>
                    <p:cNvPr id="11870" name="Group 307"/>
                    <p:cNvGrpSpPr>
                      <a:grpSpLocks/>
                    </p:cNvGrpSpPr>
                    <p:nvPr/>
                  </p:nvGrpSpPr>
                  <p:grpSpPr bwMode="auto">
                    <a:xfrm>
                      <a:off x="2755" y="1039"/>
                      <a:ext cx="80" cy="302"/>
                      <a:chOff x="2755" y="1039"/>
                      <a:chExt cx="80" cy="302"/>
                    </a:xfrm>
                  </p:grpSpPr>
                  <p:grpSp>
                    <p:nvGrpSpPr>
                      <p:cNvPr id="11872" name="Group 308"/>
                      <p:cNvGrpSpPr>
                        <a:grpSpLocks/>
                      </p:cNvGrpSpPr>
                      <p:nvPr/>
                    </p:nvGrpSpPr>
                    <p:grpSpPr bwMode="auto">
                      <a:xfrm>
                        <a:off x="2755" y="1039"/>
                        <a:ext cx="80" cy="180"/>
                        <a:chOff x="2755" y="1039"/>
                        <a:chExt cx="80" cy="180"/>
                      </a:xfrm>
                    </p:grpSpPr>
                    <p:grpSp>
                      <p:nvGrpSpPr>
                        <p:cNvPr id="11882" name="Group 309"/>
                        <p:cNvGrpSpPr>
                          <a:grpSpLocks/>
                        </p:cNvGrpSpPr>
                        <p:nvPr/>
                      </p:nvGrpSpPr>
                      <p:grpSpPr bwMode="auto">
                        <a:xfrm>
                          <a:off x="2761" y="1039"/>
                          <a:ext cx="74" cy="97"/>
                          <a:chOff x="2761" y="1039"/>
                          <a:chExt cx="74" cy="97"/>
                        </a:xfrm>
                      </p:grpSpPr>
                      <p:sp>
                        <p:nvSpPr>
                          <p:cNvPr id="11888" name="Line 310"/>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9" name="Line 311"/>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90" name="Line 312"/>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91" name="Line 313"/>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92" name="Line 314"/>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93" name="Line 315"/>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883" name="Line 316"/>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4" name="Line 317"/>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5" name="Line 318"/>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6" name="Line 319"/>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7" name="Line 320"/>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73" name="Group 321"/>
                      <p:cNvGrpSpPr>
                        <a:grpSpLocks/>
                      </p:cNvGrpSpPr>
                      <p:nvPr/>
                    </p:nvGrpSpPr>
                    <p:grpSpPr bwMode="auto">
                      <a:xfrm>
                        <a:off x="2757" y="1229"/>
                        <a:ext cx="69" cy="112"/>
                        <a:chOff x="2757" y="1229"/>
                        <a:chExt cx="69" cy="112"/>
                      </a:xfrm>
                    </p:grpSpPr>
                    <p:sp>
                      <p:nvSpPr>
                        <p:cNvPr id="11874" name="Line 322"/>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5" name="Line 323"/>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6" name="Line 324"/>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7" name="Line 325"/>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8" name="Line 326"/>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 name="Line 327"/>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0" name="Line 328"/>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1" name="Line 329"/>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871" name="Line 330"/>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865" name="Group 331"/>
                <p:cNvGrpSpPr>
                  <a:grpSpLocks/>
                </p:cNvGrpSpPr>
                <p:nvPr/>
              </p:nvGrpSpPr>
              <p:grpSpPr bwMode="auto">
                <a:xfrm>
                  <a:off x="2706" y="969"/>
                  <a:ext cx="68" cy="424"/>
                  <a:chOff x="2706" y="969"/>
                  <a:chExt cx="68" cy="424"/>
                </a:xfrm>
              </p:grpSpPr>
              <p:sp>
                <p:nvSpPr>
                  <p:cNvPr id="11866" name="Freeform 332"/>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67" name="Arc 333"/>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792" name="Freeform 334"/>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793" name="Group 335"/>
              <p:cNvGrpSpPr>
                <a:grpSpLocks/>
              </p:cNvGrpSpPr>
              <p:nvPr/>
            </p:nvGrpSpPr>
            <p:grpSpPr bwMode="auto">
              <a:xfrm>
                <a:off x="2277" y="960"/>
                <a:ext cx="446" cy="433"/>
                <a:chOff x="2277" y="960"/>
                <a:chExt cx="446" cy="433"/>
              </a:xfrm>
            </p:grpSpPr>
            <p:sp>
              <p:nvSpPr>
                <p:cNvPr id="11860" name="Freeform 336"/>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61" name="Arc 337"/>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62" name="Arc 338"/>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63" name="Arc 339"/>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794" name="Freeform 340"/>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95" name="Freeform 341"/>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96" name="Freeform 342"/>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97" name="Freeform 343"/>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98" name="Freeform 344"/>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99" name="Freeform 345"/>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00" name="Freeform 346"/>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01" name="Freeform 347"/>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02" name="Freeform 348"/>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803" name="Group 349"/>
              <p:cNvGrpSpPr>
                <a:grpSpLocks/>
              </p:cNvGrpSpPr>
              <p:nvPr/>
            </p:nvGrpSpPr>
            <p:grpSpPr bwMode="auto">
              <a:xfrm>
                <a:off x="2211" y="1526"/>
                <a:ext cx="505" cy="136"/>
                <a:chOff x="2211" y="1526"/>
                <a:chExt cx="505" cy="136"/>
              </a:xfrm>
            </p:grpSpPr>
            <p:sp>
              <p:nvSpPr>
                <p:cNvPr id="11804" name="Freeform 350"/>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05" name="Freeform 351"/>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06" name="Line 352"/>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807" name="Group 353"/>
                <p:cNvGrpSpPr>
                  <a:grpSpLocks/>
                </p:cNvGrpSpPr>
                <p:nvPr/>
              </p:nvGrpSpPr>
              <p:grpSpPr bwMode="auto">
                <a:xfrm>
                  <a:off x="2241" y="1526"/>
                  <a:ext cx="430" cy="105"/>
                  <a:chOff x="2241" y="1526"/>
                  <a:chExt cx="430" cy="105"/>
                </a:xfrm>
              </p:grpSpPr>
              <p:sp>
                <p:nvSpPr>
                  <p:cNvPr id="11811" name="Freeform 354"/>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812" name="Group 355"/>
                  <p:cNvGrpSpPr>
                    <a:grpSpLocks/>
                  </p:cNvGrpSpPr>
                  <p:nvPr/>
                </p:nvGrpSpPr>
                <p:grpSpPr bwMode="auto">
                  <a:xfrm>
                    <a:off x="2251" y="1526"/>
                    <a:ext cx="420" cy="105"/>
                    <a:chOff x="2251" y="1526"/>
                    <a:chExt cx="420" cy="105"/>
                  </a:xfrm>
                </p:grpSpPr>
                <p:grpSp>
                  <p:nvGrpSpPr>
                    <p:cNvPr id="11813" name="Group 356"/>
                    <p:cNvGrpSpPr>
                      <a:grpSpLocks/>
                    </p:cNvGrpSpPr>
                    <p:nvPr/>
                  </p:nvGrpSpPr>
                  <p:grpSpPr bwMode="auto">
                    <a:xfrm>
                      <a:off x="2256" y="1526"/>
                      <a:ext cx="309" cy="87"/>
                      <a:chOff x="2256" y="1526"/>
                      <a:chExt cx="309" cy="87"/>
                    </a:xfrm>
                  </p:grpSpPr>
                  <p:grpSp>
                    <p:nvGrpSpPr>
                      <p:cNvPr id="11827" name="Group 357"/>
                      <p:cNvGrpSpPr>
                        <a:grpSpLocks/>
                      </p:cNvGrpSpPr>
                      <p:nvPr/>
                    </p:nvGrpSpPr>
                    <p:grpSpPr bwMode="auto">
                      <a:xfrm>
                        <a:off x="2256" y="1526"/>
                        <a:ext cx="64" cy="57"/>
                        <a:chOff x="2256" y="1526"/>
                        <a:chExt cx="64" cy="57"/>
                      </a:xfrm>
                    </p:grpSpPr>
                    <p:sp>
                      <p:nvSpPr>
                        <p:cNvPr id="11858" name="Line 358"/>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59" name="Line 359"/>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28" name="Group 360"/>
                      <p:cNvGrpSpPr>
                        <a:grpSpLocks/>
                      </p:cNvGrpSpPr>
                      <p:nvPr/>
                    </p:nvGrpSpPr>
                    <p:grpSpPr bwMode="auto">
                      <a:xfrm>
                        <a:off x="2281" y="1529"/>
                        <a:ext cx="65" cy="57"/>
                        <a:chOff x="2281" y="1529"/>
                        <a:chExt cx="65" cy="57"/>
                      </a:xfrm>
                    </p:grpSpPr>
                    <p:sp>
                      <p:nvSpPr>
                        <p:cNvPr id="11856" name="Line 361"/>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57" name="Line 362"/>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29" name="Group 363"/>
                      <p:cNvGrpSpPr>
                        <a:grpSpLocks/>
                      </p:cNvGrpSpPr>
                      <p:nvPr/>
                    </p:nvGrpSpPr>
                    <p:grpSpPr bwMode="auto">
                      <a:xfrm>
                        <a:off x="2308" y="1531"/>
                        <a:ext cx="63" cy="58"/>
                        <a:chOff x="2308" y="1531"/>
                        <a:chExt cx="63" cy="58"/>
                      </a:xfrm>
                    </p:grpSpPr>
                    <p:sp>
                      <p:nvSpPr>
                        <p:cNvPr id="11854" name="Line 364"/>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55" name="Line 365"/>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30" name="Group 366"/>
                      <p:cNvGrpSpPr>
                        <a:grpSpLocks/>
                      </p:cNvGrpSpPr>
                      <p:nvPr/>
                    </p:nvGrpSpPr>
                    <p:grpSpPr bwMode="auto">
                      <a:xfrm>
                        <a:off x="2331" y="1535"/>
                        <a:ext cx="64" cy="59"/>
                        <a:chOff x="2331" y="1535"/>
                        <a:chExt cx="64" cy="59"/>
                      </a:xfrm>
                    </p:grpSpPr>
                    <p:sp>
                      <p:nvSpPr>
                        <p:cNvPr id="11852" name="Line 367"/>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53" name="Line 368"/>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31" name="Group 369"/>
                      <p:cNvGrpSpPr>
                        <a:grpSpLocks/>
                      </p:cNvGrpSpPr>
                      <p:nvPr/>
                    </p:nvGrpSpPr>
                    <p:grpSpPr bwMode="auto">
                      <a:xfrm>
                        <a:off x="2356" y="1538"/>
                        <a:ext cx="65" cy="57"/>
                        <a:chOff x="2356" y="1538"/>
                        <a:chExt cx="65" cy="57"/>
                      </a:xfrm>
                    </p:grpSpPr>
                    <p:sp>
                      <p:nvSpPr>
                        <p:cNvPr id="11850" name="Line 370"/>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51" name="Line 371"/>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32" name="Group 372"/>
                      <p:cNvGrpSpPr>
                        <a:grpSpLocks/>
                      </p:cNvGrpSpPr>
                      <p:nvPr/>
                    </p:nvGrpSpPr>
                    <p:grpSpPr bwMode="auto">
                      <a:xfrm>
                        <a:off x="2382" y="1539"/>
                        <a:ext cx="64" cy="59"/>
                        <a:chOff x="2382" y="1539"/>
                        <a:chExt cx="64" cy="59"/>
                      </a:xfrm>
                    </p:grpSpPr>
                    <p:sp>
                      <p:nvSpPr>
                        <p:cNvPr id="11848" name="Line 373"/>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49" name="Line 374"/>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33" name="Group 375"/>
                      <p:cNvGrpSpPr>
                        <a:grpSpLocks/>
                      </p:cNvGrpSpPr>
                      <p:nvPr/>
                    </p:nvGrpSpPr>
                    <p:grpSpPr bwMode="auto">
                      <a:xfrm>
                        <a:off x="2406" y="1542"/>
                        <a:ext cx="64" cy="58"/>
                        <a:chOff x="2406" y="1542"/>
                        <a:chExt cx="64" cy="58"/>
                      </a:xfrm>
                    </p:grpSpPr>
                    <p:sp>
                      <p:nvSpPr>
                        <p:cNvPr id="11846" name="Line 376"/>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47" name="Line 377"/>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34" name="Group 378"/>
                      <p:cNvGrpSpPr>
                        <a:grpSpLocks/>
                      </p:cNvGrpSpPr>
                      <p:nvPr/>
                    </p:nvGrpSpPr>
                    <p:grpSpPr bwMode="auto">
                      <a:xfrm>
                        <a:off x="2428" y="1547"/>
                        <a:ext cx="64" cy="57"/>
                        <a:chOff x="2428" y="1547"/>
                        <a:chExt cx="64" cy="57"/>
                      </a:xfrm>
                    </p:grpSpPr>
                    <p:sp>
                      <p:nvSpPr>
                        <p:cNvPr id="11844" name="Line 379"/>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45" name="Line 380"/>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35" name="Group 381"/>
                      <p:cNvGrpSpPr>
                        <a:grpSpLocks/>
                      </p:cNvGrpSpPr>
                      <p:nvPr/>
                    </p:nvGrpSpPr>
                    <p:grpSpPr bwMode="auto">
                      <a:xfrm>
                        <a:off x="2452" y="1551"/>
                        <a:ext cx="65" cy="58"/>
                        <a:chOff x="2452" y="1551"/>
                        <a:chExt cx="65" cy="58"/>
                      </a:xfrm>
                    </p:grpSpPr>
                    <p:sp>
                      <p:nvSpPr>
                        <p:cNvPr id="11842" name="Line 382"/>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43" name="Line 383"/>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36" name="Group 384"/>
                      <p:cNvGrpSpPr>
                        <a:grpSpLocks/>
                      </p:cNvGrpSpPr>
                      <p:nvPr/>
                    </p:nvGrpSpPr>
                    <p:grpSpPr bwMode="auto">
                      <a:xfrm>
                        <a:off x="2476" y="1553"/>
                        <a:ext cx="65" cy="58"/>
                        <a:chOff x="2476" y="1553"/>
                        <a:chExt cx="65" cy="58"/>
                      </a:xfrm>
                    </p:grpSpPr>
                    <p:sp>
                      <p:nvSpPr>
                        <p:cNvPr id="11840" name="Line 385"/>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41" name="Line 386"/>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37" name="Group 387"/>
                      <p:cNvGrpSpPr>
                        <a:grpSpLocks/>
                      </p:cNvGrpSpPr>
                      <p:nvPr/>
                    </p:nvGrpSpPr>
                    <p:grpSpPr bwMode="auto">
                      <a:xfrm>
                        <a:off x="2500" y="1555"/>
                        <a:ext cx="65" cy="58"/>
                        <a:chOff x="2500" y="1555"/>
                        <a:chExt cx="65" cy="58"/>
                      </a:xfrm>
                    </p:grpSpPr>
                    <p:sp>
                      <p:nvSpPr>
                        <p:cNvPr id="11838" name="Line 388"/>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39" name="Line 389"/>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814" name="Group 390"/>
                    <p:cNvGrpSpPr>
                      <a:grpSpLocks/>
                    </p:cNvGrpSpPr>
                    <p:nvPr/>
                  </p:nvGrpSpPr>
                  <p:grpSpPr bwMode="auto">
                    <a:xfrm>
                      <a:off x="2575" y="1564"/>
                      <a:ext cx="93" cy="67"/>
                      <a:chOff x="2575" y="1564"/>
                      <a:chExt cx="93" cy="67"/>
                    </a:xfrm>
                  </p:grpSpPr>
                  <p:grpSp>
                    <p:nvGrpSpPr>
                      <p:cNvPr id="11818" name="Group 391"/>
                      <p:cNvGrpSpPr>
                        <a:grpSpLocks/>
                      </p:cNvGrpSpPr>
                      <p:nvPr/>
                    </p:nvGrpSpPr>
                    <p:grpSpPr bwMode="auto">
                      <a:xfrm>
                        <a:off x="2613" y="1568"/>
                        <a:ext cx="55" cy="63"/>
                        <a:chOff x="2613" y="1568"/>
                        <a:chExt cx="55" cy="63"/>
                      </a:xfrm>
                    </p:grpSpPr>
                    <p:sp>
                      <p:nvSpPr>
                        <p:cNvPr id="11825" name="Line 392"/>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26" name="Line 393"/>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19" name="Group 394"/>
                      <p:cNvGrpSpPr>
                        <a:grpSpLocks/>
                      </p:cNvGrpSpPr>
                      <p:nvPr/>
                    </p:nvGrpSpPr>
                    <p:grpSpPr bwMode="auto">
                      <a:xfrm>
                        <a:off x="2596" y="1565"/>
                        <a:ext cx="54" cy="64"/>
                        <a:chOff x="2596" y="1565"/>
                        <a:chExt cx="54" cy="64"/>
                      </a:xfrm>
                    </p:grpSpPr>
                    <p:sp>
                      <p:nvSpPr>
                        <p:cNvPr id="11823" name="Line 395"/>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24" name="Line 396"/>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20" name="Group 397"/>
                      <p:cNvGrpSpPr>
                        <a:grpSpLocks/>
                      </p:cNvGrpSpPr>
                      <p:nvPr/>
                    </p:nvGrpSpPr>
                    <p:grpSpPr bwMode="auto">
                      <a:xfrm>
                        <a:off x="2575" y="1564"/>
                        <a:ext cx="53" cy="62"/>
                        <a:chOff x="2575" y="1564"/>
                        <a:chExt cx="53" cy="62"/>
                      </a:xfrm>
                    </p:grpSpPr>
                    <p:sp>
                      <p:nvSpPr>
                        <p:cNvPr id="11821" name="Line 398"/>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22" name="Line 399"/>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815" name="Line 400"/>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16" name="Line 401"/>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17" name="Line 402"/>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808" name="Group 403"/>
                <p:cNvGrpSpPr>
                  <a:grpSpLocks/>
                </p:cNvGrpSpPr>
                <p:nvPr/>
              </p:nvGrpSpPr>
              <p:grpSpPr bwMode="auto">
                <a:xfrm>
                  <a:off x="2659" y="1579"/>
                  <a:ext cx="57" cy="72"/>
                  <a:chOff x="2659" y="1579"/>
                  <a:chExt cx="57" cy="72"/>
                </a:xfrm>
              </p:grpSpPr>
              <p:sp>
                <p:nvSpPr>
                  <p:cNvPr id="11809" name="Line 404"/>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10" name="Line 405"/>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1770" name="Rectangle 406"/>
            <p:cNvSpPr>
              <a:spLocks noChangeArrowheads="1"/>
            </p:cNvSpPr>
            <p:nvPr/>
          </p:nvSpPr>
          <p:spPr bwMode="auto">
            <a:xfrm>
              <a:off x="2151" y="782"/>
              <a:ext cx="13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grpSp>
        <p:nvGrpSpPr>
          <p:cNvPr id="11304" name="Group 407"/>
          <p:cNvGrpSpPr>
            <a:grpSpLocks/>
          </p:cNvGrpSpPr>
          <p:nvPr/>
        </p:nvGrpSpPr>
        <p:grpSpPr bwMode="auto">
          <a:xfrm>
            <a:off x="5029200" y="1371600"/>
            <a:ext cx="1000125" cy="1066800"/>
            <a:chOff x="2151" y="782"/>
            <a:chExt cx="738" cy="899"/>
          </a:xfrm>
        </p:grpSpPr>
        <p:grpSp>
          <p:nvGrpSpPr>
            <p:cNvPr id="11631" name="Group 408"/>
            <p:cNvGrpSpPr>
              <a:grpSpLocks/>
            </p:cNvGrpSpPr>
            <p:nvPr/>
          </p:nvGrpSpPr>
          <p:grpSpPr bwMode="auto">
            <a:xfrm>
              <a:off x="2168" y="960"/>
              <a:ext cx="721" cy="721"/>
              <a:chOff x="2168" y="960"/>
              <a:chExt cx="721" cy="721"/>
            </a:xfrm>
          </p:grpSpPr>
          <p:sp>
            <p:nvSpPr>
              <p:cNvPr id="11633" name="Freeform 409"/>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34" name="Freeform 410"/>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35" name="Freeform 411"/>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636" name="Group 412"/>
              <p:cNvGrpSpPr>
                <a:grpSpLocks/>
              </p:cNvGrpSpPr>
              <p:nvPr/>
            </p:nvGrpSpPr>
            <p:grpSpPr bwMode="auto">
              <a:xfrm>
                <a:off x="2230" y="1408"/>
                <a:ext cx="456" cy="73"/>
                <a:chOff x="2230" y="1408"/>
                <a:chExt cx="456" cy="73"/>
              </a:xfrm>
            </p:grpSpPr>
            <p:sp>
              <p:nvSpPr>
                <p:cNvPr id="11765" name="Line 413"/>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66" name="Line 414"/>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67" name="Line 415"/>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68" name="Line 416"/>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637" name="Freeform 417"/>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38" name="Freeform 418"/>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39" name="Freeform 419"/>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640" name="Group 420"/>
              <p:cNvGrpSpPr>
                <a:grpSpLocks/>
              </p:cNvGrpSpPr>
              <p:nvPr/>
            </p:nvGrpSpPr>
            <p:grpSpPr bwMode="auto">
              <a:xfrm>
                <a:off x="2719" y="1628"/>
                <a:ext cx="123" cy="53"/>
                <a:chOff x="2719" y="1628"/>
                <a:chExt cx="123" cy="53"/>
              </a:xfrm>
            </p:grpSpPr>
            <p:grpSp>
              <p:nvGrpSpPr>
                <p:cNvPr id="11756" name="Group 421"/>
                <p:cNvGrpSpPr>
                  <a:grpSpLocks/>
                </p:cNvGrpSpPr>
                <p:nvPr/>
              </p:nvGrpSpPr>
              <p:grpSpPr bwMode="auto">
                <a:xfrm>
                  <a:off x="2719" y="1628"/>
                  <a:ext cx="120" cy="53"/>
                  <a:chOff x="2719" y="1628"/>
                  <a:chExt cx="120" cy="53"/>
                </a:xfrm>
              </p:grpSpPr>
              <p:sp>
                <p:nvSpPr>
                  <p:cNvPr id="11761" name="Freeform 422"/>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62" name="Freeform 423"/>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63" name="Freeform 424"/>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64" name="Freeform 425"/>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757" name="Group 426"/>
                <p:cNvGrpSpPr>
                  <a:grpSpLocks/>
                </p:cNvGrpSpPr>
                <p:nvPr/>
              </p:nvGrpSpPr>
              <p:grpSpPr bwMode="auto">
                <a:xfrm>
                  <a:off x="2721" y="1644"/>
                  <a:ext cx="121" cy="25"/>
                  <a:chOff x="2721" y="1644"/>
                  <a:chExt cx="121" cy="25"/>
                </a:xfrm>
              </p:grpSpPr>
              <p:sp>
                <p:nvSpPr>
                  <p:cNvPr id="11758" name="Line 427"/>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59" name="Line 428"/>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60" name="Line 429"/>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641" name="Freeform 430"/>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42" name="Freeform 431"/>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43" name="Freeform 432"/>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44" name="Line 433"/>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45" name="Line 434"/>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46" name="Line 435"/>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47" name="Line 436"/>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48" name="Line 437"/>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49" name="Line 438"/>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50" name="Line 439"/>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51" name="Line 440"/>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52" name="Line 441"/>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653" name="Group 442"/>
              <p:cNvGrpSpPr>
                <a:grpSpLocks/>
              </p:cNvGrpSpPr>
              <p:nvPr/>
            </p:nvGrpSpPr>
            <p:grpSpPr bwMode="auto">
              <a:xfrm>
                <a:off x="2706" y="969"/>
                <a:ext cx="129" cy="424"/>
                <a:chOff x="2706" y="969"/>
                <a:chExt cx="129" cy="424"/>
              </a:xfrm>
            </p:grpSpPr>
            <p:grpSp>
              <p:nvGrpSpPr>
                <p:cNvPr id="11726" name="Group 443"/>
                <p:cNvGrpSpPr>
                  <a:grpSpLocks/>
                </p:cNvGrpSpPr>
                <p:nvPr/>
              </p:nvGrpSpPr>
              <p:grpSpPr bwMode="auto">
                <a:xfrm>
                  <a:off x="2755" y="1024"/>
                  <a:ext cx="80" cy="353"/>
                  <a:chOff x="2755" y="1024"/>
                  <a:chExt cx="80" cy="353"/>
                </a:xfrm>
              </p:grpSpPr>
              <p:sp>
                <p:nvSpPr>
                  <p:cNvPr id="11730" name="Freeform 444"/>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731" name="Group 445"/>
                  <p:cNvGrpSpPr>
                    <a:grpSpLocks/>
                  </p:cNvGrpSpPr>
                  <p:nvPr/>
                </p:nvGrpSpPr>
                <p:grpSpPr bwMode="auto">
                  <a:xfrm>
                    <a:off x="2755" y="1039"/>
                    <a:ext cx="80" cy="302"/>
                    <a:chOff x="2755" y="1039"/>
                    <a:chExt cx="80" cy="302"/>
                  </a:xfrm>
                </p:grpSpPr>
                <p:grpSp>
                  <p:nvGrpSpPr>
                    <p:cNvPr id="11732" name="Group 446"/>
                    <p:cNvGrpSpPr>
                      <a:grpSpLocks/>
                    </p:cNvGrpSpPr>
                    <p:nvPr/>
                  </p:nvGrpSpPr>
                  <p:grpSpPr bwMode="auto">
                    <a:xfrm>
                      <a:off x="2755" y="1039"/>
                      <a:ext cx="80" cy="302"/>
                      <a:chOff x="2755" y="1039"/>
                      <a:chExt cx="80" cy="302"/>
                    </a:xfrm>
                  </p:grpSpPr>
                  <p:grpSp>
                    <p:nvGrpSpPr>
                      <p:cNvPr id="11734" name="Group 447"/>
                      <p:cNvGrpSpPr>
                        <a:grpSpLocks/>
                      </p:cNvGrpSpPr>
                      <p:nvPr/>
                    </p:nvGrpSpPr>
                    <p:grpSpPr bwMode="auto">
                      <a:xfrm>
                        <a:off x="2755" y="1039"/>
                        <a:ext cx="80" cy="180"/>
                        <a:chOff x="2755" y="1039"/>
                        <a:chExt cx="80" cy="180"/>
                      </a:xfrm>
                    </p:grpSpPr>
                    <p:grpSp>
                      <p:nvGrpSpPr>
                        <p:cNvPr id="11744" name="Group 448"/>
                        <p:cNvGrpSpPr>
                          <a:grpSpLocks/>
                        </p:cNvGrpSpPr>
                        <p:nvPr/>
                      </p:nvGrpSpPr>
                      <p:grpSpPr bwMode="auto">
                        <a:xfrm>
                          <a:off x="2761" y="1039"/>
                          <a:ext cx="74" cy="97"/>
                          <a:chOff x="2761" y="1039"/>
                          <a:chExt cx="74" cy="97"/>
                        </a:xfrm>
                      </p:grpSpPr>
                      <p:sp>
                        <p:nvSpPr>
                          <p:cNvPr id="11750" name="Line 449"/>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51" name="Line 450"/>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52" name="Line 451"/>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53" name="Line 452"/>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54" name="Line 453"/>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55" name="Line 454"/>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745" name="Line 455"/>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6" name="Line 456"/>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7" name="Line 457"/>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8" name="Line 458"/>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9" name="Line 459"/>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735" name="Group 460"/>
                      <p:cNvGrpSpPr>
                        <a:grpSpLocks/>
                      </p:cNvGrpSpPr>
                      <p:nvPr/>
                    </p:nvGrpSpPr>
                    <p:grpSpPr bwMode="auto">
                      <a:xfrm>
                        <a:off x="2757" y="1229"/>
                        <a:ext cx="69" cy="112"/>
                        <a:chOff x="2757" y="1229"/>
                        <a:chExt cx="69" cy="112"/>
                      </a:xfrm>
                    </p:grpSpPr>
                    <p:sp>
                      <p:nvSpPr>
                        <p:cNvPr id="11736" name="Line 461"/>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37" name="Line 462"/>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38" name="Line 463"/>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39" name="Line 464"/>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0" name="Line 465"/>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1" name="Line 466"/>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2" name="Line 467"/>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3" name="Line 468"/>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733" name="Line 469"/>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727" name="Group 470"/>
                <p:cNvGrpSpPr>
                  <a:grpSpLocks/>
                </p:cNvGrpSpPr>
                <p:nvPr/>
              </p:nvGrpSpPr>
              <p:grpSpPr bwMode="auto">
                <a:xfrm>
                  <a:off x="2706" y="969"/>
                  <a:ext cx="68" cy="424"/>
                  <a:chOff x="2706" y="969"/>
                  <a:chExt cx="68" cy="424"/>
                </a:xfrm>
              </p:grpSpPr>
              <p:sp>
                <p:nvSpPr>
                  <p:cNvPr id="11728" name="Freeform 471"/>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29" name="Arc 472"/>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654" name="Freeform 473"/>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655" name="Group 474"/>
              <p:cNvGrpSpPr>
                <a:grpSpLocks/>
              </p:cNvGrpSpPr>
              <p:nvPr/>
            </p:nvGrpSpPr>
            <p:grpSpPr bwMode="auto">
              <a:xfrm>
                <a:off x="2277" y="960"/>
                <a:ext cx="446" cy="433"/>
                <a:chOff x="2277" y="960"/>
                <a:chExt cx="446" cy="433"/>
              </a:xfrm>
            </p:grpSpPr>
            <p:sp>
              <p:nvSpPr>
                <p:cNvPr id="11722" name="Freeform 475"/>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23" name="Arc 476"/>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24" name="Arc 477"/>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25" name="Arc 478"/>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656" name="Freeform 479"/>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57" name="Freeform 480"/>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58" name="Freeform 481"/>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59" name="Freeform 482"/>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60" name="Freeform 483"/>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61" name="Freeform 484"/>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62" name="Freeform 485"/>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63" name="Freeform 486"/>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64" name="Freeform 487"/>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665" name="Group 488"/>
              <p:cNvGrpSpPr>
                <a:grpSpLocks/>
              </p:cNvGrpSpPr>
              <p:nvPr/>
            </p:nvGrpSpPr>
            <p:grpSpPr bwMode="auto">
              <a:xfrm>
                <a:off x="2211" y="1526"/>
                <a:ext cx="505" cy="136"/>
                <a:chOff x="2211" y="1526"/>
                <a:chExt cx="505" cy="136"/>
              </a:xfrm>
            </p:grpSpPr>
            <p:sp>
              <p:nvSpPr>
                <p:cNvPr id="11666" name="Freeform 489"/>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67" name="Freeform 490"/>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68" name="Line 491"/>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669" name="Group 492"/>
                <p:cNvGrpSpPr>
                  <a:grpSpLocks/>
                </p:cNvGrpSpPr>
                <p:nvPr/>
              </p:nvGrpSpPr>
              <p:grpSpPr bwMode="auto">
                <a:xfrm>
                  <a:off x="2241" y="1526"/>
                  <a:ext cx="430" cy="105"/>
                  <a:chOff x="2241" y="1526"/>
                  <a:chExt cx="430" cy="105"/>
                </a:xfrm>
              </p:grpSpPr>
              <p:sp>
                <p:nvSpPr>
                  <p:cNvPr id="11673" name="Freeform 493"/>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674" name="Group 494"/>
                  <p:cNvGrpSpPr>
                    <a:grpSpLocks/>
                  </p:cNvGrpSpPr>
                  <p:nvPr/>
                </p:nvGrpSpPr>
                <p:grpSpPr bwMode="auto">
                  <a:xfrm>
                    <a:off x="2251" y="1526"/>
                    <a:ext cx="420" cy="105"/>
                    <a:chOff x="2251" y="1526"/>
                    <a:chExt cx="420" cy="105"/>
                  </a:xfrm>
                </p:grpSpPr>
                <p:grpSp>
                  <p:nvGrpSpPr>
                    <p:cNvPr id="11675" name="Group 495"/>
                    <p:cNvGrpSpPr>
                      <a:grpSpLocks/>
                    </p:cNvGrpSpPr>
                    <p:nvPr/>
                  </p:nvGrpSpPr>
                  <p:grpSpPr bwMode="auto">
                    <a:xfrm>
                      <a:off x="2256" y="1526"/>
                      <a:ext cx="309" cy="87"/>
                      <a:chOff x="2256" y="1526"/>
                      <a:chExt cx="309" cy="87"/>
                    </a:xfrm>
                  </p:grpSpPr>
                  <p:grpSp>
                    <p:nvGrpSpPr>
                      <p:cNvPr id="11689" name="Group 496"/>
                      <p:cNvGrpSpPr>
                        <a:grpSpLocks/>
                      </p:cNvGrpSpPr>
                      <p:nvPr/>
                    </p:nvGrpSpPr>
                    <p:grpSpPr bwMode="auto">
                      <a:xfrm>
                        <a:off x="2256" y="1526"/>
                        <a:ext cx="64" cy="57"/>
                        <a:chOff x="2256" y="1526"/>
                        <a:chExt cx="64" cy="57"/>
                      </a:xfrm>
                    </p:grpSpPr>
                    <p:sp>
                      <p:nvSpPr>
                        <p:cNvPr id="11720" name="Line 497"/>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21" name="Line 498"/>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0" name="Group 499"/>
                      <p:cNvGrpSpPr>
                        <a:grpSpLocks/>
                      </p:cNvGrpSpPr>
                      <p:nvPr/>
                    </p:nvGrpSpPr>
                    <p:grpSpPr bwMode="auto">
                      <a:xfrm>
                        <a:off x="2281" y="1529"/>
                        <a:ext cx="65" cy="57"/>
                        <a:chOff x="2281" y="1529"/>
                        <a:chExt cx="65" cy="57"/>
                      </a:xfrm>
                    </p:grpSpPr>
                    <p:sp>
                      <p:nvSpPr>
                        <p:cNvPr id="11718" name="Line 500"/>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19" name="Line 501"/>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1" name="Group 502"/>
                      <p:cNvGrpSpPr>
                        <a:grpSpLocks/>
                      </p:cNvGrpSpPr>
                      <p:nvPr/>
                    </p:nvGrpSpPr>
                    <p:grpSpPr bwMode="auto">
                      <a:xfrm>
                        <a:off x="2308" y="1531"/>
                        <a:ext cx="63" cy="58"/>
                        <a:chOff x="2308" y="1531"/>
                        <a:chExt cx="63" cy="58"/>
                      </a:xfrm>
                    </p:grpSpPr>
                    <p:sp>
                      <p:nvSpPr>
                        <p:cNvPr id="11716" name="Line 503"/>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17" name="Line 504"/>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2" name="Group 505"/>
                      <p:cNvGrpSpPr>
                        <a:grpSpLocks/>
                      </p:cNvGrpSpPr>
                      <p:nvPr/>
                    </p:nvGrpSpPr>
                    <p:grpSpPr bwMode="auto">
                      <a:xfrm>
                        <a:off x="2331" y="1535"/>
                        <a:ext cx="64" cy="59"/>
                        <a:chOff x="2331" y="1535"/>
                        <a:chExt cx="64" cy="59"/>
                      </a:xfrm>
                    </p:grpSpPr>
                    <p:sp>
                      <p:nvSpPr>
                        <p:cNvPr id="11714" name="Line 506"/>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15" name="Line 507"/>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3" name="Group 508"/>
                      <p:cNvGrpSpPr>
                        <a:grpSpLocks/>
                      </p:cNvGrpSpPr>
                      <p:nvPr/>
                    </p:nvGrpSpPr>
                    <p:grpSpPr bwMode="auto">
                      <a:xfrm>
                        <a:off x="2356" y="1538"/>
                        <a:ext cx="65" cy="57"/>
                        <a:chOff x="2356" y="1538"/>
                        <a:chExt cx="65" cy="57"/>
                      </a:xfrm>
                    </p:grpSpPr>
                    <p:sp>
                      <p:nvSpPr>
                        <p:cNvPr id="11712" name="Line 509"/>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13" name="Line 510"/>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4" name="Group 511"/>
                      <p:cNvGrpSpPr>
                        <a:grpSpLocks/>
                      </p:cNvGrpSpPr>
                      <p:nvPr/>
                    </p:nvGrpSpPr>
                    <p:grpSpPr bwMode="auto">
                      <a:xfrm>
                        <a:off x="2382" y="1539"/>
                        <a:ext cx="64" cy="59"/>
                        <a:chOff x="2382" y="1539"/>
                        <a:chExt cx="64" cy="59"/>
                      </a:xfrm>
                    </p:grpSpPr>
                    <p:sp>
                      <p:nvSpPr>
                        <p:cNvPr id="11710" name="Line 512"/>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11" name="Line 513"/>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5" name="Group 514"/>
                      <p:cNvGrpSpPr>
                        <a:grpSpLocks/>
                      </p:cNvGrpSpPr>
                      <p:nvPr/>
                    </p:nvGrpSpPr>
                    <p:grpSpPr bwMode="auto">
                      <a:xfrm>
                        <a:off x="2406" y="1542"/>
                        <a:ext cx="64" cy="58"/>
                        <a:chOff x="2406" y="1542"/>
                        <a:chExt cx="64" cy="58"/>
                      </a:xfrm>
                    </p:grpSpPr>
                    <p:sp>
                      <p:nvSpPr>
                        <p:cNvPr id="11708" name="Line 515"/>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09" name="Line 516"/>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6" name="Group 517"/>
                      <p:cNvGrpSpPr>
                        <a:grpSpLocks/>
                      </p:cNvGrpSpPr>
                      <p:nvPr/>
                    </p:nvGrpSpPr>
                    <p:grpSpPr bwMode="auto">
                      <a:xfrm>
                        <a:off x="2428" y="1547"/>
                        <a:ext cx="64" cy="57"/>
                        <a:chOff x="2428" y="1547"/>
                        <a:chExt cx="64" cy="57"/>
                      </a:xfrm>
                    </p:grpSpPr>
                    <p:sp>
                      <p:nvSpPr>
                        <p:cNvPr id="11706" name="Line 518"/>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07" name="Line 519"/>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7" name="Group 520"/>
                      <p:cNvGrpSpPr>
                        <a:grpSpLocks/>
                      </p:cNvGrpSpPr>
                      <p:nvPr/>
                    </p:nvGrpSpPr>
                    <p:grpSpPr bwMode="auto">
                      <a:xfrm>
                        <a:off x="2452" y="1551"/>
                        <a:ext cx="65" cy="58"/>
                        <a:chOff x="2452" y="1551"/>
                        <a:chExt cx="65" cy="58"/>
                      </a:xfrm>
                    </p:grpSpPr>
                    <p:sp>
                      <p:nvSpPr>
                        <p:cNvPr id="11704" name="Line 521"/>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05" name="Line 522"/>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8" name="Group 523"/>
                      <p:cNvGrpSpPr>
                        <a:grpSpLocks/>
                      </p:cNvGrpSpPr>
                      <p:nvPr/>
                    </p:nvGrpSpPr>
                    <p:grpSpPr bwMode="auto">
                      <a:xfrm>
                        <a:off x="2476" y="1553"/>
                        <a:ext cx="65" cy="58"/>
                        <a:chOff x="2476" y="1553"/>
                        <a:chExt cx="65" cy="58"/>
                      </a:xfrm>
                    </p:grpSpPr>
                    <p:sp>
                      <p:nvSpPr>
                        <p:cNvPr id="11702" name="Line 524"/>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03" name="Line 525"/>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99" name="Group 526"/>
                      <p:cNvGrpSpPr>
                        <a:grpSpLocks/>
                      </p:cNvGrpSpPr>
                      <p:nvPr/>
                    </p:nvGrpSpPr>
                    <p:grpSpPr bwMode="auto">
                      <a:xfrm>
                        <a:off x="2500" y="1555"/>
                        <a:ext cx="65" cy="58"/>
                        <a:chOff x="2500" y="1555"/>
                        <a:chExt cx="65" cy="58"/>
                      </a:xfrm>
                    </p:grpSpPr>
                    <p:sp>
                      <p:nvSpPr>
                        <p:cNvPr id="11700" name="Line 527"/>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01" name="Line 528"/>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676" name="Group 529"/>
                    <p:cNvGrpSpPr>
                      <a:grpSpLocks/>
                    </p:cNvGrpSpPr>
                    <p:nvPr/>
                  </p:nvGrpSpPr>
                  <p:grpSpPr bwMode="auto">
                    <a:xfrm>
                      <a:off x="2575" y="1564"/>
                      <a:ext cx="93" cy="67"/>
                      <a:chOff x="2575" y="1564"/>
                      <a:chExt cx="93" cy="67"/>
                    </a:xfrm>
                  </p:grpSpPr>
                  <p:grpSp>
                    <p:nvGrpSpPr>
                      <p:cNvPr id="11680" name="Group 530"/>
                      <p:cNvGrpSpPr>
                        <a:grpSpLocks/>
                      </p:cNvGrpSpPr>
                      <p:nvPr/>
                    </p:nvGrpSpPr>
                    <p:grpSpPr bwMode="auto">
                      <a:xfrm>
                        <a:off x="2613" y="1568"/>
                        <a:ext cx="55" cy="63"/>
                        <a:chOff x="2613" y="1568"/>
                        <a:chExt cx="55" cy="63"/>
                      </a:xfrm>
                    </p:grpSpPr>
                    <p:sp>
                      <p:nvSpPr>
                        <p:cNvPr id="11687" name="Line 531"/>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88" name="Line 532"/>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81" name="Group 533"/>
                      <p:cNvGrpSpPr>
                        <a:grpSpLocks/>
                      </p:cNvGrpSpPr>
                      <p:nvPr/>
                    </p:nvGrpSpPr>
                    <p:grpSpPr bwMode="auto">
                      <a:xfrm>
                        <a:off x="2596" y="1565"/>
                        <a:ext cx="54" cy="64"/>
                        <a:chOff x="2596" y="1565"/>
                        <a:chExt cx="54" cy="64"/>
                      </a:xfrm>
                    </p:grpSpPr>
                    <p:sp>
                      <p:nvSpPr>
                        <p:cNvPr id="11685" name="Line 534"/>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86" name="Line 535"/>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82" name="Group 536"/>
                      <p:cNvGrpSpPr>
                        <a:grpSpLocks/>
                      </p:cNvGrpSpPr>
                      <p:nvPr/>
                    </p:nvGrpSpPr>
                    <p:grpSpPr bwMode="auto">
                      <a:xfrm>
                        <a:off x="2575" y="1564"/>
                        <a:ext cx="53" cy="62"/>
                        <a:chOff x="2575" y="1564"/>
                        <a:chExt cx="53" cy="62"/>
                      </a:xfrm>
                    </p:grpSpPr>
                    <p:sp>
                      <p:nvSpPr>
                        <p:cNvPr id="11683" name="Line 537"/>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84" name="Line 538"/>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677" name="Line 539"/>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8" name="Line 540"/>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9" name="Line 541"/>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670" name="Group 542"/>
                <p:cNvGrpSpPr>
                  <a:grpSpLocks/>
                </p:cNvGrpSpPr>
                <p:nvPr/>
              </p:nvGrpSpPr>
              <p:grpSpPr bwMode="auto">
                <a:xfrm>
                  <a:off x="2659" y="1579"/>
                  <a:ext cx="57" cy="72"/>
                  <a:chOff x="2659" y="1579"/>
                  <a:chExt cx="57" cy="72"/>
                </a:xfrm>
              </p:grpSpPr>
              <p:sp>
                <p:nvSpPr>
                  <p:cNvPr id="11671" name="Line 543"/>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2" name="Line 544"/>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1632" name="Rectangle 545"/>
            <p:cNvSpPr>
              <a:spLocks noChangeArrowheads="1"/>
            </p:cNvSpPr>
            <p:nvPr/>
          </p:nvSpPr>
          <p:spPr bwMode="auto">
            <a:xfrm>
              <a:off x="2151" y="782"/>
              <a:ext cx="13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grpSp>
        <p:nvGrpSpPr>
          <p:cNvPr id="11305" name="Group 546"/>
          <p:cNvGrpSpPr>
            <a:grpSpLocks/>
          </p:cNvGrpSpPr>
          <p:nvPr/>
        </p:nvGrpSpPr>
        <p:grpSpPr bwMode="auto">
          <a:xfrm>
            <a:off x="8143875" y="4343400"/>
            <a:ext cx="1000125" cy="1066800"/>
            <a:chOff x="2151" y="782"/>
            <a:chExt cx="738" cy="899"/>
          </a:xfrm>
        </p:grpSpPr>
        <p:grpSp>
          <p:nvGrpSpPr>
            <p:cNvPr id="11493" name="Group 547"/>
            <p:cNvGrpSpPr>
              <a:grpSpLocks/>
            </p:cNvGrpSpPr>
            <p:nvPr/>
          </p:nvGrpSpPr>
          <p:grpSpPr bwMode="auto">
            <a:xfrm>
              <a:off x="2168" y="960"/>
              <a:ext cx="721" cy="721"/>
              <a:chOff x="2168" y="960"/>
              <a:chExt cx="721" cy="721"/>
            </a:xfrm>
          </p:grpSpPr>
          <p:sp>
            <p:nvSpPr>
              <p:cNvPr id="11495" name="Freeform 548"/>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96" name="Freeform 549"/>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97" name="Freeform 550"/>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98" name="Group 551"/>
              <p:cNvGrpSpPr>
                <a:grpSpLocks/>
              </p:cNvGrpSpPr>
              <p:nvPr/>
            </p:nvGrpSpPr>
            <p:grpSpPr bwMode="auto">
              <a:xfrm>
                <a:off x="2230" y="1408"/>
                <a:ext cx="456" cy="73"/>
                <a:chOff x="2230" y="1408"/>
                <a:chExt cx="456" cy="73"/>
              </a:xfrm>
            </p:grpSpPr>
            <p:sp>
              <p:nvSpPr>
                <p:cNvPr id="11627" name="Line 552"/>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28" name="Line 553"/>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29" name="Line 554"/>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30" name="Line 555"/>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499" name="Freeform 556"/>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00" name="Freeform 557"/>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01" name="Freeform 558"/>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502" name="Group 559"/>
              <p:cNvGrpSpPr>
                <a:grpSpLocks/>
              </p:cNvGrpSpPr>
              <p:nvPr/>
            </p:nvGrpSpPr>
            <p:grpSpPr bwMode="auto">
              <a:xfrm>
                <a:off x="2719" y="1628"/>
                <a:ext cx="123" cy="53"/>
                <a:chOff x="2719" y="1628"/>
                <a:chExt cx="123" cy="53"/>
              </a:xfrm>
            </p:grpSpPr>
            <p:grpSp>
              <p:nvGrpSpPr>
                <p:cNvPr id="11618" name="Group 560"/>
                <p:cNvGrpSpPr>
                  <a:grpSpLocks/>
                </p:cNvGrpSpPr>
                <p:nvPr/>
              </p:nvGrpSpPr>
              <p:grpSpPr bwMode="auto">
                <a:xfrm>
                  <a:off x="2719" y="1628"/>
                  <a:ext cx="120" cy="53"/>
                  <a:chOff x="2719" y="1628"/>
                  <a:chExt cx="120" cy="53"/>
                </a:xfrm>
              </p:grpSpPr>
              <p:sp>
                <p:nvSpPr>
                  <p:cNvPr id="11623" name="Freeform 561"/>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24" name="Freeform 562"/>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25" name="Freeform 563"/>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26" name="Freeform 564"/>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619" name="Group 565"/>
                <p:cNvGrpSpPr>
                  <a:grpSpLocks/>
                </p:cNvGrpSpPr>
                <p:nvPr/>
              </p:nvGrpSpPr>
              <p:grpSpPr bwMode="auto">
                <a:xfrm>
                  <a:off x="2721" y="1644"/>
                  <a:ext cx="121" cy="25"/>
                  <a:chOff x="2721" y="1644"/>
                  <a:chExt cx="121" cy="25"/>
                </a:xfrm>
              </p:grpSpPr>
              <p:sp>
                <p:nvSpPr>
                  <p:cNvPr id="11620" name="Line 566"/>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21" name="Line 567"/>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22" name="Line 568"/>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503" name="Freeform 569"/>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04" name="Freeform 570"/>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05" name="Freeform 571"/>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06" name="Line 572"/>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07" name="Line 573"/>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08" name="Line 574"/>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09" name="Line 575"/>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0" name="Line 576"/>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1" name="Line 577"/>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2" name="Line 578"/>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3" name="Line 579"/>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4" name="Line 580"/>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515" name="Group 581"/>
              <p:cNvGrpSpPr>
                <a:grpSpLocks/>
              </p:cNvGrpSpPr>
              <p:nvPr/>
            </p:nvGrpSpPr>
            <p:grpSpPr bwMode="auto">
              <a:xfrm>
                <a:off x="2706" y="969"/>
                <a:ext cx="129" cy="424"/>
                <a:chOff x="2706" y="969"/>
                <a:chExt cx="129" cy="424"/>
              </a:xfrm>
            </p:grpSpPr>
            <p:grpSp>
              <p:nvGrpSpPr>
                <p:cNvPr id="11588" name="Group 582"/>
                <p:cNvGrpSpPr>
                  <a:grpSpLocks/>
                </p:cNvGrpSpPr>
                <p:nvPr/>
              </p:nvGrpSpPr>
              <p:grpSpPr bwMode="auto">
                <a:xfrm>
                  <a:off x="2755" y="1024"/>
                  <a:ext cx="80" cy="353"/>
                  <a:chOff x="2755" y="1024"/>
                  <a:chExt cx="80" cy="353"/>
                </a:xfrm>
              </p:grpSpPr>
              <p:sp>
                <p:nvSpPr>
                  <p:cNvPr id="11592" name="Freeform 583"/>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593" name="Group 584"/>
                  <p:cNvGrpSpPr>
                    <a:grpSpLocks/>
                  </p:cNvGrpSpPr>
                  <p:nvPr/>
                </p:nvGrpSpPr>
                <p:grpSpPr bwMode="auto">
                  <a:xfrm>
                    <a:off x="2755" y="1039"/>
                    <a:ext cx="80" cy="302"/>
                    <a:chOff x="2755" y="1039"/>
                    <a:chExt cx="80" cy="302"/>
                  </a:xfrm>
                </p:grpSpPr>
                <p:grpSp>
                  <p:nvGrpSpPr>
                    <p:cNvPr id="11594" name="Group 585"/>
                    <p:cNvGrpSpPr>
                      <a:grpSpLocks/>
                    </p:cNvGrpSpPr>
                    <p:nvPr/>
                  </p:nvGrpSpPr>
                  <p:grpSpPr bwMode="auto">
                    <a:xfrm>
                      <a:off x="2755" y="1039"/>
                      <a:ext cx="80" cy="302"/>
                      <a:chOff x="2755" y="1039"/>
                      <a:chExt cx="80" cy="302"/>
                    </a:xfrm>
                  </p:grpSpPr>
                  <p:grpSp>
                    <p:nvGrpSpPr>
                      <p:cNvPr id="11596" name="Group 586"/>
                      <p:cNvGrpSpPr>
                        <a:grpSpLocks/>
                      </p:cNvGrpSpPr>
                      <p:nvPr/>
                    </p:nvGrpSpPr>
                    <p:grpSpPr bwMode="auto">
                      <a:xfrm>
                        <a:off x="2755" y="1039"/>
                        <a:ext cx="80" cy="180"/>
                        <a:chOff x="2755" y="1039"/>
                        <a:chExt cx="80" cy="180"/>
                      </a:xfrm>
                    </p:grpSpPr>
                    <p:grpSp>
                      <p:nvGrpSpPr>
                        <p:cNvPr id="11606" name="Group 587"/>
                        <p:cNvGrpSpPr>
                          <a:grpSpLocks/>
                        </p:cNvGrpSpPr>
                        <p:nvPr/>
                      </p:nvGrpSpPr>
                      <p:grpSpPr bwMode="auto">
                        <a:xfrm>
                          <a:off x="2761" y="1039"/>
                          <a:ext cx="74" cy="97"/>
                          <a:chOff x="2761" y="1039"/>
                          <a:chExt cx="74" cy="97"/>
                        </a:xfrm>
                      </p:grpSpPr>
                      <p:sp>
                        <p:nvSpPr>
                          <p:cNvPr id="11612" name="Line 588"/>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13" name="Line 589"/>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14" name="Line 590"/>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15" name="Line 591"/>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16" name="Line 592"/>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17" name="Line 593"/>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607" name="Line 594"/>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08" name="Line 595"/>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09" name="Line 596"/>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10" name="Line 597"/>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11" name="Line 598"/>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97" name="Group 599"/>
                      <p:cNvGrpSpPr>
                        <a:grpSpLocks/>
                      </p:cNvGrpSpPr>
                      <p:nvPr/>
                    </p:nvGrpSpPr>
                    <p:grpSpPr bwMode="auto">
                      <a:xfrm>
                        <a:off x="2757" y="1229"/>
                        <a:ext cx="69" cy="112"/>
                        <a:chOff x="2757" y="1229"/>
                        <a:chExt cx="69" cy="112"/>
                      </a:xfrm>
                    </p:grpSpPr>
                    <p:sp>
                      <p:nvSpPr>
                        <p:cNvPr id="11598" name="Line 600"/>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99" name="Line 601"/>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00" name="Line 602"/>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01" name="Line 603"/>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02" name="Line 604"/>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03" name="Line 605"/>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04" name="Line 606"/>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05" name="Line 607"/>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595" name="Line 608"/>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589" name="Group 609"/>
                <p:cNvGrpSpPr>
                  <a:grpSpLocks/>
                </p:cNvGrpSpPr>
                <p:nvPr/>
              </p:nvGrpSpPr>
              <p:grpSpPr bwMode="auto">
                <a:xfrm>
                  <a:off x="2706" y="969"/>
                  <a:ext cx="68" cy="424"/>
                  <a:chOff x="2706" y="969"/>
                  <a:chExt cx="68" cy="424"/>
                </a:xfrm>
              </p:grpSpPr>
              <p:sp>
                <p:nvSpPr>
                  <p:cNvPr id="11590" name="Freeform 610"/>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91" name="Arc 611"/>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516" name="Freeform 612"/>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517" name="Group 613"/>
              <p:cNvGrpSpPr>
                <a:grpSpLocks/>
              </p:cNvGrpSpPr>
              <p:nvPr/>
            </p:nvGrpSpPr>
            <p:grpSpPr bwMode="auto">
              <a:xfrm>
                <a:off x="2277" y="960"/>
                <a:ext cx="446" cy="433"/>
                <a:chOff x="2277" y="960"/>
                <a:chExt cx="446" cy="433"/>
              </a:xfrm>
            </p:grpSpPr>
            <p:sp>
              <p:nvSpPr>
                <p:cNvPr id="11584" name="Freeform 614"/>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85" name="Arc 615"/>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6" name="Arc 616"/>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7" name="Arc 617"/>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18" name="Freeform 618"/>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19" name="Freeform 619"/>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20" name="Freeform 620"/>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21" name="Freeform 621"/>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22" name="Freeform 622"/>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23" name="Freeform 623"/>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24" name="Freeform 624"/>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25" name="Freeform 625"/>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26" name="Freeform 626"/>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527" name="Group 627"/>
              <p:cNvGrpSpPr>
                <a:grpSpLocks/>
              </p:cNvGrpSpPr>
              <p:nvPr/>
            </p:nvGrpSpPr>
            <p:grpSpPr bwMode="auto">
              <a:xfrm>
                <a:off x="2211" y="1526"/>
                <a:ext cx="505" cy="136"/>
                <a:chOff x="2211" y="1526"/>
                <a:chExt cx="505" cy="136"/>
              </a:xfrm>
            </p:grpSpPr>
            <p:sp>
              <p:nvSpPr>
                <p:cNvPr id="11528" name="Freeform 628"/>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29" name="Freeform 629"/>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30" name="Line 630"/>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531" name="Group 631"/>
                <p:cNvGrpSpPr>
                  <a:grpSpLocks/>
                </p:cNvGrpSpPr>
                <p:nvPr/>
              </p:nvGrpSpPr>
              <p:grpSpPr bwMode="auto">
                <a:xfrm>
                  <a:off x="2241" y="1526"/>
                  <a:ext cx="430" cy="105"/>
                  <a:chOff x="2241" y="1526"/>
                  <a:chExt cx="430" cy="105"/>
                </a:xfrm>
              </p:grpSpPr>
              <p:sp>
                <p:nvSpPr>
                  <p:cNvPr id="11535" name="Freeform 632"/>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536" name="Group 633"/>
                  <p:cNvGrpSpPr>
                    <a:grpSpLocks/>
                  </p:cNvGrpSpPr>
                  <p:nvPr/>
                </p:nvGrpSpPr>
                <p:grpSpPr bwMode="auto">
                  <a:xfrm>
                    <a:off x="2251" y="1526"/>
                    <a:ext cx="420" cy="105"/>
                    <a:chOff x="2251" y="1526"/>
                    <a:chExt cx="420" cy="105"/>
                  </a:xfrm>
                </p:grpSpPr>
                <p:grpSp>
                  <p:nvGrpSpPr>
                    <p:cNvPr id="11537" name="Group 634"/>
                    <p:cNvGrpSpPr>
                      <a:grpSpLocks/>
                    </p:cNvGrpSpPr>
                    <p:nvPr/>
                  </p:nvGrpSpPr>
                  <p:grpSpPr bwMode="auto">
                    <a:xfrm>
                      <a:off x="2256" y="1526"/>
                      <a:ext cx="309" cy="87"/>
                      <a:chOff x="2256" y="1526"/>
                      <a:chExt cx="309" cy="87"/>
                    </a:xfrm>
                  </p:grpSpPr>
                  <p:grpSp>
                    <p:nvGrpSpPr>
                      <p:cNvPr id="11551" name="Group 635"/>
                      <p:cNvGrpSpPr>
                        <a:grpSpLocks/>
                      </p:cNvGrpSpPr>
                      <p:nvPr/>
                    </p:nvGrpSpPr>
                    <p:grpSpPr bwMode="auto">
                      <a:xfrm>
                        <a:off x="2256" y="1526"/>
                        <a:ext cx="64" cy="57"/>
                        <a:chOff x="2256" y="1526"/>
                        <a:chExt cx="64" cy="57"/>
                      </a:xfrm>
                    </p:grpSpPr>
                    <p:sp>
                      <p:nvSpPr>
                        <p:cNvPr id="11582" name="Line 636"/>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3" name="Line 637"/>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52" name="Group 638"/>
                      <p:cNvGrpSpPr>
                        <a:grpSpLocks/>
                      </p:cNvGrpSpPr>
                      <p:nvPr/>
                    </p:nvGrpSpPr>
                    <p:grpSpPr bwMode="auto">
                      <a:xfrm>
                        <a:off x="2281" y="1529"/>
                        <a:ext cx="65" cy="57"/>
                        <a:chOff x="2281" y="1529"/>
                        <a:chExt cx="65" cy="57"/>
                      </a:xfrm>
                    </p:grpSpPr>
                    <p:sp>
                      <p:nvSpPr>
                        <p:cNvPr id="11580" name="Line 639"/>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 name="Line 640"/>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53" name="Group 641"/>
                      <p:cNvGrpSpPr>
                        <a:grpSpLocks/>
                      </p:cNvGrpSpPr>
                      <p:nvPr/>
                    </p:nvGrpSpPr>
                    <p:grpSpPr bwMode="auto">
                      <a:xfrm>
                        <a:off x="2308" y="1531"/>
                        <a:ext cx="63" cy="58"/>
                        <a:chOff x="2308" y="1531"/>
                        <a:chExt cx="63" cy="58"/>
                      </a:xfrm>
                    </p:grpSpPr>
                    <p:sp>
                      <p:nvSpPr>
                        <p:cNvPr id="11578" name="Line 642"/>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 name="Line 643"/>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54" name="Group 644"/>
                      <p:cNvGrpSpPr>
                        <a:grpSpLocks/>
                      </p:cNvGrpSpPr>
                      <p:nvPr/>
                    </p:nvGrpSpPr>
                    <p:grpSpPr bwMode="auto">
                      <a:xfrm>
                        <a:off x="2331" y="1535"/>
                        <a:ext cx="64" cy="59"/>
                        <a:chOff x="2331" y="1535"/>
                        <a:chExt cx="64" cy="59"/>
                      </a:xfrm>
                    </p:grpSpPr>
                    <p:sp>
                      <p:nvSpPr>
                        <p:cNvPr id="11576" name="Line 645"/>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7" name="Line 646"/>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55" name="Group 647"/>
                      <p:cNvGrpSpPr>
                        <a:grpSpLocks/>
                      </p:cNvGrpSpPr>
                      <p:nvPr/>
                    </p:nvGrpSpPr>
                    <p:grpSpPr bwMode="auto">
                      <a:xfrm>
                        <a:off x="2356" y="1538"/>
                        <a:ext cx="65" cy="57"/>
                        <a:chOff x="2356" y="1538"/>
                        <a:chExt cx="65" cy="57"/>
                      </a:xfrm>
                    </p:grpSpPr>
                    <p:sp>
                      <p:nvSpPr>
                        <p:cNvPr id="11574" name="Line 648"/>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5" name="Line 649"/>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56" name="Group 650"/>
                      <p:cNvGrpSpPr>
                        <a:grpSpLocks/>
                      </p:cNvGrpSpPr>
                      <p:nvPr/>
                    </p:nvGrpSpPr>
                    <p:grpSpPr bwMode="auto">
                      <a:xfrm>
                        <a:off x="2382" y="1539"/>
                        <a:ext cx="64" cy="59"/>
                        <a:chOff x="2382" y="1539"/>
                        <a:chExt cx="64" cy="59"/>
                      </a:xfrm>
                    </p:grpSpPr>
                    <p:sp>
                      <p:nvSpPr>
                        <p:cNvPr id="11572" name="Line 651"/>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3" name="Line 652"/>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57" name="Group 653"/>
                      <p:cNvGrpSpPr>
                        <a:grpSpLocks/>
                      </p:cNvGrpSpPr>
                      <p:nvPr/>
                    </p:nvGrpSpPr>
                    <p:grpSpPr bwMode="auto">
                      <a:xfrm>
                        <a:off x="2406" y="1542"/>
                        <a:ext cx="64" cy="58"/>
                        <a:chOff x="2406" y="1542"/>
                        <a:chExt cx="64" cy="58"/>
                      </a:xfrm>
                    </p:grpSpPr>
                    <p:sp>
                      <p:nvSpPr>
                        <p:cNvPr id="11570" name="Line 654"/>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 name="Line 655"/>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58" name="Group 656"/>
                      <p:cNvGrpSpPr>
                        <a:grpSpLocks/>
                      </p:cNvGrpSpPr>
                      <p:nvPr/>
                    </p:nvGrpSpPr>
                    <p:grpSpPr bwMode="auto">
                      <a:xfrm>
                        <a:off x="2428" y="1547"/>
                        <a:ext cx="64" cy="57"/>
                        <a:chOff x="2428" y="1547"/>
                        <a:chExt cx="64" cy="57"/>
                      </a:xfrm>
                    </p:grpSpPr>
                    <p:sp>
                      <p:nvSpPr>
                        <p:cNvPr id="11568" name="Line 657"/>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69" name="Line 658"/>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59" name="Group 659"/>
                      <p:cNvGrpSpPr>
                        <a:grpSpLocks/>
                      </p:cNvGrpSpPr>
                      <p:nvPr/>
                    </p:nvGrpSpPr>
                    <p:grpSpPr bwMode="auto">
                      <a:xfrm>
                        <a:off x="2452" y="1551"/>
                        <a:ext cx="65" cy="58"/>
                        <a:chOff x="2452" y="1551"/>
                        <a:chExt cx="65" cy="58"/>
                      </a:xfrm>
                    </p:grpSpPr>
                    <p:sp>
                      <p:nvSpPr>
                        <p:cNvPr id="11566" name="Line 660"/>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67" name="Line 661"/>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60" name="Group 662"/>
                      <p:cNvGrpSpPr>
                        <a:grpSpLocks/>
                      </p:cNvGrpSpPr>
                      <p:nvPr/>
                    </p:nvGrpSpPr>
                    <p:grpSpPr bwMode="auto">
                      <a:xfrm>
                        <a:off x="2476" y="1553"/>
                        <a:ext cx="65" cy="58"/>
                        <a:chOff x="2476" y="1553"/>
                        <a:chExt cx="65" cy="58"/>
                      </a:xfrm>
                    </p:grpSpPr>
                    <p:sp>
                      <p:nvSpPr>
                        <p:cNvPr id="11564" name="Line 663"/>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65" name="Line 664"/>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61" name="Group 665"/>
                      <p:cNvGrpSpPr>
                        <a:grpSpLocks/>
                      </p:cNvGrpSpPr>
                      <p:nvPr/>
                    </p:nvGrpSpPr>
                    <p:grpSpPr bwMode="auto">
                      <a:xfrm>
                        <a:off x="2500" y="1555"/>
                        <a:ext cx="65" cy="58"/>
                        <a:chOff x="2500" y="1555"/>
                        <a:chExt cx="65" cy="58"/>
                      </a:xfrm>
                    </p:grpSpPr>
                    <p:sp>
                      <p:nvSpPr>
                        <p:cNvPr id="11562" name="Line 666"/>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63" name="Line 667"/>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538" name="Group 668"/>
                    <p:cNvGrpSpPr>
                      <a:grpSpLocks/>
                    </p:cNvGrpSpPr>
                    <p:nvPr/>
                  </p:nvGrpSpPr>
                  <p:grpSpPr bwMode="auto">
                    <a:xfrm>
                      <a:off x="2575" y="1564"/>
                      <a:ext cx="93" cy="67"/>
                      <a:chOff x="2575" y="1564"/>
                      <a:chExt cx="93" cy="67"/>
                    </a:xfrm>
                  </p:grpSpPr>
                  <p:grpSp>
                    <p:nvGrpSpPr>
                      <p:cNvPr id="11542" name="Group 669"/>
                      <p:cNvGrpSpPr>
                        <a:grpSpLocks/>
                      </p:cNvGrpSpPr>
                      <p:nvPr/>
                    </p:nvGrpSpPr>
                    <p:grpSpPr bwMode="auto">
                      <a:xfrm>
                        <a:off x="2613" y="1568"/>
                        <a:ext cx="55" cy="63"/>
                        <a:chOff x="2613" y="1568"/>
                        <a:chExt cx="55" cy="63"/>
                      </a:xfrm>
                    </p:grpSpPr>
                    <p:sp>
                      <p:nvSpPr>
                        <p:cNvPr id="11549" name="Line 670"/>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50" name="Line 671"/>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43" name="Group 672"/>
                      <p:cNvGrpSpPr>
                        <a:grpSpLocks/>
                      </p:cNvGrpSpPr>
                      <p:nvPr/>
                    </p:nvGrpSpPr>
                    <p:grpSpPr bwMode="auto">
                      <a:xfrm>
                        <a:off x="2596" y="1565"/>
                        <a:ext cx="54" cy="64"/>
                        <a:chOff x="2596" y="1565"/>
                        <a:chExt cx="54" cy="64"/>
                      </a:xfrm>
                    </p:grpSpPr>
                    <p:sp>
                      <p:nvSpPr>
                        <p:cNvPr id="11547" name="Line 673"/>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8" name="Line 674"/>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44" name="Group 675"/>
                      <p:cNvGrpSpPr>
                        <a:grpSpLocks/>
                      </p:cNvGrpSpPr>
                      <p:nvPr/>
                    </p:nvGrpSpPr>
                    <p:grpSpPr bwMode="auto">
                      <a:xfrm>
                        <a:off x="2575" y="1564"/>
                        <a:ext cx="53" cy="62"/>
                        <a:chOff x="2575" y="1564"/>
                        <a:chExt cx="53" cy="62"/>
                      </a:xfrm>
                    </p:grpSpPr>
                    <p:sp>
                      <p:nvSpPr>
                        <p:cNvPr id="11545" name="Line 676"/>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6" name="Line 677"/>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539" name="Line 678"/>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0" name="Line 679"/>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1" name="Line 680"/>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532" name="Group 681"/>
                <p:cNvGrpSpPr>
                  <a:grpSpLocks/>
                </p:cNvGrpSpPr>
                <p:nvPr/>
              </p:nvGrpSpPr>
              <p:grpSpPr bwMode="auto">
                <a:xfrm>
                  <a:off x="2659" y="1579"/>
                  <a:ext cx="57" cy="72"/>
                  <a:chOff x="2659" y="1579"/>
                  <a:chExt cx="57" cy="72"/>
                </a:xfrm>
              </p:grpSpPr>
              <p:sp>
                <p:nvSpPr>
                  <p:cNvPr id="11533" name="Line 682"/>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4" name="Line 683"/>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1494" name="Rectangle 684"/>
            <p:cNvSpPr>
              <a:spLocks noChangeArrowheads="1"/>
            </p:cNvSpPr>
            <p:nvPr/>
          </p:nvSpPr>
          <p:spPr bwMode="auto">
            <a:xfrm>
              <a:off x="2151" y="782"/>
              <a:ext cx="13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grpSp>
        <p:nvGrpSpPr>
          <p:cNvPr id="11306" name="Group 685"/>
          <p:cNvGrpSpPr>
            <a:grpSpLocks/>
          </p:cNvGrpSpPr>
          <p:nvPr/>
        </p:nvGrpSpPr>
        <p:grpSpPr bwMode="auto">
          <a:xfrm>
            <a:off x="66675" y="3657600"/>
            <a:ext cx="1000125" cy="1066800"/>
            <a:chOff x="2151" y="782"/>
            <a:chExt cx="738" cy="899"/>
          </a:xfrm>
        </p:grpSpPr>
        <p:grpSp>
          <p:nvGrpSpPr>
            <p:cNvPr id="11355" name="Group 686"/>
            <p:cNvGrpSpPr>
              <a:grpSpLocks/>
            </p:cNvGrpSpPr>
            <p:nvPr/>
          </p:nvGrpSpPr>
          <p:grpSpPr bwMode="auto">
            <a:xfrm>
              <a:off x="2168" y="960"/>
              <a:ext cx="721" cy="721"/>
              <a:chOff x="2168" y="960"/>
              <a:chExt cx="721" cy="721"/>
            </a:xfrm>
          </p:grpSpPr>
          <p:sp>
            <p:nvSpPr>
              <p:cNvPr id="11357" name="Freeform 687"/>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58" name="Freeform 688"/>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59" name="Freeform 689"/>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360" name="Group 690"/>
              <p:cNvGrpSpPr>
                <a:grpSpLocks/>
              </p:cNvGrpSpPr>
              <p:nvPr/>
            </p:nvGrpSpPr>
            <p:grpSpPr bwMode="auto">
              <a:xfrm>
                <a:off x="2230" y="1408"/>
                <a:ext cx="456" cy="73"/>
                <a:chOff x="2230" y="1408"/>
                <a:chExt cx="456" cy="73"/>
              </a:xfrm>
            </p:grpSpPr>
            <p:sp>
              <p:nvSpPr>
                <p:cNvPr id="11489" name="Line 691"/>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90" name="Line 692"/>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91" name="Line 693"/>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92" name="Line 694"/>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361" name="Freeform 695"/>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2" name="Freeform 696"/>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3" name="Freeform 697"/>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364" name="Group 698"/>
              <p:cNvGrpSpPr>
                <a:grpSpLocks/>
              </p:cNvGrpSpPr>
              <p:nvPr/>
            </p:nvGrpSpPr>
            <p:grpSpPr bwMode="auto">
              <a:xfrm>
                <a:off x="2719" y="1628"/>
                <a:ext cx="123" cy="53"/>
                <a:chOff x="2719" y="1628"/>
                <a:chExt cx="123" cy="53"/>
              </a:xfrm>
            </p:grpSpPr>
            <p:grpSp>
              <p:nvGrpSpPr>
                <p:cNvPr id="11480" name="Group 699"/>
                <p:cNvGrpSpPr>
                  <a:grpSpLocks/>
                </p:cNvGrpSpPr>
                <p:nvPr/>
              </p:nvGrpSpPr>
              <p:grpSpPr bwMode="auto">
                <a:xfrm>
                  <a:off x="2719" y="1628"/>
                  <a:ext cx="120" cy="53"/>
                  <a:chOff x="2719" y="1628"/>
                  <a:chExt cx="120" cy="53"/>
                </a:xfrm>
              </p:grpSpPr>
              <p:sp>
                <p:nvSpPr>
                  <p:cNvPr id="11485" name="Freeform 700"/>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86" name="Freeform 701"/>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87" name="Freeform 702"/>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88" name="Freeform 703"/>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481" name="Group 704"/>
                <p:cNvGrpSpPr>
                  <a:grpSpLocks/>
                </p:cNvGrpSpPr>
                <p:nvPr/>
              </p:nvGrpSpPr>
              <p:grpSpPr bwMode="auto">
                <a:xfrm>
                  <a:off x="2721" y="1644"/>
                  <a:ext cx="121" cy="25"/>
                  <a:chOff x="2721" y="1644"/>
                  <a:chExt cx="121" cy="25"/>
                </a:xfrm>
              </p:grpSpPr>
              <p:sp>
                <p:nvSpPr>
                  <p:cNvPr id="11482" name="Line 705"/>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83" name="Line 706"/>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84" name="Line 707"/>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365" name="Freeform 708"/>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6" name="Freeform 709"/>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7" name="Freeform 710"/>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8" name="Line 711"/>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69" name="Line 712"/>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70" name="Line 713"/>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71" name="Line 714"/>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72" name="Line 715"/>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73" name="Line 716"/>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74" name="Line 717"/>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75" name="Line 718"/>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76" name="Line 719"/>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377" name="Group 720"/>
              <p:cNvGrpSpPr>
                <a:grpSpLocks/>
              </p:cNvGrpSpPr>
              <p:nvPr/>
            </p:nvGrpSpPr>
            <p:grpSpPr bwMode="auto">
              <a:xfrm>
                <a:off x="2706" y="969"/>
                <a:ext cx="129" cy="424"/>
                <a:chOff x="2706" y="969"/>
                <a:chExt cx="129" cy="424"/>
              </a:xfrm>
            </p:grpSpPr>
            <p:grpSp>
              <p:nvGrpSpPr>
                <p:cNvPr id="11450" name="Group 721"/>
                <p:cNvGrpSpPr>
                  <a:grpSpLocks/>
                </p:cNvGrpSpPr>
                <p:nvPr/>
              </p:nvGrpSpPr>
              <p:grpSpPr bwMode="auto">
                <a:xfrm>
                  <a:off x="2755" y="1024"/>
                  <a:ext cx="80" cy="353"/>
                  <a:chOff x="2755" y="1024"/>
                  <a:chExt cx="80" cy="353"/>
                </a:xfrm>
              </p:grpSpPr>
              <p:sp>
                <p:nvSpPr>
                  <p:cNvPr id="11454" name="Freeform 722"/>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55" name="Group 723"/>
                  <p:cNvGrpSpPr>
                    <a:grpSpLocks/>
                  </p:cNvGrpSpPr>
                  <p:nvPr/>
                </p:nvGrpSpPr>
                <p:grpSpPr bwMode="auto">
                  <a:xfrm>
                    <a:off x="2755" y="1039"/>
                    <a:ext cx="80" cy="302"/>
                    <a:chOff x="2755" y="1039"/>
                    <a:chExt cx="80" cy="302"/>
                  </a:xfrm>
                </p:grpSpPr>
                <p:grpSp>
                  <p:nvGrpSpPr>
                    <p:cNvPr id="11456" name="Group 724"/>
                    <p:cNvGrpSpPr>
                      <a:grpSpLocks/>
                    </p:cNvGrpSpPr>
                    <p:nvPr/>
                  </p:nvGrpSpPr>
                  <p:grpSpPr bwMode="auto">
                    <a:xfrm>
                      <a:off x="2755" y="1039"/>
                      <a:ext cx="80" cy="302"/>
                      <a:chOff x="2755" y="1039"/>
                      <a:chExt cx="80" cy="302"/>
                    </a:xfrm>
                  </p:grpSpPr>
                  <p:grpSp>
                    <p:nvGrpSpPr>
                      <p:cNvPr id="11458" name="Group 725"/>
                      <p:cNvGrpSpPr>
                        <a:grpSpLocks/>
                      </p:cNvGrpSpPr>
                      <p:nvPr/>
                    </p:nvGrpSpPr>
                    <p:grpSpPr bwMode="auto">
                      <a:xfrm>
                        <a:off x="2755" y="1039"/>
                        <a:ext cx="80" cy="180"/>
                        <a:chOff x="2755" y="1039"/>
                        <a:chExt cx="80" cy="180"/>
                      </a:xfrm>
                    </p:grpSpPr>
                    <p:grpSp>
                      <p:nvGrpSpPr>
                        <p:cNvPr id="11468" name="Group 726"/>
                        <p:cNvGrpSpPr>
                          <a:grpSpLocks/>
                        </p:cNvGrpSpPr>
                        <p:nvPr/>
                      </p:nvGrpSpPr>
                      <p:grpSpPr bwMode="auto">
                        <a:xfrm>
                          <a:off x="2761" y="1039"/>
                          <a:ext cx="74" cy="97"/>
                          <a:chOff x="2761" y="1039"/>
                          <a:chExt cx="74" cy="97"/>
                        </a:xfrm>
                      </p:grpSpPr>
                      <p:sp>
                        <p:nvSpPr>
                          <p:cNvPr id="11474" name="Line 727"/>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5" name="Line 728"/>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6" name="Line 729"/>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7" name="Line 730"/>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8" name="Line 731"/>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9" name="Line 732"/>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469" name="Line 733"/>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0" name="Line 734"/>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1" name="Line 735"/>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2" name="Line 736"/>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3" name="Line 737"/>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59" name="Group 738"/>
                      <p:cNvGrpSpPr>
                        <a:grpSpLocks/>
                      </p:cNvGrpSpPr>
                      <p:nvPr/>
                    </p:nvGrpSpPr>
                    <p:grpSpPr bwMode="auto">
                      <a:xfrm>
                        <a:off x="2757" y="1229"/>
                        <a:ext cx="69" cy="112"/>
                        <a:chOff x="2757" y="1229"/>
                        <a:chExt cx="69" cy="112"/>
                      </a:xfrm>
                    </p:grpSpPr>
                    <p:sp>
                      <p:nvSpPr>
                        <p:cNvPr id="11460" name="Line 739"/>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1" name="Line 740"/>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2" name="Line 741"/>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3" name="Line 742"/>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4" name="Line 743"/>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5" name="Line 744"/>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6" name="Line 745"/>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7" name="Line 746"/>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457" name="Line 747"/>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451" name="Group 748"/>
                <p:cNvGrpSpPr>
                  <a:grpSpLocks/>
                </p:cNvGrpSpPr>
                <p:nvPr/>
              </p:nvGrpSpPr>
              <p:grpSpPr bwMode="auto">
                <a:xfrm>
                  <a:off x="2706" y="969"/>
                  <a:ext cx="68" cy="424"/>
                  <a:chOff x="2706" y="969"/>
                  <a:chExt cx="68" cy="424"/>
                </a:xfrm>
              </p:grpSpPr>
              <p:sp>
                <p:nvSpPr>
                  <p:cNvPr id="11452" name="Freeform 749"/>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53" name="Arc 750"/>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378" name="Freeform 751"/>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379" name="Group 752"/>
              <p:cNvGrpSpPr>
                <a:grpSpLocks/>
              </p:cNvGrpSpPr>
              <p:nvPr/>
            </p:nvGrpSpPr>
            <p:grpSpPr bwMode="auto">
              <a:xfrm>
                <a:off x="2277" y="960"/>
                <a:ext cx="446" cy="433"/>
                <a:chOff x="2277" y="960"/>
                <a:chExt cx="446" cy="433"/>
              </a:xfrm>
            </p:grpSpPr>
            <p:sp>
              <p:nvSpPr>
                <p:cNvPr id="11446" name="Freeform 753"/>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7" name="Arc 754"/>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48" name="Arc 755"/>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49" name="Arc 756"/>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380" name="Freeform 757"/>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1" name="Freeform 758"/>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2" name="Freeform 759"/>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3" name="Freeform 760"/>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4" name="Freeform 761"/>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5" name="Freeform 762"/>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6" name="Freeform 763"/>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7" name="Freeform 764"/>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8" name="Freeform 765"/>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389" name="Group 766"/>
              <p:cNvGrpSpPr>
                <a:grpSpLocks/>
              </p:cNvGrpSpPr>
              <p:nvPr/>
            </p:nvGrpSpPr>
            <p:grpSpPr bwMode="auto">
              <a:xfrm>
                <a:off x="2211" y="1526"/>
                <a:ext cx="505" cy="136"/>
                <a:chOff x="2211" y="1526"/>
                <a:chExt cx="505" cy="136"/>
              </a:xfrm>
            </p:grpSpPr>
            <p:sp>
              <p:nvSpPr>
                <p:cNvPr id="11390" name="Freeform 767"/>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1" name="Freeform 768"/>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2" name="Line 769"/>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393" name="Group 770"/>
                <p:cNvGrpSpPr>
                  <a:grpSpLocks/>
                </p:cNvGrpSpPr>
                <p:nvPr/>
              </p:nvGrpSpPr>
              <p:grpSpPr bwMode="auto">
                <a:xfrm>
                  <a:off x="2241" y="1526"/>
                  <a:ext cx="430" cy="105"/>
                  <a:chOff x="2241" y="1526"/>
                  <a:chExt cx="430" cy="105"/>
                </a:xfrm>
              </p:grpSpPr>
              <p:sp>
                <p:nvSpPr>
                  <p:cNvPr id="11397" name="Freeform 771"/>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398" name="Group 772"/>
                  <p:cNvGrpSpPr>
                    <a:grpSpLocks/>
                  </p:cNvGrpSpPr>
                  <p:nvPr/>
                </p:nvGrpSpPr>
                <p:grpSpPr bwMode="auto">
                  <a:xfrm>
                    <a:off x="2251" y="1526"/>
                    <a:ext cx="420" cy="105"/>
                    <a:chOff x="2251" y="1526"/>
                    <a:chExt cx="420" cy="105"/>
                  </a:xfrm>
                </p:grpSpPr>
                <p:grpSp>
                  <p:nvGrpSpPr>
                    <p:cNvPr id="11399" name="Group 773"/>
                    <p:cNvGrpSpPr>
                      <a:grpSpLocks/>
                    </p:cNvGrpSpPr>
                    <p:nvPr/>
                  </p:nvGrpSpPr>
                  <p:grpSpPr bwMode="auto">
                    <a:xfrm>
                      <a:off x="2256" y="1526"/>
                      <a:ext cx="309" cy="87"/>
                      <a:chOff x="2256" y="1526"/>
                      <a:chExt cx="309" cy="87"/>
                    </a:xfrm>
                  </p:grpSpPr>
                  <p:grpSp>
                    <p:nvGrpSpPr>
                      <p:cNvPr id="11413" name="Group 774"/>
                      <p:cNvGrpSpPr>
                        <a:grpSpLocks/>
                      </p:cNvGrpSpPr>
                      <p:nvPr/>
                    </p:nvGrpSpPr>
                    <p:grpSpPr bwMode="auto">
                      <a:xfrm>
                        <a:off x="2256" y="1526"/>
                        <a:ext cx="64" cy="57"/>
                        <a:chOff x="2256" y="1526"/>
                        <a:chExt cx="64" cy="57"/>
                      </a:xfrm>
                    </p:grpSpPr>
                    <p:sp>
                      <p:nvSpPr>
                        <p:cNvPr id="11444" name="Line 775"/>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45" name="Line 776"/>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14" name="Group 777"/>
                      <p:cNvGrpSpPr>
                        <a:grpSpLocks/>
                      </p:cNvGrpSpPr>
                      <p:nvPr/>
                    </p:nvGrpSpPr>
                    <p:grpSpPr bwMode="auto">
                      <a:xfrm>
                        <a:off x="2281" y="1529"/>
                        <a:ext cx="65" cy="57"/>
                        <a:chOff x="2281" y="1529"/>
                        <a:chExt cx="65" cy="57"/>
                      </a:xfrm>
                    </p:grpSpPr>
                    <p:sp>
                      <p:nvSpPr>
                        <p:cNvPr id="11442" name="Line 778"/>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43" name="Line 779"/>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15" name="Group 780"/>
                      <p:cNvGrpSpPr>
                        <a:grpSpLocks/>
                      </p:cNvGrpSpPr>
                      <p:nvPr/>
                    </p:nvGrpSpPr>
                    <p:grpSpPr bwMode="auto">
                      <a:xfrm>
                        <a:off x="2308" y="1531"/>
                        <a:ext cx="63" cy="58"/>
                        <a:chOff x="2308" y="1531"/>
                        <a:chExt cx="63" cy="58"/>
                      </a:xfrm>
                    </p:grpSpPr>
                    <p:sp>
                      <p:nvSpPr>
                        <p:cNvPr id="11440" name="Line 781"/>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41" name="Line 782"/>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16" name="Group 783"/>
                      <p:cNvGrpSpPr>
                        <a:grpSpLocks/>
                      </p:cNvGrpSpPr>
                      <p:nvPr/>
                    </p:nvGrpSpPr>
                    <p:grpSpPr bwMode="auto">
                      <a:xfrm>
                        <a:off x="2331" y="1535"/>
                        <a:ext cx="64" cy="59"/>
                        <a:chOff x="2331" y="1535"/>
                        <a:chExt cx="64" cy="59"/>
                      </a:xfrm>
                    </p:grpSpPr>
                    <p:sp>
                      <p:nvSpPr>
                        <p:cNvPr id="11438" name="Line 784"/>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39" name="Line 785"/>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17" name="Group 786"/>
                      <p:cNvGrpSpPr>
                        <a:grpSpLocks/>
                      </p:cNvGrpSpPr>
                      <p:nvPr/>
                    </p:nvGrpSpPr>
                    <p:grpSpPr bwMode="auto">
                      <a:xfrm>
                        <a:off x="2356" y="1538"/>
                        <a:ext cx="65" cy="57"/>
                        <a:chOff x="2356" y="1538"/>
                        <a:chExt cx="65" cy="57"/>
                      </a:xfrm>
                    </p:grpSpPr>
                    <p:sp>
                      <p:nvSpPr>
                        <p:cNvPr id="11436" name="Line 787"/>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37" name="Line 788"/>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18" name="Group 789"/>
                      <p:cNvGrpSpPr>
                        <a:grpSpLocks/>
                      </p:cNvGrpSpPr>
                      <p:nvPr/>
                    </p:nvGrpSpPr>
                    <p:grpSpPr bwMode="auto">
                      <a:xfrm>
                        <a:off x="2382" y="1539"/>
                        <a:ext cx="64" cy="59"/>
                        <a:chOff x="2382" y="1539"/>
                        <a:chExt cx="64" cy="59"/>
                      </a:xfrm>
                    </p:grpSpPr>
                    <p:sp>
                      <p:nvSpPr>
                        <p:cNvPr id="11434" name="Line 790"/>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35" name="Line 791"/>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19" name="Group 792"/>
                      <p:cNvGrpSpPr>
                        <a:grpSpLocks/>
                      </p:cNvGrpSpPr>
                      <p:nvPr/>
                    </p:nvGrpSpPr>
                    <p:grpSpPr bwMode="auto">
                      <a:xfrm>
                        <a:off x="2406" y="1542"/>
                        <a:ext cx="64" cy="58"/>
                        <a:chOff x="2406" y="1542"/>
                        <a:chExt cx="64" cy="58"/>
                      </a:xfrm>
                    </p:grpSpPr>
                    <p:sp>
                      <p:nvSpPr>
                        <p:cNvPr id="11432" name="Line 793"/>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33" name="Line 794"/>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20" name="Group 795"/>
                      <p:cNvGrpSpPr>
                        <a:grpSpLocks/>
                      </p:cNvGrpSpPr>
                      <p:nvPr/>
                    </p:nvGrpSpPr>
                    <p:grpSpPr bwMode="auto">
                      <a:xfrm>
                        <a:off x="2428" y="1547"/>
                        <a:ext cx="64" cy="57"/>
                        <a:chOff x="2428" y="1547"/>
                        <a:chExt cx="64" cy="57"/>
                      </a:xfrm>
                    </p:grpSpPr>
                    <p:sp>
                      <p:nvSpPr>
                        <p:cNvPr id="11430" name="Line 796"/>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31" name="Line 797"/>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21" name="Group 798"/>
                      <p:cNvGrpSpPr>
                        <a:grpSpLocks/>
                      </p:cNvGrpSpPr>
                      <p:nvPr/>
                    </p:nvGrpSpPr>
                    <p:grpSpPr bwMode="auto">
                      <a:xfrm>
                        <a:off x="2452" y="1551"/>
                        <a:ext cx="65" cy="58"/>
                        <a:chOff x="2452" y="1551"/>
                        <a:chExt cx="65" cy="58"/>
                      </a:xfrm>
                    </p:grpSpPr>
                    <p:sp>
                      <p:nvSpPr>
                        <p:cNvPr id="11428" name="Line 799"/>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29" name="Line 800"/>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22" name="Group 801"/>
                      <p:cNvGrpSpPr>
                        <a:grpSpLocks/>
                      </p:cNvGrpSpPr>
                      <p:nvPr/>
                    </p:nvGrpSpPr>
                    <p:grpSpPr bwMode="auto">
                      <a:xfrm>
                        <a:off x="2476" y="1553"/>
                        <a:ext cx="65" cy="58"/>
                        <a:chOff x="2476" y="1553"/>
                        <a:chExt cx="65" cy="58"/>
                      </a:xfrm>
                    </p:grpSpPr>
                    <p:sp>
                      <p:nvSpPr>
                        <p:cNvPr id="11426" name="Line 802"/>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27" name="Line 803"/>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23" name="Group 804"/>
                      <p:cNvGrpSpPr>
                        <a:grpSpLocks/>
                      </p:cNvGrpSpPr>
                      <p:nvPr/>
                    </p:nvGrpSpPr>
                    <p:grpSpPr bwMode="auto">
                      <a:xfrm>
                        <a:off x="2500" y="1555"/>
                        <a:ext cx="65" cy="58"/>
                        <a:chOff x="2500" y="1555"/>
                        <a:chExt cx="65" cy="58"/>
                      </a:xfrm>
                    </p:grpSpPr>
                    <p:sp>
                      <p:nvSpPr>
                        <p:cNvPr id="11424" name="Line 805"/>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25" name="Line 806"/>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400" name="Group 807"/>
                    <p:cNvGrpSpPr>
                      <a:grpSpLocks/>
                    </p:cNvGrpSpPr>
                    <p:nvPr/>
                  </p:nvGrpSpPr>
                  <p:grpSpPr bwMode="auto">
                    <a:xfrm>
                      <a:off x="2575" y="1564"/>
                      <a:ext cx="93" cy="67"/>
                      <a:chOff x="2575" y="1564"/>
                      <a:chExt cx="93" cy="67"/>
                    </a:xfrm>
                  </p:grpSpPr>
                  <p:grpSp>
                    <p:nvGrpSpPr>
                      <p:cNvPr id="11404" name="Group 808"/>
                      <p:cNvGrpSpPr>
                        <a:grpSpLocks/>
                      </p:cNvGrpSpPr>
                      <p:nvPr/>
                    </p:nvGrpSpPr>
                    <p:grpSpPr bwMode="auto">
                      <a:xfrm>
                        <a:off x="2613" y="1568"/>
                        <a:ext cx="55" cy="63"/>
                        <a:chOff x="2613" y="1568"/>
                        <a:chExt cx="55" cy="63"/>
                      </a:xfrm>
                    </p:grpSpPr>
                    <p:sp>
                      <p:nvSpPr>
                        <p:cNvPr id="11411" name="Line 809"/>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12" name="Line 810"/>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05" name="Group 811"/>
                      <p:cNvGrpSpPr>
                        <a:grpSpLocks/>
                      </p:cNvGrpSpPr>
                      <p:nvPr/>
                    </p:nvGrpSpPr>
                    <p:grpSpPr bwMode="auto">
                      <a:xfrm>
                        <a:off x="2596" y="1565"/>
                        <a:ext cx="54" cy="64"/>
                        <a:chOff x="2596" y="1565"/>
                        <a:chExt cx="54" cy="64"/>
                      </a:xfrm>
                    </p:grpSpPr>
                    <p:sp>
                      <p:nvSpPr>
                        <p:cNvPr id="11409" name="Line 812"/>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10" name="Line 813"/>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06" name="Group 814"/>
                      <p:cNvGrpSpPr>
                        <a:grpSpLocks/>
                      </p:cNvGrpSpPr>
                      <p:nvPr/>
                    </p:nvGrpSpPr>
                    <p:grpSpPr bwMode="auto">
                      <a:xfrm>
                        <a:off x="2575" y="1564"/>
                        <a:ext cx="53" cy="62"/>
                        <a:chOff x="2575" y="1564"/>
                        <a:chExt cx="53" cy="62"/>
                      </a:xfrm>
                    </p:grpSpPr>
                    <p:sp>
                      <p:nvSpPr>
                        <p:cNvPr id="11407" name="Line 815"/>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08" name="Line 816"/>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401" name="Line 817"/>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02" name="Line 818"/>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03" name="Line 819"/>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394" name="Group 820"/>
                <p:cNvGrpSpPr>
                  <a:grpSpLocks/>
                </p:cNvGrpSpPr>
                <p:nvPr/>
              </p:nvGrpSpPr>
              <p:grpSpPr bwMode="auto">
                <a:xfrm>
                  <a:off x="2659" y="1579"/>
                  <a:ext cx="57" cy="72"/>
                  <a:chOff x="2659" y="1579"/>
                  <a:chExt cx="57" cy="72"/>
                </a:xfrm>
              </p:grpSpPr>
              <p:sp>
                <p:nvSpPr>
                  <p:cNvPr id="11395" name="Line 821"/>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96" name="Line 822"/>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1356" name="Rectangle 823"/>
            <p:cNvSpPr>
              <a:spLocks noChangeArrowheads="1"/>
            </p:cNvSpPr>
            <p:nvPr/>
          </p:nvSpPr>
          <p:spPr bwMode="auto">
            <a:xfrm>
              <a:off x="2151" y="782"/>
              <a:ext cx="13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grpSp>
        <p:nvGrpSpPr>
          <p:cNvPr id="11307" name="Group 824"/>
          <p:cNvGrpSpPr>
            <a:grpSpLocks/>
          </p:cNvGrpSpPr>
          <p:nvPr/>
        </p:nvGrpSpPr>
        <p:grpSpPr bwMode="auto">
          <a:xfrm>
            <a:off x="6318250" y="4070350"/>
            <a:ext cx="838200" cy="762000"/>
            <a:chOff x="3840" y="1008"/>
            <a:chExt cx="695" cy="635"/>
          </a:xfrm>
        </p:grpSpPr>
        <p:sp>
          <p:nvSpPr>
            <p:cNvPr id="11348" name="Oval 825"/>
            <p:cNvSpPr>
              <a:spLocks noChangeArrowheads="1"/>
            </p:cNvSpPr>
            <p:nvPr/>
          </p:nvSpPr>
          <p:spPr bwMode="auto">
            <a:xfrm>
              <a:off x="3863" y="1043"/>
              <a:ext cx="624" cy="576"/>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9" name="Oval 826"/>
            <p:cNvSpPr>
              <a:spLocks noChangeArrowheads="1"/>
            </p:cNvSpPr>
            <p:nvPr/>
          </p:nvSpPr>
          <p:spPr bwMode="auto">
            <a:xfrm flipV="1">
              <a:off x="3900" y="1080"/>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0" name="Oval 827"/>
            <p:cNvSpPr>
              <a:spLocks noChangeArrowheads="1"/>
            </p:cNvSpPr>
            <p:nvPr/>
          </p:nvSpPr>
          <p:spPr bwMode="auto">
            <a:xfrm flipV="1">
              <a:off x="3840" y="1392"/>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1" name="Oval 828"/>
            <p:cNvSpPr>
              <a:spLocks noChangeArrowheads="1"/>
            </p:cNvSpPr>
            <p:nvPr/>
          </p:nvSpPr>
          <p:spPr bwMode="auto">
            <a:xfrm flipV="1">
              <a:off x="4056" y="1548"/>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2" name="Oval 829"/>
            <p:cNvSpPr>
              <a:spLocks noChangeArrowheads="1"/>
            </p:cNvSpPr>
            <p:nvPr/>
          </p:nvSpPr>
          <p:spPr bwMode="auto">
            <a:xfrm flipV="1">
              <a:off x="4320" y="1500"/>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3" name="Oval 830"/>
            <p:cNvSpPr>
              <a:spLocks noChangeArrowheads="1"/>
            </p:cNvSpPr>
            <p:nvPr/>
          </p:nvSpPr>
          <p:spPr bwMode="auto">
            <a:xfrm flipV="1">
              <a:off x="4404" y="1164"/>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4" name="Oval 831"/>
            <p:cNvSpPr>
              <a:spLocks noChangeArrowheads="1"/>
            </p:cNvSpPr>
            <p:nvPr/>
          </p:nvSpPr>
          <p:spPr bwMode="auto">
            <a:xfrm flipV="1">
              <a:off x="4188" y="1008"/>
              <a:ext cx="131" cy="95"/>
            </a:xfrm>
            <a:prstGeom prst="ellipse">
              <a:avLst/>
            </a:prstGeom>
            <a:solidFill>
              <a:srgbClr val="C0C0C0"/>
            </a:solidFill>
            <a:ln w="12700">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308" name="Text Box 832"/>
          <p:cNvSpPr txBox="1">
            <a:spLocks noChangeArrowheads="1"/>
          </p:cNvSpPr>
          <p:nvPr/>
        </p:nvSpPr>
        <p:spPr bwMode="auto">
          <a:xfrm>
            <a:off x="6324600" y="4267200"/>
            <a:ext cx="83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1800">
                <a:solidFill>
                  <a:srgbClr val="000000"/>
                </a:solidFill>
                <a:latin typeface="Times New Roman" pitchFamily="18" charset="0"/>
              </a:rPr>
              <a:t>LAN’s</a:t>
            </a:r>
          </a:p>
        </p:txBody>
      </p:sp>
      <p:sp>
        <p:nvSpPr>
          <p:cNvPr id="11309" name="Line 833"/>
          <p:cNvSpPr>
            <a:spLocks noChangeShapeType="1"/>
          </p:cNvSpPr>
          <p:nvPr/>
        </p:nvSpPr>
        <p:spPr bwMode="auto">
          <a:xfrm flipV="1">
            <a:off x="762000" y="2057400"/>
            <a:ext cx="533400" cy="53340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0" name="Line 834"/>
          <p:cNvSpPr>
            <a:spLocks noChangeShapeType="1"/>
          </p:cNvSpPr>
          <p:nvPr/>
        </p:nvSpPr>
        <p:spPr bwMode="auto">
          <a:xfrm>
            <a:off x="1752600" y="1752600"/>
            <a:ext cx="13716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311" name="Group 835"/>
          <p:cNvGrpSpPr>
            <a:grpSpLocks/>
          </p:cNvGrpSpPr>
          <p:nvPr/>
        </p:nvGrpSpPr>
        <p:grpSpPr bwMode="auto">
          <a:xfrm rot="-1449846">
            <a:off x="1271588" y="2252663"/>
            <a:ext cx="2133600" cy="152400"/>
            <a:chOff x="2208" y="2205"/>
            <a:chExt cx="1008" cy="96"/>
          </a:xfrm>
        </p:grpSpPr>
        <p:sp>
          <p:nvSpPr>
            <p:cNvPr id="11345" name="Line 836"/>
            <p:cNvSpPr>
              <a:spLocks noChangeShapeType="1"/>
            </p:cNvSpPr>
            <p:nvPr/>
          </p:nvSpPr>
          <p:spPr bwMode="auto">
            <a:xfrm flipV="1">
              <a:off x="2208" y="2205"/>
              <a:ext cx="67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6" name="Line 837"/>
            <p:cNvSpPr>
              <a:spLocks noChangeShapeType="1"/>
            </p:cNvSpPr>
            <p:nvPr/>
          </p:nvSpPr>
          <p:spPr bwMode="auto">
            <a:xfrm flipH="1">
              <a:off x="2592" y="2205"/>
              <a:ext cx="240" cy="96"/>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7" name="Line 838"/>
            <p:cNvSpPr>
              <a:spLocks noChangeShapeType="1"/>
            </p:cNvSpPr>
            <p:nvPr/>
          </p:nvSpPr>
          <p:spPr bwMode="auto">
            <a:xfrm>
              <a:off x="2592" y="2301"/>
              <a:ext cx="624"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312" name="Group 839"/>
          <p:cNvGrpSpPr>
            <a:grpSpLocks/>
          </p:cNvGrpSpPr>
          <p:nvPr/>
        </p:nvGrpSpPr>
        <p:grpSpPr bwMode="auto">
          <a:xfrm>
            <a:off x="1600200" y="3429000"/>
            <a:ext cx="3657600" cy="228600"/>
            <a:chOff x="2208" y="2205"/>
            <a:chExt cx="1008" cy="96"/>
          </a:xfrm>
        </p:grpSpPr>
        <p:sp>
          <p:nvSpPr>
            <p:cNvPr id="11342" name="Line 840"/>
            <p:cNvSpPr>
              <a:spLocks noChangeShapeType="1"/>
            </p:cNvSpPr>
            <p:nvPr/>
          </p:nvSpPr>
          <p:spPr bwMode="auto">
            <a:xfrm flipV="1">
              <a:off x="2208" y="2205"/>
              <a:ext cx="67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3" name="Line 841"/>
            <p:cNvSpPr>
              <a:spLocks noChangeShapeType="1"/>
            </p:cNvSpPr>
            <p:nvPr/>
          </p:nvSpPr>
          <p:spPr bwMode="auto">
            <a:xfrm flipH="1">
              <a:off x="2592" y="2205"/>
              <a:ext cx="240" cy="96"/>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4" name="Line 842"/>
            <p:cNvSpPr>
              <a:spLocks noChangeShapeType="1"/>
            </p:cNvSpPr>
            <p:nvPr/>
          </p:nvSpPr>
          <p:spPr bwMode="auto">
            <a:xfrm>
              <a:off x="2592" y="2301"/>
              <a:ext cx="624"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313" name="Group 843"/>
          <p:cNvGrpSpPr>
            <a:grpSpLocks/>
          </p:cNvGrpSpPr>
          <p:nvPr/>
        </p:nvGrpSpPr>
        <p:grpSpPr bwMode="auto">
          <a:xfrm rot="-1449846">
            <a:off x="1423988" y="2405063"/>
            <a:ext cx="2133600" cy="152400"/>
            <a:chOff x="2208" y="2205"/>
            <a:chExt cx="1008" cy="96"/>
          </a:xfrm>
        </p:grpSpPr>
        <p:sp>
          <p:nvSpPr>
            <p:cNvPr id="11339" name="Line 844"/>
            <p:cNvSpPr>
              <a:spLocks noChangeShapeType="1"/>
            </p:cNvSpPr>
            <p:nvPr/>
          </p:nvSpPr>
          <p:spPr bwMode="auto">
            <a:xfrm flipV="1">
              <a:off x="2208" y="2205"/>
              <a:ext cx="67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0" name="Line 845"/>
            <p:cNvSpPr>
              <a:spLocks noChangeShapeType="1"/>
            </p:cNvSpPr>
            <p:nvPr/>
          </p:nvSpPr>
          <p:spPr bwMode="auto">
            <a:xfrm flipH="1">
              <a:off x="2592" y="2205"/>
              <a:ext cx="240" cy="96"/>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1" name="Line 846"/>
            <p:cNvSpPr>
              <a:spLocks noChangeShapeType="1"/>
            </p:cNvSpPr>
            <p:nvPr/>
          </p:nvSpPr>
          <p:spPr bwMode="auto">
            <a:xfrm>
              <a:off x="2592" y="2301"/>
              <a:ext cx="624"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314" name="Group 847"/>
          <p:cNvGrpSpPr>
            <a:grpSpLocks/>
          </p:cNvGrpSpPr>
          <p:nvPr/>
        </p:nvGrpSpPr>
        <p:grpSpPr bwMode="auto">
          <a:xfrm rot="-6737257">
            <a:off x="228600" y="4267200"/>
            <a:ext cx="2133600" cy="152400"/>
            <a:chOff x="2208" y="2205"/>
            <a:chExt cx="1008" cy="96"/>
          </a:xfrm>
        </p:grpSpPr>
        <p:sp>
          <p:nvSpPr>
            <p:cNvPr id="11336" name="Line 848"/>
            <p:cNvSpPr>
              <a:spLocks noChangeShapeType="1"/>
            </p:cNvSpPr>
            <p:nvPr/>
          </p:nvSpPr>
          <p:spPr bwMode="auto">
            <a:xfrm flipV="1">
              <a:off x="2208" y="2205"/>
              <a:ext cx="67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7" name="Line 849"/>
            <p:cNvSpPr>
              <a:spLocks noChangeShapeType="1"/>
            </p:cNvSpPr>
            <p:nvPr/>
          </p:nvSpPr>
          <p:spPr bwMode="auto">
            <a:xfrm flipH="1">
              <a:off x="2592" y="2205"/>
              <a:ext cx="240" cy="96"/>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8" name="Line 850"/>
            <p:cNvSpPr>
              <a:spLocks noChangeShapeType="1"/>
            </p:cNvSpPr>
            <p:nvPr/>
          </p:nvSpPr>
          <p:spPr bwMode="auto">
            <a:xfrm>
              <a:off x="2592" y="2301"/>
              <a:ext cx="624"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315" name="Text Box 851"/>
          <p:cNvSpPr txBox="1">
            <a:spLocks noChangeArrowheads="1"/>
          </p:cNvSpPr>
          <p:nvPr/>
        </p:nvSpPr>
        <p:spPr bwMode="auto">
          <a:xfrm>
            <a:off x="709613" y="5151438"/>
            <a:ext cx="8620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1600">
                <a:solidFill>
                  <a:srgbClr val="000000"/>
                </a:solidFill>
                <a:latin typeface="Times New Roman" pitchFamily="18" charset="0"/>
              </a:rPr>
              <a:t>Tymnet</a:t>
            </a:r>
          </a:p>
        </p:txBody>
      </p:sp>
      <p:sp>
        <p:nvSpPr>
          <p:cNvPr id="11316" name="Line 852"/>
          <p:cNvSpPr>
            <a:spLocks noChangeShapeType="1"/>
          </p:cNvSpPr>
          <p:nvPr/>
        </p:nvSpPr>
        <p:spPr bwMode="auto">
          <a:xfrm>
            <a:off x="228600" y="3733800"/>
            <a:ext cx="13716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317" name="Group 853"/>
          <p:cNvGrpSpPr>
            <a:grpSpLocks/>
          </p:cNvGrpSpPr>
          <p:nvPr/>
        </p:nvGrpSpPr>
        <p:grpSpPr bwMode="auto">
          <a:xfrm rot="1412633">
            <a:off x="1258888" y="4468813"/>
            <a:ext cx="6096000" cy="304800"/>
            <a:chOff x="2208" y="2205"/>
            <a:chExt cx="1008" cy="96"/>
          </a:xfrm>
        </p:grpSpPr>
        <p:sp>
          <p:nvSpPr>
            <p:cNvPr id="11333" name="Line 854"/>
            <p:cNvSpPr>
              <a:spLocks noChangeShapeType="1"/>
            </p:cNvSpPr>
            <p:nvPr/>
          </p:nvSpPr>
          <p:spPr bwMode="auto">
            <a:xfrm flipV="1">
              <a:off x="2208" y="2205"/>
              <a:ext cx="67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4" name="Line 855"/>
            <p:cNvSpPr>
              <a:spLocks noChangeShapeType="1"/>
            </p:cNvSpPr>
            <p:nvPr/>
          </p:nvSpPr>
          <p:spPr bwMode="auto">
            <a:xfrm flipH="1">
              <a:off x="2592" y="2205"/>
              <a:ext cx="240" cy="96"/>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5" name="Line 856"/>
            <p:cNvSpPr>
              <a:spLocks noChangeShapeType="1"/>
            </p:cNvSpPr>
            <p:nvPr/>
          </p:nvSpPr>
          <p:spPr bwMode="auto">
            <a:xfrm>
              <a:off x="2592" y="2301"/>
              <a:ext cx="624"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318" name="Group 857"/>
          <p:cNvGrpSpPr>
            <a:grpSpLocks/>
          </p:cNvGrpSpPr>
          <p:nvPr/>
        </p:nvGrpSpPr>
        <p:grpSpPr bwMode="auto">
          <a:xfrm rot="3192121">
            <a:off x="704850" y="3933825"/>
            <a:ext cx="2667000" cy="292100"/>
            <a:chOff x="2208" y="2205"/>
            <a:chExt cx="1008" cy="96"/>
          </a:xfrm>
        </p:grpSpPr>
        <p:sp>
          <p:nvSpPr>
            <p:cNvPr id="11330" name="Line 858"/>
            <p:cNvSpPr>
              <a:spLocks noChangeShapeType="1"/>
            </p:cNvSpPr>
            <p:nvPr/>
          </p:nvSpPr>
          <p:spPr bwMode="auto">
            <a:xfrm flipV="1">
              <a:off x="2208" y="2205"/>
              <a:ext cx="67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1" name="Line 859"/>
            <p:cNvSpPr>
              <a:spLocks noChangeShapeType="1"/>
            </p:cNvSpPr>
            <p:nvPr/>
          </p:nvSpPr>
          <p:spPr bwMode="auto">
            <a:xfrm flipH="1">
              <a:off x="2592" y="2205"/>
              <a:ext cx="240" cy="96"/>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2" name="Line 860"/>
            <p:cNvSpPr>
              <a:spLocks noChangeShapeType="1"/>
            </p:cNvSpPr>
            <p:nvPr/>
          </p:nvSpPr>
          <p:spPr bwMode="auto">
            <a:xfrm>
              <a:off x="2592" y="2301"/>
              <a:ext cx="624"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319" name="Line 861"/>
          <p:cNvSpPr>
            <a:spLocks noChangeShapeType="1"/>
          </p:cNvSpPr>
          <p:nvPr/>
        </p:nvSpPr>
        <p:spPr bwMode="auto">
          <a:xfrm rot="-5400000">
            <a:off x="5638800" y="3124200"/>
            <a:ext cx="21336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0" name="Line 862"/>
          <p:cNvSpPr>
            <a:spLocks noChangeShapeType="1"/>
          </p:cNvSpPr>
          <p:nvPr/>
        </p:nvSpPr>
        <p:spPr bwMode="auto">
          <a:xfrm rot="-5400000">
            <a:off x="7848600" y="5715000"/>
            <a:ext cx="13716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1" name="Line 863"/>
          <p:cNvSpPr>
            <a:spLocks noChangeShapeType="1"/>
          </p:cNvSpPr>
          <p:nvPr/>
        </p:nvSpPr>
        <p:spPr bwMode="auto">
          <a:xfrm rot="5400000" flipH="1">
            <a:off x="1066800" y="3581400"/>
            <a:ext cx="3048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2" name="Line 864"/>
          <p:cNvSpPr>
            <a:spLocks noChangeShapeType="1"/>
          </p:cNvSpPr>
          <p:nvPr/>
        </p:nvSpPr>
        <p:spPr bwMode="auto">
          <a:xfrm rot="5400000" flipH="1">
            <a:off x="304800" y="3886200"/>
            <a:ext cx="3048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3" name="Line 865"/>
          <p:cNvSpPr>
            <a:spLocks noChangeShapeType="1"/>
          </p:cNvSpPr>
          <p:nvPr/>
        </p:nvSpPr>
        <p:spPr bwMode="auto">
          <a:xfrm rot="5400000" flipH="1">
            <a:off x="1219200" y="3733800"/>
            <a:ext cx="3048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4" name="Line 866"/>
          <p:cNvSpPr>
            <a:spLocks noChangeShapeType="1"/>
          </p:cNvSpPr>
          <p:nvPr/>
        </p:nvSpPr>
        <p:spPr bwMode="auto">
          <a:xfrm>
            <a:off x="7162800" y="5791200"/>
            <a:ext cx="13716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5" name="Line 867"/>
          <p:cNvSpPr>
            <a:spLocks noChangeShapeType="1"/>
          </p:cNvSpPr>
          <p:nvPr/>
        </p:nvSpPr>
        <p:spPr bwMode="auto">
          <a:xfrm>
            <a:off x="5334000" y="2362200"/>
            <a:ext cx="13716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6" name="Line 868"/>
          <p:cNvSpPr>
            <a:spLocks noChangeShapeType="1"/>
          </p:cNvSpPr>
          <p:nvPr/>
        </p:nvSpPr>
        <p:spPr bwMode="auto">
          <a:xfrm>
            <a:off x="1905000" y="1905000"/>
            <a:ext cx="13716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7" name="Line 869"/>
          <p:cNvSpPr>
            <a:spLocks noChangeShapeType="1"/>
          </p:cNvSpPr>
          <p:nvPr/>
        </p:nvSpPr>
        <p:spPr bwMode="auto">
          <a:xfrm>
            <a:off x="6705600" y="3657600"/>
            <a:ext cx="9144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8" name="Line 870"/>
          <p:cNvSpPr>
            <a:spLocks noChangeShapeType="1"/>
          </p:cNvSpPr>
          <p:nvPr/>
        </p:nvSpPr>
        <p:spPr bwMode="auto">
          <a:xfrm>
            <a:off x="6705600" y="2667000"/>
            <a:ext cx="9144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9" name="Text Box 871"/>
          <p:cNvSpPr txBox="1">
            <a:spLocks noChangeArrowheads="1"/>
          </p:cNvSpPr>
          <p:nvPr/>
        </p:nvSpPr>
        <p:spPr bwMode="auto">
          <a:xfrm>
            <a:off x="138113" y="6324600"/>
            <a:ext cx="367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2400">
                <a:solidFill>
                  <a:schemeClr val="tx1"/>
                </a:solidFill>
                <a:latin typeface="Times New Roman" pitchFamily="18" charset="0"/>
              </a:rPr>
              <a:t>Cisco corporation network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8077200" y="2514600"/>
            <a:ext cx="0" cy="2057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Line 3"/>
          <p:cNvSpPr>
            <a:spLocks noChangeShapeType="1"/>
          </p:cNvSpPr>
          <p:nvPr/>
        </p:nvSpPr>
        <p:spPr bwMode="auto">
          <a:xfrm>
            <a:off x="5791200" y="2057400"/>
            <a:ext cx="17526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2" name="Rectangle 4"/>
          <p:cNvSpPr>
            <a:spLocks noGrp="1" noChangeArrowheads="1"/>
          </p:cNvSpPr>
          <p:nvPr>
            <p:ph type="title"/>
          </p:nvPr>
        </p:nvSpPr>
        <p:spPr/>
        <p:txBody>
          <a:bodyPr/>
          <a:lstStyle/>
          <a:p>
            <a:pPr eaLnBrk="1" hangingPunct="1"/>
            <a:r>
              <a:rPr lang="en-US" smtClean="0"/>
              <a:t>Client/server network</a:t>
            </a:r>
          </a:p>
        </p:txBody>
      </p:sp>
      <p:grpSp>
        <p:nvGrpSpPr>
          <p:cNvPr id="12293" name="Group 5"/>
          <p:cNvGrpSpPr>
            <a:grpSpLocks/>
          </p:cNvGrpSpPr>
          <p:nvPr/>
        </p:nvGrpSpPr>
        <p:grpSpPr bwMode="auto">
          <a:xfrm>
            <a:off x="1092200" y="1630363"/>
            <a:ext cx="1084263" cy="1112837"/>
            <a:chOff x="2158" y="782"/>
            <a:chExt cx="731" cy="899"/>
          </a:xfrm>
        </p:grpSpPr>
        <p:grpSp>
          <p:nvGrpSpPr>
            <p:cNvPr id="12939" name="Group 6"/>
            <p:cNvGrpSpPr>
              <a:grpSpLocks/>
            </p:cNvGrpSpPr>
            <p:nvPr/>
          </p:nvGrpSpPr>
          <p:grpSpPr bwMode="auto">
            <a:xfrm>
              <a:off x="2168" y="960"/>
              <a:ext cx="721" cy="721"/>
              <a:chOff x="2168" y="960"/>
              <a:chExt cx="721" cy="721"/>
            </a:xfrm>
          </p:grpSpPr>
          <p:sp>
            <p:nvSpPr>
              <p:cNvPr id="12941" name="Freeform 7"/>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42" name="Freeform 8"/>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43" name="Freeform 9"/>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944" name="Group 10"/>
              <p:cNvGrpSpPr>
                <a:grpSpLocks/>
              </p:cNvGrpSpPr>
              <p:nvPr/>
            </p:nvGrpSpPr>
            <p:grpSpPr bwMode="auto">
              <a:xfrm>
                <a:off x="2230" y="1408"/>
                <a:ext cx="456" cy="73"/>
                <a:chOff x="2230" y="1408"/>
                <a:chExt cx="456" cy="73"/>
              </a:xfrm>
            </p:grpSpPr>
            <p:sp>
              <p:nvSpPr>
                <p:cNvPr id="13073" name="Line 11"/>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74" name="Line 12"/>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75" name="Line 13"/>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76" name="Line 14"/>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945" name="Freeform 15"/>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46" name="Freeform 16"/>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47" name="Freeform 17"/>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948" name="Group 18"/>
              <p:cNvGrpSpPr>
                <a:grpSpLocks/>
              </p:cNvGrpSpPr>
              <p:nvPr/>
            </p:nvGrpSpPr>
            <p:grpSpPr bwMode="auto">
              <a:xfrm>
                <a:off x="2719" y="1628"/>
                <a:ext cx="123" cy="53"/>
                <a:chOff x="2719" y="1628"/>
                <a:chExt cx="123" cy="53"/>
              </a:xfrm>
            </p:grpSpPr>
            <p:grpSp>
              <p:nvGrpSpPr>
                <p:cNvPr id="13064" name="Group 19"/>
                <p:cNvGrpSpPr>
                  <a:grpSpLocks/>
                </p:cNvGrpSpPr>
                <p:nvPr/>
              </p:nvGrpSpPr>
              <p:grpSpPr bwMode="auto">
                <a:xfrm>
                  <a:off x="2719" y="1628"/>
                  <a:ext cx="120" cy="53"/>
                  <a:chOff x="2719" y="1628"/>
                  <a:chExt cx="120" cy="53"/>
                </a:xfrm>
              </p:grpSpPr>
              <p:sp>
                <p:nvSpPr>
                  <p:cNvPr id="13069" name="Freeform 20"/>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70" name="Freeform 21"/>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71" name="Freeform 22"/>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72" name="Freeform 23"/>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065" name="Group 24"/>
                <p:cNvGrpSpPr>
                  <a:grpSpLocks/>
                </p:cNvGrpSpPr>
                <p:nvPr/>
              </p:nvGrpSpPr>
              <p:grpSpPr bwMode="auto">
                <a:xfrm>
                  <a:off x="2721" y="1644"/>
                  <a:ext cx="121" cy="25"/>
                  <a:chOff x="2721" y="1644"/>
                  <a:chExt cx="121" cy="25"/>
                </a:xfrm>
              </p:grpSpPr>
              <p:sp>
                <p:nvSpPr>
                  <p:cNvPr id="13066" name="Line 25"/>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67" name="Line 26"/>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68" name="Line 27"/>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49" name="Freeform 28"/>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50" name="Freeform 29"/>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51" name="Freeform 30"/>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52" name="Line 31"/>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53" name="Line 32"/>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54" name="Line 33"/>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55" name="Line 34"/>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56" name="Line 35"/>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57" name="Line 36"/>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58" name="Line 37"/>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59" name="Line 38"/>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60" name="Line 39"/>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961" name="Group 40"/>
              <p:cNvGrpSpPr>
                <a:grpSpLocks/>
              </p:cNvGrpSpPr>
              <p:nvPr/>
            </p:nvGrpSpPr>
            <p:grpSpPr bwMode="auto">
              <a:xfrm>
                <a:off x="2706" y="969"/>
                <a:ext cx="129" cy="424"/>
                <a:chOff x="2706" y="969"/>
                <a:chExt cx="129" cy="424"/>
              </a:xfrm>
            </p:grpSpPr>
            <p:grpSp>
              <p:nvGrpSpPr>
                <p:cNvPr id="13034" name="Group 41"/>
                <p:cNvGrpSpPr>
                  <a:grpSpLocks/>
                </p:cNvGrpSpPr>
                <p:nvPr/>
              </p:nvGrpSpPr>
              <p:grpSpPr bwMode="auto">
                <a:xfrm>
                  <a:off x="2755" y="1024"/>
                  <a:ext cx="80" cy="353"/>
                  <a:chOff x="2755" y="1024"/>
                  <a:chExt cx="80" cy="353"/>
                </a:xfrm>
              </p:grpSpPr>
              <p:sp>
                <p:nvSpPr>
                  <p:cNvPr id="13038" name="Freeform 42"/>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039" name="Group 43"/>
                  <p:cNvGrpSpPr>
                    <a:grpSpLocks/>
                  </p:cNvGrpSpPr>
                  <p:nvPr/>
                </p:nvGrpSpPr>
                <p:grpSpPr bwMode="auto">
                  <a:xfrm>
                    <a:off x="2755" y="1039"/>
                    <a:ext cx="80" cy="302"/>
                    <a:chOff x="2755" y="1039"/>
                    <a:chExt cx="80" cy="302"/>
                  </a:xfrm>
                </p:grpSpPr>
                <p:grpSp>
                  <p:nvGrpSpPr>
                    <p:cNvPr id="13040" name="Group 44"/>
                    <p:cNvGrpSpPr>
                      <a:grpSpLocks/>
                    </p:cNvGrpSpPr>
                    <p:nvPr/>
                  </p:nvGrpSpPr>
                  <p:grpSpPr bwMode="auto">
                    <a:xfrm>
                      <a:off x="2755" y="1039"/>
                      <a:ext cx="80" cy="302"/>
                      <a:chOff x="2755" y="1039"/>
                      <a:chExt cx="80" cy="302"/>
                    </a:xfrm>
                  </p:grpSpPr>
                  <p:grpSp>
                    <p:nvGrpSpPr>
                      <p:cNvPr id="13042" name="Group 45"/>
                      <p:cNvGrpSpPr>
                        <a:grpSpLocks/>
                      </p:cNvGrpSpPr>
                      <p:nvPr/>
                    </p:nvGrpSpPr>
                    <p:grpSpPr bwMode="auto">
                      <a:xfrm>
                        <a:off x="2755" y="1039"/>
                        <a:ext cx="80" cy="180"/>
                        <a:chOff x="2755" y="1039"/>
                        <a:chExt cx="80" cy="180"/>
                      </a:xfrm>
                    </p:grpSpPr>
                    <p:grpSp>
                      <p:nvGrpSpPr>
                        <p:cNvPr id="13052" name="Group 46"/>
                        <p:cNvGrpSpPr>
                          <a:grpSpLocks/>
                        </p:cNvGrpSpPr>
                        <p:nvPr/>
                      </p:nvGrpSpPr>
                      <p:grpSpPr bwMode="auto">
                        <a:xfrm>
                          <a:off x="2761" y="1039"/>
                          <a:ext cx="74" cy="97"/>
                          <a:chOff x="2761" y="1039"/>
                          <a:chExt cx="74" cy="97"/>
                        </a:xfrm>
                      </p:grpSpPr>
                      <p:sp>
                        <p:nvSpPr>
                          <p:cNvPr id="13058" name="Line 47"/>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59" name="Line 48"/>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60" name="Line 49"/>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61" name="Line 50"/>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62" name="Line 51"/>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63" name="Line 52"/>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053" name="Line 53"/>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54" name="Line 54"/>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55" name="Line 55"/>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56" name="Line 56"/>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57" name="Line 57"/>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43" name="Group 58"/>
                      <p:cNvGrpSpPr>
                        <a:grpSpLocks/>
                      </p:cNvGrpSpPr>
                      <p:nvPr/>
                    </p:nvGrpSpPr>
                    <p:grpSpPr bwMode="auto">
                      <a:xfrm>
                        <a:off x="2757" y="1229"/>
                        <a:ext cx="69" cy="112"/>
                        <a:chOff x="2757" y="1229"/>
                        <a:chExt cx="69" cy="112"/>
                      </a:xfrm>
                    </p:grpSpPr>
                    <p:sp>
                      <p:nvSpPr>
                        <p:cNvPr id="13044" name="Line 59"/>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45" name="Line 60"/>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46" name="Line 61"/>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47" name="Line 62"/>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48" name="Line 63"/>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49" name="Line 64"/>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50" name="Line 65"/>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51" name="Line 66"/>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3041" name="Line 67"/>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3035" name="Group 68"/>
                <p:cNvGrpSpPr>
                  <a:grpSpLocks/>
                </p:cNvGrpSpPr>
                <p:nvPr/>
              </p:nvGrpSpPr>
              <p:grpSpPr bwMode="auto">
                <a:xfrm>
                  <a:off x="2706" y="969"/>
                  <a:ext cx="68" cy="424"/>
                  <a:chOff x="2706" y="969"/>
                  <a:chExt cx="68" cy="424"/>
                </a:xfrm>
              </p:grpSpPr>
              <p:sp>
                <p:nvSpPr>
                  <p:cNvPr id="13036" name="Freeform 69"/>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37" name="Arc 70"/>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62" name="Freeform 71"/>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963" name="Group 72"/>
              <p:cNvGrpSpPr>
                <a:grpSpLocks/>
              </p:cNvGrpSpPr>
              <p:nvPr/>
            </p:nvGrpSpPr>
            <p:grpSpPr bwMode="auto">
              <a:xfrm>
                <a:off x="2277" y="960"/>
                <a:ext cx="446" cy="433"/>
                <a:chOff x="2277" y="960"/>
                <a:chExt cx="446" cy="433"/>
              </a:xfrm>
            </p:grpSpPr>
            <p:sp>
              <p:nvSpPr>
                <p:cNvPr id="13030" name="Freeform 73"/>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31" name="Arc 74"/>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32" name="Arc 75"/>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33" name="Arc 76"/>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964" name="Freeform 77"/>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65" name="Freeform 78"/>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66" name="Freeform 79"/>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67" name="Freeform 80"/>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68" name="Freeform 81"/>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69" name="Freeform 82"/>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70" name="Freeform 83"/>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71" name="Freeform 84"/>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72" name="Freeform 85"/>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973" name="Group 86"/>
              <p:cNvGrpSpPr>
                <a:grpSpLocks/>
              </p:cNvGrpSpPr>
              <p:nvPr/>
            </p:nvGrpSpPr>
            <p:grpSpPr bwMode="auto">
              <a:xfrm>
                <a:off x="2211" y="1526"/>
                <a:ext cx="505" cy="136"/>
                <a:chOff x="2211" y="1526"/>
                <a:chExt cx="505" cy="136"/>
              </a:xfrm>
            </p:grpSpPr>
            <p:sp>
              <p:nvSpPr>
                <p:cNvPr id="12974" name="Freeform 87"/>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75" name="Freeform 88"/>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76" name="Line 89"/>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977" name="Group 90"/>
                <p:cNvGrpSpPr>
                  <a:grpSpLocks/>
                </p:cNvGrpSpPr>
                <p:nvPr/>
              </p:nvGrpSpPr>
              <p:grpSpPr bwMode="auto">
                <a:xfrm>
                  <a:off x="2241" y="1526"/>
                  <a:ext cx="430" cy="105"/>
                  <a:chOff x="2241" y="1526"/>
                  <a:chExt cx="430" cy="105"/>
                </a:xfrm>
              </p:grpSpPr>
              <p:sp>
                <p:nvSpPr>
                  <p:cNvPr id="12981" name="Freeform 91"/>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982" name="Group 92"/>
                  <p:cNvGrpSpPr>
                    <a:grpSpLocks/>
                  </p:cNvGrpSpPr>
                  <p:nvPr/>
                </p:nvGrpSpPr>
                <p:grpSpPr bwMode="auto">
                  <a:xfrm>
                    <a:off x="2251" y="1526"/>
                    <a:ext cx="420" cy="105"/>
                    <a:chOff x="2251" y="1526"/>
                    <a:chExt cx="420" cy="105"/>
                  </a:xfrm>
                </p:grpSpPr>
                <p:grpSp>
                  <p:nvGrpSpPr>
                    <p:cNvPr id="12983" name="Group 93"/>
                    <p:cNvGrpSpPr>
                      <a:grpSpLocks/>
                    </p:cNvGrpSpPr>
                    <p:nvPr/>
                  </p:nvGrpSpPr>
                  <p:grpSpPr bwMode="auto">
                    <a:xfrm>
                      <a:off x="2256" y="1526"/>
                      <a:ext cx="309" cy="87"/>
                      <a:chOff x="2256" y="1526"/>
                      <a:chExt cx="309" cy="87"/>
                    </a:xfrm>
                  </p:grpSpPr>
                  <p:grpSp>
                    <p:nvGrpSpPr>
                      <p:cNvPr id="12997" name="Group 94"/>
                      <p:cNvGrpSpPr>
                        <a:grpSpLocks/>
                      </p:cNvGrpSpPr>
                      <p:nvPr/>
                    </p:nvGrpSpPr>
                    <p:grpSpPr bwMode="auto">
                      <a:xfrm>
                        <a:off x="2256" y="1526"/>
                        <a:ext cx="64" cy="57"/>
                        <a:chOff x="2256" y="1526"/>
                        <a:chExt cx="64" cy="57"/>
                      </a:xfrm>
                    </p:grpSpPr>
                    <p:sp>
                      <p:nvSpPr>
                        <p:cNvPr id="13028" name="Line 95"/>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29" name="Line 96"/>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998" name="Group 97"/>
                      <p:cNvGrpSpPr>
                        <a:grpSpLocks/>
                      </p:cNvGrpSpPr>
                      <p:nvPr/>
                    </p:nvGrpSpPr>
                    <p:grpSpPr bwMode="auto">
                      <a:xfrm>
                        <a:off x="2281" y="1529"/>
                        <a:ext cx="65" cy="57"/>
                        <a:chOff x="2281" y="1529"/>
                        <a:chExt cx="65" cy="57"/>
                      </a:xfrm>
                    </p:grpSpPr>
                    <p:sp>
                      <p:nvSpPr>
                        <p:cNvPr id="13026" name="Line 98"/>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27" name="Line 99"/>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999" name="Group 100"/>
                      <p:cNvGrpSpPr>
                        <a:grpSpLocks/>
                      </p:cNvGrpSpPr>
                      <p:nvPr/>
                    </p:nvGrpSpPr>
                    <p:grpSpPr bwMode="auto">
                      <a:xfrm>
                        <a:off x="2308" y="1531"/>
                        <a:ext cx="63" cy="58"/>
                        <a:chOff x="2308" y="1531"/>
                        <a:chExt cx="63" cy="58"/>
                      </a:xfrm>
                    </p:grpSpPr>
                    <p:sp>
                      <p:nvSpPr>
                        <p:cNvPr id="13024" name="Line 101"/>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25" name="Line 102"/>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00" name="Group 103"/>
                      <p:cNvGrpSpPr>
                        <a:grpSpLocks/>
                      </p:cNvGrpSpPr>
                      <p:nvPr/>
                    </p:nvGrpSpPr>
                    <p:grpSpPr bwMode="auto">
                      <a:xfrm>
                        <a:off x="2331" y="1535"/>
                        <a:ext cx="64" cy="59"/>
                        <a:chOff x="2331" y="1535"/>
                        <a:chExt cx="64" cy="59"/>
                      </a:xfrm>
                    </p:grpSpPr>
                    <p:sp>
                      <p:nvSpPr>
                        <p:cNvPr id="13022" name="Line 104"/>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23" name="Line 105"/>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01" name="Group 106"/>
                      <p:cNvGrpSpPr>
                        <a:grpSpLocks/>
                      </p:cNvGrpSpPr>
                      <p:nvPr/>
                    </p:nvGrpSpPr>
                    <p:grpSpPr bwMode="auto">
                      <a:xfrm>
                        <a:off x="2356" y="1538"/>
                        <a:ext cx="65" cy="57"/>
                        <a:chOff x="2356" y="1538"/>
                        <a:chExt cx="65" cy="57"/>
                      </a:xfrm>
                    </p:grpSpPr>
                    <p:sp>
                      <p:nvSpPr>
                        <p:cNvPr id="13020" name="Line 107"/>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21" name="Line 108"/>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02" name="Group 109"/>
                      <p:cNvGrpSpPr>
                        <a:grpSpLocks/>
                      </p:cNvGrpSpPr>
                      <p:nvPr/>
                    </p:nvGrpSpPr>
                    <p:grpSpPr bwMode="auto">
                      <a:xfrm>
                        <a:off x="2382" y="1539"/>
                        <a:ext cx="64" cy="59"/>
                        <a:chOff x="2382" y="1539"/>
                        <a:chExt cx="64" cy="59"/>
                      </a:xfrm>
                    </p:grpSpPr>
                    <p:sp>
                      <p:nvSpPr>
                        <p:cNvPr id="13018" name="Line 110"/>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19" name="Line 111"/>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03" name="Group 112"/>
                      <p:cNvGrpSpPr>
                        <a:grpSpLocks/>
                      </p:cNvGrpSpPr>
                      <p:nvPr/>
                    </p:nvGrpSpPr>
                    <p:grpSpPr bwMode="auto">
                      <a:xfrm>
                        <a:off x="2406" y="1542"/>
                        <a:ext cx="64" cy="58"/>
                        <a:chOff x="2406" y="1542"/>
                        <a:chExt cx="64" cy="58"/>
                      </a:xfrm>
                    </p:grpSpPr>
                    <p:sp>
                      <p:nvSpPr>
                        <p:cNvPr id="13016" name="Line 113"/>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17" name="Line 114"/>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04" name="Group 115"/>
                      <p:cNvGrpSpPr>
                        <a:grpSpLocks/>
                      </p:cNvGrpSpPr>
                      <p:nvPr/>
                    </p:nvGrpSpPr>
                    <p:grpSpPr bwMode="auto">
                      <a:xfrm>
                        <a:off x="2428" y="1547"/>
                        <a:ext cx="64" cy="57"/>
                        <a:chOff x="2428" y="1547"/>
                        <a:chExt cx="64" cy="57"/>
                      </a:xfrm>
                    </p:grpSpPr>
                    <p:sp>
                      <p:nvSpPr>
                        <p:cNvPr id="13014" name="Line 116"/>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15" name="Line 117"/>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05" name="Group 118"/>
                      <p:cNvGrpSpPr>
                        <a:grpSpLocks/>
                      </p:cNvGrpSpPr>
                      <p:nvPr/>
                    </p:nvGrpSpPr>
                    <p:grpSpPr bwMode="auto">
                      <a:xfrm>
                        <a:off x="2452" y="1551"/>
                        <a:ext cx="65" cy="58"/>
                        <a:chOff x="2452" y="1551"/>
                        <a:chExt cx="65" cy="58"/>
                      </a:xfrm>
                    </p:grpSpPr>
                    <p:sp>
                      <p:nvSpPr>
                        <p:cNvPr id="13012" name="Line 119"/>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13" name="Line 120"/>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06" name="Group 121"/>
                      <p:cNvGrpSpPr>
                        <a:grpSpLocks/>
                      </p:cNvGrpSpPr>
                      <p:nvPr/>
                    </p:nvGrpSpPr>
                    <p:grpSpPr bwMode="auto">
                      <a:xfrm>
                        <a:off x="2476" y="1553"/>
                        <a:ext cx="65" cy="58"/>
                        <a:chOff x="2476" y="1553"/>
                        <a:chExt cx="65" cy="58"/>
                      </a:xfrm>
                    </p:grpSpPr>
                    <p:sp>
                      <p:nvSpPr>
                        <p:cNvPr id="13010" name="Line 122"/>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11" name="Line 123"/>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07" name="Group 124"/>
                      <p:cNvGrpSpPr>
                        <a:grpSpLocks/>
                      </p:cNvGrpSpPr>
                      <p:nvPr/>
                    </p:nvGrpSpPr>
                    <p:grpSpPr bwMode="auto">
                      <a:xfrm>
                        <a:off x="2500" y="1555"/>
                        <a:ext cx="65" cy="58"/>
                        <a:chOff x="2500" y="1555"/>
                        <a:chExt cx="65" cy="58"/>
                      </a:xfrm>
                    </p:grpSpPr>
                    <p:sp>
                      <p:nvSpPr>
                        <p:cNvPr id="13008" name="Line 125"/>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9" name="Line 126"/>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984" name="Group 127"/>
                    <p:cNvGrpSpPr>
                      <a:grpSpLocks/>
                    </p:cNvGrpSpPr>
                    <p:nvPr/>
                  </p:nvGrpSpPr>
                  <p:grpSpPr bwMode="auto">
                    <a:xfrm>
                      <a:off x="2575" y="1564"/>
                      <a:ext cx="93" cy="67"/>
                      <a:chOff x="2575" y="1564"/>
                      <a:chExt cx="93" cy="67"/>
                    </a:xfrm>
                  </p:grpSpPr>
                  <p:grpSp>
                    <p:nvGrpSpPr>
                      <p:cNvPr id="12988" name="Group 128"/>
                      <p:cNvGrpSpPr>
                        <a:grpSpLocks/>
                      </p:cNvGrpSpPr>
                      <p:nvPr/>
                    </p:nvGrpSpPr>
                    <p:grpSpPr bwMode="auto">
                      <a:xfrm>
                        <a:off x="2613" y="1568"/>
                        <a:ext cx="55" cy="63"/>
                        <a:chOff x="2613" y="1568"/>
                        <a:chExt cx="55" cy="63"/>
                      </a:xfrm>
                    </p:grpSpPr>
                    <p:sp>
                      <p:nvSpPr>
                        <p:cNvPr id="12995" name="Line 129"/>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96" name="Line 130"/>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989" name="Group 131"/>
                      <p:cNvGrpSpPr>
                        <a:grpSpLocks/>
                      </p:cNvGrpSpPr>
                      <p:nvPr/>
                    </p:nvGrpSpPr>
                    <p:grpSpPr bwMode="auto">
                      <a:xfrm>
                        <a:off x="2596" y="1565"/>
                        <a:ext cx="54" cy="64"/>
                        <a:chOff x="2596" y="1565"/>
                        <a:chExt cx="54" cy="64"/>
                      </a:xfrm>
                    </p:grpSpPr>
                    <p:sp>
                      <p:nvSpPr>
                        <p:cNvPr id="12993" name="Line 132"/>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94" name="Line 133"/>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990" name="Group 134"/>
                      <p:cNvGrpSpPr>
                        <a:grpSpLocks/>
                      </p:cNvGrpSpPr>
                      <p:nvPr/>
                    </p:nvGrpSpPr>
                    <p:grpSpPr bwMode="auto">
                      <a:xfrm>
                        <a:off x="2575" y="1564"/>
                        <a:ext cx="53" cy="62"/>
                        <a:chOff x="2575" y="1564"/>
                        <a:chExt cx="53" cy="62"/>
                      </a:xfrm>
                    </p:grpSpPr>
                    <p:sp>
                      <p:nvSpPr>
                        <p:cNvPr id="12991" name="Line 135"/>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92" name="Line 136"/>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85" name="Line 137"/>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86" name="Line 138"/>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87" name="Line 139"/>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978" name="Group 140"/>
                <p:cNvGrpSpPr>
                  <a:grpSpLocks/>
                </p:cNvGrpSpPr>
                <p:nvPr/>
              </p:nvGrpSpPr>
              <p:grpSpPr bwMode="auto">
                <a:xfrm>
                  <a:off x="2659" y="1579"/>
                  <a:ext cx="57" cy="72"/>
                  <a:chOff x="2659" y="1579"/>
                  <a:chExt cx="57" cy="72"/>
                </a:xfrm>
              </p:grpSpPr>
              <p:sp>
                <p:nvSpPr>
                  <p:cNvPr id="12979" name="Line 141"/>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80" name="Line 142"/>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2940" name="Rectangle 143"/>
            <p:cNvSpPr>
              <a:spLocks noChangeArrowheads="1"/>
            </p:cNvSpPr>
            <p:nvPr/>
          </p:nvSpPr>
          <p:spPr bwMode="auto">
            <a:xfrm>
              <a:off x="2158" y="782"/>
              <a:ext cx="124"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sp>
        <p:nvSpPr>
          <p:cNvPr id="12294" name="Line 144"/>
          <p:cNvSpPr>
            <a:spLocks noChangeShapeType="1"/>
          </p:cNvSpPr>
          <p:nvPr/>
        </p:nvSpPr>
        <p:spPr bwMode="auto">
          <a:xfrm>
            <a:off x="1676400" y="2590800"/>
            <a:ext cx="1208088" cy="15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2295" name="Object 145"/>
          <p:cNvGraphicFramePr>
            <a:graphicFrameLocks noChangeAspect="1"/>
          </p:cNvGraphicFramePr>
          <p:nvPr/>
        </p:nvGraphicFramePr>
        <p:xfrm>
          <a:off x="2514600" y="2362200"/>
          <a:ext cx="960438" cy="1447800"/>
        </p:xfrm>
        <a:graphic>
          <a:graphicData uri="http://schemas.openxmlformats.org/presentationml/2006/ole">
            <mc:AlternateContent xmlns:mc="http://schemas.openxmlformats.org/markup-compatibility/2006">
              <mc:Choice xmlns:v="urn:schemas-microsoft-com:vml" Requires="v">
                <p:oleObj spid="_x0000_s13077" name="Clip" r:id="rId3" imgW="2735263" imgH="3825875" progId="MS_ClipArt_Gallery.2">
                  <p:embed/>
                </p:oleObj>
              </mc:Choice>
              <mc:Fallback>
                <p:oleObj name="Clip" r:id="rId3" imgW="2735263" imgH="3825875" progId="MS_ClipArt_Gallery.2">
                  <p:embed/>
                  <p:pic>
                    <p:nvPicPr>
                      <p:cNvPr id="0" name="Object 1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362200"/>
                        <a:ext cx="960438"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296" name="Group 146"/>
          <p:cNvGrpSpPr>
            <a:grpSpLocks/>
          </p:cNvGrpSpPr>
          <p:nvPr/>
        </p:nvGrpSpPr>
        <p:grpSpPr bwMode="auto">
          <a:xfrm>
            <a:off x="381000" y="2895600"/>
            <a:ext cx="1084263" cy="1112838"/>
            <a:chOff x="2158" y="782"/>
            <a:chExt cx="731" cy="899"/>
          </a:xfrm>
        </p:grpSpPr>
        <p:grpSp>
          <p:nvGrpSpPr>
            <p:cNvPr id="12801" name="Group 147"/>
            <p:cNvGrpSpPr>
              <a:grpSpLocks/>
            </p:cNvGrpSpPr>
            <p:nvPr/>
          </p:nvGrpSpPr>
          <p:grpSpPr bwMode="auto">
            <a:xfrm>
              <a:off x="2168" y="960"/>
              <a:ext cx="721" cy="721"/>
              <a:chOff x="2168" y="960"/>
              <a:chExt cx="721" cy="721"/>
            </a:xfrm>
          </p:grpSpPr>
          <p:sp>
            <p:nvSpPr>
              <p:cNvPr id="12803" name="Freeform 148"/>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4" name="Freeform 149"/>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5" name="Freeform 150"/>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806" name="Group 151"/>
              <p:cNvGrpSpPr>
                <a:grpSpLocks/>
              </p:cNvGrpSpPr>
              <p:nvPr/>
            </p:nvGrpSpPr>
            <p:grpSpPr bwMode="auto">
              <a:xfrm>
                <a:off x="2230" y="1408"/>
                <a:ext cx="456" cy="73"/>
                <a:chOff x="2230" y="1408"/>
                <a:chExt cx="456" cy="73"/>
              </a:xfrm>
            </p:grpSpPr>
            <p:sp>
              <p:nvSpPr>
                <p:cNvPr id="12935" name="Line 152"/>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36" name="Line 153"/>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37" name="Line 154"/>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38" name="Line 155"/>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807" name="Freeform 156"/>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8" name="Freeform 157"/>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9" name="Freeform 158"/>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810" name="Group 159"/>
              <p:cNvGrpSpPr>
                <a:grpSpLocks/>
              </p:cNvGrpSpPr>
              <p:nvPr/>
            </p:nvGrpSpPr>
            <p:grpSpPr bwMode="auto">
              <a:xfrm>
                <a:off x="2719" y="1628"/>
                <a:ext cx="123" cy="53"/>
                <a:chOff x="2719" y="1628"/>
                <a:chExt cx="123" cy="53"/>
              </a:xfrm>
            </p:grpSpPr>
            <p:grpSp>
              <p:nvGrpSpPr>
                <p:cNvPr id="12926" name="Group 160"/>
                <p:cNvGrpSpPr>
                  <a:grpSpLocks/>
                </p:cNvGrpSpPr>
                <p:nvPr/>
              </p:nvGrpSpPr>
              <p:grpSpPr bwMode="auto">
                <a:xfrm>
                  <a:off x="2719" y="1628"/>
                  <a:ext cx="120" cy="53"/>
                  <a:chOff x="2719" y="1628"/>
                  <a:chExt cx="120" cy="53"/>
                </a:xfrm>
              </p:grpSpPr>
              <p:sp>
                <p:nvSpPr>
                  <p:cNvPr id="12931" name="Freeform 161"/>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32" name="Freeform 162"/>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33" name="Freeform 163"/>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34" name="Freeform 164"/>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927" name="Group 165"/>
                <p:cNvGrpSpPr>
                  <a:grpSpLocks/>
                </p:cNvGrpSpPr>
                <p:nvPr/>
              </p:nvGrpSpPr>
              <p:grpSpPr bwMode="auto">
                <a:xfrm>
                  <a:off x="2721" y="1644"/>
                  <a:ext cx="121" cy="25"/>
                  <a:chOff x="2721" y="1644"/>
                  <a:chExt cx="121" cy="25"/>
                </a:xfrm>
              </p:grpSpPr>
              <p:sp>
                <p:nvSpPr>
                  <p:cNvPr id="12928" name="Line 166"/>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29" name="Line 167"/>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30" name="Line 168"/>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811" name="Freeform 169"/>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12" name="Freeform 170"/>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13" name="Freeform 171"/>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14" name="Line 172"/>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15" name="Line 173"/>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16" name="Line 174"/>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17" name="Line 175"/>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18" name="Line 176"/>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19" name="Line 177"/>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20" name="Line 178"/>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21" name="Line 179"/>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22" name="Line 180"/>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823" name="Group 181"/>
              <p:cNvGrpSpPr>
                <a:grpSpLocks/>
              </p:cNvGrpSpPr>
              <p:nvPr/>
            </p:nvGrpSpPr>
            <p:grpSpPr bwMode="auto">
              <a:xfrm>
                <a:off x="2706" y="969"/>
                <a:ext cx="129" cy="424"/>
                <a:chOff x="2706" y="969"/>
                <a:chExt cx="129" cy="424"/>
              </a:xfrm>
            </p:grpSpPr>
            <p:grpSp>
              <p:nvGrpSpPr>
                <p:cNvPr id="12896" name="Group 182"/>
                <p:cNvGrpSpPr>
                  <a:grpSpLocks/>
                </p:cNvGrpSpPr>
                <p:nvPr/>
              </p:nvGrpSpPr>
              <p:grpSpPr bwMode="auto">
                <a:xfrm>
                  <a:off x="2755" y="1024"/>
                  <a:ext cx="80" cy="353"/>
                  <a:chOff x="2755" y="1024"/>
                  <a:chExt cx="80" cy="353"/>
                </a:xfrm>
              </p:grpSpPr>
              <p:sp>
                <p:nvSpPr>
                  <p:cNvPr id="12900" name="Freeform 183"/>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901" name="Group 184"/>
                  <p:cNvGrpSpPr>
                    <a:grpSpLocks/>
                  </p:cNvGrpSpPr>
                  <p:nvPr/>
                </p:nvGrpSpPr>
                <p:grpSpPr bwMode="auto">
                  <a:xfrm>
                    <a:off x="2755" y="1039"/>
                    <a:ext cx="80" cy="302"/>
                    <a:chOff x="2755" y="1039"/>
                    <a:chExt cx="80" cy="302"/>
                  </a:xfrm>
                </p:grpSpPr>
                <p:grpSp>
                  <p:nvGrpSpPr>
                    <p:cNvPr id="12902" name="Group 185"/>
                    <p:cNvGrpSpPr>
                      <a:grpSpLocks/>
                    </p:cNvGrpSpPr>
                    <p:nvPr/>
                  </p:nvGrpSpPr>
                  <p:grpSpPr bwMode="auto">
                    <a:xfrm>
                      <a:off x="2755" y="1039"/>
                      <a:ext cx="80" cy="302"/>
                      <a:chOff x="2755" y="1039"/>
                      <a:chExt cx="80" cy="302"/>
                    </a:xfrm>
                  </p:grpSpPr>
                  <p:grpSp>
                    <p:nvGrpSpPr>
                      <p:cNvPr id="12904" name="Group 186"/>
                      <p:cNvGrpSpPr>
                        <a:grpSpLocks/>
                      </p:cNvGrpSpPr>
                      <p:nvPr/>
                    </p:nvGrpSpPr>
                    <p:grpSpPr bwMode="auto">
                      <a:xfrm>
                        <a:off x="2755" y="1039"/>
                        <a:ext cx="80" cy="180"/>
                        <a:chOff x="2755" y="1039"/>
                        <a:chExt cx="80" cy="180"/>
                      </a:xfrm>
                    </p:grpSpPr>
                    <p:grpSp>
                      <p:nvGrpSpPr>
                        <p:cNvPr id="12914" name="Group 187"/>
                        <p:cNvGrpSpPr>
                          <a:grpSpLocks/>
                        </p:cNvGrpSpPr>
                        <p:nvPr/>
                      </p:nvGrpSpPr>
                      <p:grpSpPr bwMode="auto">
                        <a:xfrm>
                          <a:off x="2761" y="1039"/>
                          <a:ext cx="74" cy="97"/>
                          <a:chOff x="2761" y="1039"/>
                          <a:chExt cx="74" cy="97"/>
                        </a:xfrm>
                      </p:grpSpPr>
                      <p:sp>
                        <p:nvSpPr>
                          <p:cNvPr id="12920" name="Line 188"/>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21" name="Line 189"/>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22" name="Line 190"/>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23" name="Line 191"/>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24" name="Line 192"/>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25" name="Line 193"/>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915" name="Line 194"/>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16" name="Line 195"/>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17" name="Line 196"/>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18" name="Line 197"/>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19" name="Line 198"/>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905" name="Group 199"/>
                      <p:cNvGrpSpPr>
                        <a:grpSpLocks/>
                      </p:cNvGrpSpPr>
                      <p:nvPr/>
                    </p:nvGrpSpPr>
                    <p:grpSpPr bwMode="auto">
                      <a:xfrm>
                        <a:off x="2757" y="1229"/>
                        <a:ext cx="69" cy="112"/>
                        <a:chOff x="2757" y="1229"/>
                        <a:chExt cx="69" cy="112"/>
                      </a:xfrm>
                    </p:grpSpPr>
                    <p:sp>
                      <p:nvSpPr>
                        <p:cNvPr id="12906" name="Line 200"/>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7" name="Line 201"/>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8" name="Line 202"/>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9" name="Line 203"/>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10" name="Line 204"/>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11" name="Line 205"/>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12" name="Line 206"/>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13" name="Line 207"/>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3" name="Line 208"/>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897" name="Group 209"/>
                <p:cNvGrpSpPr>
                  <a:grpSpLocks/>
                </p:cNvGrpSpPr>
                <p:nvPr/>
              </p:nvGrpSpPr>
              <p:grpSpPr bwMode="auto">
                <a:xfrm>
                  <a:off x="2706" y="969"/>
                  <a:ext cx="68" cy="424"/>
                  <a:chOff x="2706" y="969"/>
                  <a:chExt cx="68" cy="424"/>
                </a:xfrm>
              </p:grpSpPr>
              <p:sp>
                <p:nvSpPr>
                  <p:cNvPr id="12898" name="Freeform 210"/>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99" name="Arc 211"/>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824" name="Freeform 212"/>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825" name="Group 213"/>
              <p:cNvGrpSpPr>
                <a:grpSpLocks/>
              </p:cNvGrpSpPr>
              <p:nvPr/>
            </p:nvGrpSpPr>
            <p:grpSpPr bwMode="auto">
              <a:xfrm>
                <a:off x="2277" y="960"/>
                <a:ext cx="446" cy="433"/>
                <a:chOff x="2277" y="960"/>
                <a:chExt cx="446" cy="433"/>
              </a:xfrm>
            </p:grpSpPr>
            <p:sp>
              <p:nvSpPr>
                <p:cNvPr id="12892" name="Freeform 214"/>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93" name="Arc 215"/>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94" name="Arc 216"/>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95" name="Arc 217"/>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826" name="Freeform 218"/>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27" name="Freeform 219"/>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28" name="Freeform 220"/>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29" name="Freeform 221"/>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30" name="Freeform 222"/>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31" name="Freeform 223"/>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32" name="Freeform 224"/>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33" name="Freeform 225"/>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34" name="Freeform 226"/>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835" name="Group 227"/>
              <p:cNvGrpSpPr>
                <a:grpSpLocks/>
              </p:cNvGrpSpPr>
              <p:nvPr/>
            </p:nvGrpSpPr>
            <p:grpSpPr bwMode="auto">
              <a:xfrm>
                <a:off x="2211" y="1526"/>
                <a:ext cx="505" cy="136"/>
                <a:chOff x="2211" y="1526"/>
                <a:chExt cx="505" cy="136"/>
              </a:xfrm>
            </p:grpSpPr>
            <p:sp>
              <p:nvSpPr>
                <p:cNvPr id="12836" name="Freeform 228"/>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37" name="Freeform 229"/>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38" name="Line 230"/>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839" name="Group 231"/>
                <p:cNvGrpSpPr>
                  <a:grpSpLocks/>
                </p:cNvGrpSpPr>
                <p:nvPr/>
              </p:nvGrpSpPr>
              <p:grpSpPr bwMode="auto">
                <a:xfrm>
                  <a:off x="2241" y="1526"/>
                  <a:ext cx="430" cy="105"/>
                  <a:chOff x="2241" y="1526"/>
                  <a:chExt cx="430" cy="105"/>
                </a:xfrm>
              </p:grpSpPr>
              <p:sp>
                <p:nvSpPr>
                  <p:cNvPr id="12843" name="Freeform 232"/>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844" name="Group 233"/>
                  <p:cNvGrpSpPr>
                    <a:grpSpLocks/>
                  </p:cNvGrpSpPr>
                  <p:nvPr/>
                </p:nvGrpSpPr>
                <p:grpSpPr bwMode="auto">
                  <a:xfrm>
                    <a:off x="2251" y="1526"/>
                    <a:ext cx="420" cy="105"/>
                    <a:chOff x="2251" y="1526"/>
                    <a:chExt cx="420" cy="105"/>
                  </a:xfrm>
                </p:grpSpPr>
                <p:grpSp>
                  <p:nvGrpSpPr>
                    <p:cNvPr id="12845" name="Group 234"/>
                    <p:cNvGrpSpPr>
                      <a:grpSpLocks/>
                    </p:cNvGrpSpPr>
                    <p:nvPr/>
                  </p:nvGrpSpPr>
                  <p:grpSpPr bwMode="auto">
                    <a:xfrm>
                      <a:off x="2256" y="1526"/>
                      <a:ext cx="309" cy="87"/>
                      <a:chOff x="2256" y="1526"/>
                      <a:chExt cx="309" cy="87"/>
                    </a:xfrm>
                  </p:grpSpPr>
                  <p:grpSp>
                    <p:nvGrpSpPr>
                      <p:cNvPr id="12859" name="Group 235"/>
                      <p:cNvGrpSpPr>
                        <a:grpSpLocks/>
                      </p:cNvGrpSpPr>
                      <p:nvPr/>
                    </p:nvGrpSpPr>
                    <p:grpSpPr bwMode="auto">
                      <a:xfrm>
                        <a:off x="2256" y="1526"/>
                        <a:ext cx="64" cy="57"/>
                        <a:chOff x="2256" y="1526"/>
                        <a:chExt cx="64" cy="57"/>
                      </a:xfrm>
                    </p:grpSpPr>
                    <p:sp>
                      <p:nvSpPr>
                        <p:cNvPr id="12890" name="Line 236"/>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91" name="Line 237"/>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0" name="Group 238"/>
                      <p:cNvGrpSpPr>
                        <a:grpSpLocks/>
                      </p:cNvGrpSpPr>
                      <p:nvPr/>
                    </p:nvGrpSpPr>
                    <p:grpSpPr bwMode="auto">
                      <a:xfrm>
                        <a:off x="2281" y="1529"/>
                        <a:ext cx="65" cy="57"/>
                        <a:chOff x="2281" y="1529"/>
                        <a:chExt cx="65" cy="57"/>
                      </a:xfrm>
                    </p:grpSpPr>
                    <p:sp>
                      <p:nvSpPr>
                        <p:cNvPr id="12888" name="Line 239"/>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89" name="Line 240"/>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1" name="Group 241"/>
                      <p:cNvGrpSpPr>
                        <a:grpSpLocks/>
                      </p:cNvGrpSpPr>
                      <p:nvPr/>
                    </p:nvGrpSpPr>
                    <p:grpSpPr bwMode="auto">
                      <a:xfrm>
                        <a:off x="2308" y="1531"/>
                        <a:ext cx="63" cy="58"/>
                        <a:chOff x="2308" y="1531"/>
                        <a:chExt cx="63" cy="58"/>
                      </a:xfrm>
                    </p:grpSpPr>
                    <p:sp>
                      <p:nvSpPr>
                        <p:cNvPr id="12886" name="Line 242"/>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87" name="Line 243"/>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2" name="Group 244"/>
                      <p:cNvGrpSpPr>
                        <a:grpSpLocks/>
                      </p:cNvGrpSpPr>
                      <p:nvPr/>
                    </p:nvGrpSpPr>
                    <p:grpSpPr bwMode="auto">
                      <a:xfrm>
                        <a:off x="2331" y="1535"/>
                        <a:ext cx="64" cy="59"/>
                        <a:chOff x="2331" y="1535"/>
                        <a:chExt cx="64" cy="59"/>
                      </a:xfrm>
                    </p:grpSpPr>
                    <p:sp>
                      <p:nvSpPr>
                        <p:cNvPr id="12884" name="Line 245"/>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85" name="Line 246"/>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3" name="Group 247"/>
                      <p:cNvGrpSpPr>
                        <a:grpSpLocks/>
                      </p:cNvGrpSpPr>
                      <p:nvPr/>
                    </p:nvGrpSpPr>
                    <p:grpSpPr bwMode="auto">
                      <a:xfrm>
                        <a:off x="2356" y="1538"/>
                        <a:ext cx="65" cy="57"/>
                        <a:chOff x="2356" y="1538"/>
                        <a:chExt cx="65" cy="57"/>
                      </a:xfrm>
                    </p:grpSpPr>
                    <p:sp>
                      <p:nvSpPr>
                        <p:cNvPr id="12882" name="Line 248"/>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83" name="Line 249"/>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4" name="Group 250"/>
                      <p:cNvGrpSpPr>
                        <a:grpSpLocks/>
                      </p:cNvGrpSpPr>
                      <p:nvPr/>
                    </p:nvGrpSpPr>
                    <p:grpSpPr bwMode="auto">
                      <a:xfrm>
                        <a:off x="2382" y="1539"/>
                        <a:ext cx="64" cy="59"/>
                        <a:chOff x="2382" y="1539"/>
                        <a:chExt cx="64" cy="59"/>
                      </a:xfrm>
                    </p:grpSpPr>
                    <p:sp>
                      <p:nvSpPr>
                        <p:cNvPr id="12880" name="Line 251"/>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81" name="Line 252"/>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5" name="Group 253"/>
                      <p:cNvGrpSpPr>
                        <a:grpSpLocks/>
                      </p:cNvGrpSpPr>
                      <p:nvPr/>
                    </p:nvGrpSpPr>
                    <p:grpSpPr bwMode="auto">
                      <a:xfrm>
                        <a:off x="2406" y="1542"/>
                        <a:ext cx="64" cy="58"/>
                        <a:chOff x="2406" y="1542"/>
                        <a:chExt cx="64" cy="58"/>
                      </a:xfrm>
                    </p:grpSpPr>
                    <p:sp>
                      <p:nvSpPr>
                        <p:cNvPr id="12878" name="Line 254"/>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79" name="Line 255"/>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6" name="Group 256"/>
                      <p:cNvGrpSpPr>
                        <a:grpSpLocks/>
                      </p:cNvGrpSpPr>
                      <p:nvPr/>
                    </p:nvGrpSpPr>
                    <p:grpSpPr bwMode="auto">
                      <a:xfrm>
                        <a:off x="2428" y="1547"/>
                        <a:ext cx="64" cy="57"/>
                        <a:chOff x="2428" y="1547"/>
                        <a:chExt cx="64" cy="57"/>
                      </a:xfrm>
                    </p:grpSpPr>
                    <p:sp>
                      <p:nvSpPr>
                        <p:cNvPr id="12876" name="Line 257"/>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77" name="Line 258"/>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7" name="Group 259"/>
                      <p:cNvGrpSpPr>
                        <a:grpSpLocks/>
                      </p:cNvGrpSpPr>
                      <p:nvPr/>
                    </p:nvGrpSpPr>
                    <p:grpSpPr bwMode="auto">
                      <a:xfrm>
                        <a:off x="2452" y="1551"/>
                        <a:ext cx="65" cy="58"/>
                        <a:chOff x="2452" y="1551"/>
                        <a:chExt cx="65" cy="58"/>
                      </a:xfrm>
                    </p:grpSpPr>
                    <p:sp>
                      <p:nvSpPr>
                        <p:cNvPr id="12874" name="Line 260"/>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75" name="Line 261"/>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8" name="Group 262"/>
                      <p:cNvGrpSpPr>
                        <a:grpSpLocks/>
                      </p:cNvGrpSpPr>
                      <p:nvPr/>
                    </p:nvGrpSpPr>
                    <p:grpSpPr bwMode="auto">
                      <a:xfrm>
                        <a:off x="2476" y="1553"/>
                        <a:ext cx="65" cy="58"/>
                        <a:chOff x="2476" y="1553"/>
                        <a:chExt cx="65" cy="58"/>
                      </a:xfrm>
                    </p:grpSpPr>
                    <p:sp>
                      <p:nvSpPr>
                        <p:cNvPr id="12872" name="Line 263"/>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73" name="Line 264"/>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69" name="Group 265"/>
                      <p:cNvGrpSpPr>
                        <a:grpSpLocks/>
                      </p:cNvGrpSpPr>
                      <p:nvPr/>
                    </p:nvGrpSpPr>
                    <p:grpSpPr bwMode="auto">
                      <a:xfrm>
                        <a:off x="2500" y="1555"/>
                        <a:ext cx="65" cy="58"/>
                        <a:chOff x="2500" y="1555"/>
                        <a:chExt cx="65" cy="58"/>
                      </a:xfrm>
                    </p:grpSpPr>
                    <p:sp>
                      <p:nvSpPr>
                        <p:cNvPr id="12870" name="Line 266"/>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71" name="Line 267"/>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846" name="Group 268"/>
                    <p:cNvGrpSpPr>
                      <a:grpSpLocks/>
                    </p:cNvGrpSpPr>
                    <p:nvPr/>
                  </p:nvGrpSpPr>
                  <p:grpSpPr bwMode="auto">
                    <a:xfrm>
                      <a:off x="2575" y="1564"/>
                      <a:ext cx="93" cy="67"/>
                      <a:chOff x="2575" y="1564"/>
                      <a:chExt cx="93" cy="67"/>
                    </a:xfrm>
                  </p:grpSpPr>
                  <p:grpSp>
                    <p:nvGrpSpPr>
                      <p:cNvPr id="12850" name="Group 269"/>
                      <p:cNvGrpSpPr>
                        <a:grpSpLocks/>
                      </p:cNvGrpSpPr>
                      <p:nvPr/>
                    </p:nvGrpSpPr>
                    <p:grpSpPr bwMode="auto">
                      <a:xfrm>
                        <a:off x="2613" y="1568"/>
                        <a:ext cx="55" cy="63"/>
                        <a:chOff x="2613" y="1568"/>
                        <a:chExt cx="55" cy="63"/>
                      </a:xfrm>
                    </p:grpSpPr>
                    <p:sp>
                      <p:nvSpPr>
                        <p:cNvPr id="12857" name="Line 270"/>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58" name="Line 271"/>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51" name="Group 272"/>
                      <p:cNvGrpSpPr>
                        <a:grpSpLocks/>
                      </p:cNvGrpSpPr>
                      <p:nvPr/>
                    </p:nvGrpSpPr>
                    <p:grpSpPr bwMode="auto">
                      <a:xfrm>
                        <a:off x="2596" y="1565"/>
                        <a:ext cx="54" cy="64"/>
                        <a:chOff x="2596" y="1565"/>
                        <a:chExt cx="54" cy="64"/>
                      </a:xfrm>
                    </p:grpSpPr>
                    <p:sp>
                      <p:nvSpPr>
                        <p:cNvPr id="12855" name="Line 273"/>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56" name="Line 274"/>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52" name="Group 275"/>
                      <p:cNvGrpSpPr>
                        <a:grpSpLocks/>
                      </p:cNvGrpSpPr>
                      <p:nvPr/>
                    </p:nvGrpSpPr>
                    <p:grpSpPr bwMode="auto">
                      <a:xfrm>
                        <a:off x="2575" y="1564"/>
                        <a:ext cx="53" cy="62"/>
                        <a:chOff x="2575" y="1564"/>
                        <a:chExt cx="53" cy="62"/>
                      </a:xfrm>
                    </p:grpSpPr>
                    <p:sp>
                      <p:nvSpPr>
                        <p:cNvPr id="12853" name="Line 276"/>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54" name="Line 277"/>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847" name="Line 278"/>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48" name="Line 279"/>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49" name="Line 280"/>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840" name="Group 281"/>
                <p:cNvGrpSpPr>
                  <a:grpSpLocks/>
                </p:cNvGrpSpPr>
                <p:nvPr/>
              </p:nvGrpSpPr>
              <p:grpSpPr bwMode="auto">
                <a:xfrm>
                  <a:off x="2659" y="1579"/>
                  <a:ext cx="57" cy="72"/>
                  <a:chOff x="2659" y="1579"/>
                  <a:chExt cx="57" cy="72"/>
                </a:xfrm>
              </p:grpSpPr>
              <p:sp>
                <p:nvSpPr>
                  <p:cNvPr id="12841" name="Line 282"/>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42" name="Line 283"/>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2802" name="Rectangle 284"/>
            <p:cNvSpPr>
              <a:spLocks noChangeArrowheads="1"/>
            </p:cNvSpPr>
            <p:nvPr/>
          </p:nvSpPr>
          <p:spPr bwMode="auto">
            <a:xfrm>
              <a:off x="2158" y="782"/>
              <a:ext cx="124"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sp>
        <p:nvSpPr>
          <p:cNvPr id="12297" name="Line 285"/>
          <p:cNvSpPr>
            <a:spLocks noChangeShapeType="1"/>
          </p:cNvSpPr>
          <p:nvPr/>
        </p:nvSpPr>
        <p:spPr bwMode="auto">
          <a:xfrm flipV="1">
            <a:off x="1143000" y="3124200"/>
            <a:ext cx="1447800" cy="3048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Line 286"/>
          <p:cNvSpPr>
            <a:spLocks noChangeShapeType="1"/>
          </p:cNvSpPr>
          <p:nvPr/>
        </p:nvSpPr>
        <p:spPr bwMode="auto">
          <a:xfrm flipV="1">
            <a:off x="838200" y="2514600"/>
            <a:ext cx="457200" cy="6096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Text Box 287"/>
          <p:cNvSpPr txBox="1">
            <a:spLocks noChangeArrowheads="1"/>
          </p:cNvSpPr>
          <p:nvPr/>
        </p:nvSpPr>
        <p:spPr bwMode="auto">
          <a:xfrm>
            <a:off x="1163638" y="2743200"/>
            <a:ext cx="1268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2400">
                <a:solidFill>
                  <a:schemeClr val="tx1"/>
                </a:solidFill>
                <a:latin typeface="Times New Roman" pitchFamily="18" charset="0"/>
              </a:rPr>
              <a:t>Intranet</a:t>
            </a:r>
          </a:p>
        </p:txBody>
      </p:sp>
      <p:sp>
        <p:nvSpPr>
          <p:cNvPr id="12300" name="Text Box 288"/>
          <p:cNvSpPr txBox="1">
            <a:spLocks noChangeArrowheads="1"/>
          </p:cNvSpPr>
          <p:nvPr/>
        </p:nvSpPr>
        <p:spPr bwMode="auto">
          <a:xfrm>
            <a:off x="25400" y="1371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2400">
                <a:latin typeface="Times New Roman" pitchFamily="18" charset="0"/>
              </a:rPr>
              <a:t>Company A</a:t>
            </a:r>
          </a:p>
        </p:txBody>
      </p:sp>
      <p:grpSp>
        <p:nvGrpSpPr>
          <p:cNvPr id="12301" name="Group 289"/>
          <p:cNvGrpSpPr>
            <a:grpSpLocks/>
          </p:cNvGrpSpPr>
          <p:nvPr/>
        </p:nvGrpSpPr>
        <p:grpSpPr bwMode="auto">
          <a:xfrm>
            <a:off x="1371600" y="4191000"/>
            <a:ext cx="1084263" cy="1112838"/>
            <a:chOff x="2158" y="782"/>
            <a:chExt cx="731" cy="899"/>
          </a:xfrm>
        </p:grpSpPr>
        <p:grpSp>
          <p:nvGrpSpPr>
            <p:cNvPr id="12663" name="Group 290"/>
            <p:cNvGrpSpPr>
              <a:grpSpLocks/>
            </p:cNvGrpSpPr>
            <p:nvPr/>
          </p:nvGrpSpPr>
          <p:grpSpPr bwMode="auto">
            <a:xfrm>
              <a:off x="2168" y="960"/>
              <a:ext cx="721" cy="721"/>
              <a:chOff x="2168" y="960"/>
              <a:chExt cx="721" cy="721"/>
            </a:xfrm>
          </p:grpSpPr>
          <p:sp>
            <p:nvSpPr>
              <p:cNvPr id="12665" name="Freeform 291"/>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66" name="Freeform 292"/>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67" name="Freeform 293"/>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668" name="Group 294"/>
              <p:cNvGrpSpPr>
                <a:grpSpLocks/>
              </p:cNvGrpSpPr>
              <p:nvPr/>
            </p:nvGrpSpPr>
            <p:grpSpPr bwMode="auto">
              <a:xfrm>
                <a:off x="2230" y="1408"/>
                <a:ext cx="456" cy="73"/>
                <a:chOff x="2230" y="1408"/>
                <a:chExt cx="456" cy="73"/>
              </a:xfrm>
            </p:grpSpPr>
            <p:sp>
              <p:nvSpPr>
                <p:cNvPr id="12797" name="Line 295"/>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98" name="Line 296"/>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99" name="Line 297"/>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0" name="Line 298"/>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669" name="Freeform 299"/>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70" name="Freeform 300"/>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71" name="Freeform 301"/>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672" name="Group 302"/>
              <p:cNvGrpSpPr>
                <a:grpSpLocks/>
              </p:cNvGrpSpPr>
              <p:nvPr/>
            </p:nvGrpSpPr>
            <p:grpSpPr bwMode="auto">
              <a:xfrm>
                <a:off x="2719" y="1628"/>
                <a:ext cx="123" cy="53"/>
                <a:chOff x="2719" y="1628"/>
                <a:chExt cx="123" cy="53"/>
              </a:xfrm>
            </p:grpSpPr>
            <p:grpSp>
              <p:nvGrpSpPr>
                <p:cNvPr id="12788" name="Group 303"/>
                <p:cNvGrpSpPr>
                  <a:grpSpLocks/>
                </p:cNvGrpSpPr>
                <p:nvPr/>
              </p:nvGrpSpPr>
              <p:grpSpPr bwMode="auto">
                <a:xfrm>
                  <a:off x="2719" y="1628"/>
                  <a:ext cx="120" cy="53"/>
                  <a:chOff x="2719" y="1628"/>
                  <a:chExt cx="120" cy="53"/>
                </a:xfrm>
              </p:grpSpPr>
              <p:sp>
                <p:nvSpPr>
                  <p:cNvPr id="12793" name="Freeform 304"/>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94" name="Freeform 305"/>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95" name="Freeform 306"/>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96" name="Freeform 307"/>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789" name="Group 308"/>
                <p:cNvGrpSpPr>
                  <a:grpSpLocks/>
                </p:cNvGrpSpPr>
                <p:nvPr/>
              </p:nvGrpSpPr>
              <p:grpSpPr bwMode="auto">
                <a:xfrm>
                  <a:off x="2721" y="1644"/>
                  <a:ext cx="121" cy="25"/>
                  <a:chOff x="2721" y="1644"/>
                  <a:chExt cx="121" cy="25"/>
                </a:xfrm>
              </p:grpSpPr>
              <p:sp>
                <p:nvSpPr>
                  <p:cNvPr id="12790" name="Line 309"/>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91" name="Line 310"/>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92" name="Line 311"/>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673" name="Freeform 312"/>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74" name="Freeform 313"/>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75" name="Freeform 314"/>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76" name="Line 315"/>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77" name="Line 316"/>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78" name="Line 317"/>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79" name="Line 318"/>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80" name="Line 319"/>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81" name="Line 320"/>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82" name="Line 321"/>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83" name="Line 322"/>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84" name="Line 323"/>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685" name="Group 324"/>
              <p:cNvGrpSpPr>
                <a:grpSpLocks/>
              </p:cNvGrpSpPr>
              <p:nvPr/>
            </p:nvGrpSpPr>
            <p:grpSpPr bwMode="auto">
              <a:xfrm>
                <a:off x="2706" y="969"/>
                <a:ext cx="129" cy="424"/>
                <a:chOff x="2706" y="969"/>
                <a:chExt cx="129" cy="424"/>
              </a:xfrm>
            </p:grpSpPr>
            <p:grpSp>
              <p:nvGrpSpPr>
                <p:cNvPr id="12758" name="Group 325"/>
                <p:cNvGrpSpPr>
                  <a:grpSpLocks/>
                </p:cNvGrpSpPr>
                <p:nvPr/>
              </p:nvGrpSpPr>
              <p:grpSpPr bwMode="auto">
                <a:xfrm>
                  <a:off x="2755" y="1024"/>
                  <a:ext cx="80" cy="353"/>
                  <a:chOff x="2755" y="1024"/>
                  <a:chExt cx="80" cy="353"/>
                </a:xfrm>
              </p:grpSpPr>
              <p:sp>
                <p:nvSpPr>
                  <p:cNvPr id="12762" name="Freeform 326"/>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763" name="Group 327"/>
                  <p:cNvGrpSpPr>
                    <a:grpSpLocks/>
                  </p:cNvGrpSpPr>
                  <p:nvPr/>
                </p:nvGrpSpPr>
                <p:grpSpPr bwMode="auto">
                  <a:xfrm>
                    <a:off x="2755" y="1039"/>
                    <a:ext cx="80" cy="302"/>
                    <a:chOff x="2755" y="1039"/>
                    <a:chExt cx="80" cy="302"/>
                  </a:xfrm>
                </p:grpSpPr>
                <p:grpSp>
                  <p:nvGrpSpPr>
                    <p:cNvPr id="12764" name="Group 328"/>
                    <p:cNvGrpSpPr>
                      <a:grpSpLocks/>
                    </p:cNvGrpSpPr>
                    <p:nvPr/>
                  </p:nvGrpSpPr>
                  <p:grpSpPr bwMode="auto">
                    <a:xfrm>
                      <a:off x="2755" y="1039"/>
                      <a:ext cx="80" cy="302"/>
                      <a:chOff x="2755" y="1039"/>
                      <a:chExt cx="80" cy="302"/>
                    </a:xfrm>
                  </p:grpSpPr>
                  <p:grpSp>
                    <p:nvGrpSpPr>
                      <p:cNvPr id="12766" name="Group 329"/>
                      <p:cNvGrpSpPr>
                        <a:grpSpLocks/>
                      </p:cNvGrpSpPr>
                      <p:nvPr/>
                    </p:nvGrpSpPr>
                    <p:grpSpPr bwMode="auto">
                      <a:xfrm>
                        <a:off x="2755" y="1039"/>
                        <a:ext cx="80" cy="180"/>
                        <a:chOff x="2755" y="1039"/>
                        <a:chExt cx="80" cy="180"/>
                      </a:xfrm>
                    </p:grpSpPr>
                    <p:grpSp>
                      <p:nvGrpSpPr>
                        <p:cNvPr id="12776" name="Group 330"/>
                        <p:cNvGrpSpPr>
                          <a:grpSpLocks/>
                        </p:cNvGrpSpPr>
                        <p:nvPr/>
                      </p:nvGrpSpPr>
                      <p:grpSpPr bwMode="auto">
                        <a:xfrm>
                          <a:off x="2761" y="1039"/>
                          <a:ext cx="74" cy="97"/>
                          <a:chOff x="2761" y="1039"/>
                          <a:chExt cx="74" cy="97"/>
                        </a:xfrm>
                      </p:grpSpPr>
                      <p:sp>
                        <p:nvSpPr>
                          <p:cNvPr id="12782" name="Line 331"/>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3" name="Line 332"/>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4" name="Line 333"/>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5" name="Line 334"/>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6" name="Line 335"/>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7" name="Line 336"/>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777" name="Line 337"/>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8" name="Line 338"/>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9" name="Line 339"/>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0" name="Line 340"/>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1" name="Line 341"/>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67" name="Group 342"/>
                      <p:cNvGrpSpPr>
                        <a:grpSpLocks/>
                      </p:cNvGrpSpPr>
                      <p:nvPr/>
                    </p:nvGrpSpPr>
                    <p:grpSpPr bwMode="auto">
                      <a:xfrm>
                        <a:off x="2757" y="1229"/>
                        <a:ext cx="69" cy="112"/>
                        <a:chOff x="2757" y="1229"/>
                        <a:chExt cx="69" cy="112"/>
                      </a:xfrm>
                    </p:grpSpPr>
                    <p:sp>
                      <p:nvSpPr>
                        <p:cNvPr id="12768" name="Line 343"/>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69" name="Line 344"/>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0" name="Line 345"/>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1" name="Line 346"/>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2" name="Line 347"/>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3" name="Line 348"/>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4" name="Line 349"/>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5" name="Line 350"/>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765" name="Line 351"/>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759" name="Group 352"/>
                <p:cNvGrpSpPr>
                  <a:grpSpLocks/>
                </p:cNvGrpSpPr>
                <p:nvPr/>
              </p:nvGrpSpPr>
              <p:grpSpPr bwMode="auto">
                <a:xfrm>
                  <a:off x="2706" y="969"/>
                  <a:ext cx="68" cy="424"/>
                  <a:chOff x="2706" y="969"/>
                  <a:chExt cx="68" cy="424"/>
                </a:xfrm>
              </p:grpSpPr>
              <p:sp>
                <p:nvSpPr>
                  <p:cNvPr id="12760" name="Freeform 353"/>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61" name="Arc 354"/>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686" name="Freeform 355"/>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687" name="Group 356"/>
              <p:cNvGrpSpPr>
                <a:grpSpLocks/>
              </p:cNvGrpSpPr>
              <p:nvPr/>
            </p:nvGrpSpPr>
            <p:grpSpPr bwMode="auto">
              <a:xfrm>
                <a:off x="2277" y="960"/>
                <a:ext cx="446" cy="433"/>
                <a:chOff x="2277" y="960"/>
                <a:chExt cx="446" cy="433"/>
              </a:xfrm>
            </p:grpSpPr>
            <p:sp>
              <p:nvSpPr>
                <p:cNvPr id="12754" name="Freeform 357"/>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55" name="Arc 358"/>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6" name="Arc 359"/>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7" name="Arc 360"/>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688" name="Freeform 361"/>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89" name="Freeform 362"/>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0" name="Freeform 363"/>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1" name="Freeform 364"/>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2" name="Freeform 365"/>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3" name="Freeform 366"/>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4" name="Freeform 367"/>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5" name="Freeform 368"/>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6" name="Freeform 369"/>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697" name="Group 370"/>
              <p:cNvGrpSpPr>
                <a:grpSpLocks/>
              </p:cNvGrpSpPr>
              <p:nvPr/>
            </p:nvGrpSpPr>
            <p:grpSpPr bwMode="auto">
              <a:xfrm>
                <a:off x="2211" y="1526"/>
                <a:ext cx="505" cy="136"/>
                <a:chOff x="2211" y="1526"/>
                <a:chExt cx="505" cy="136"/>
              </a:xfrm>
            </p:grpSpPr>
            <p:sp>
              <p:nvSpPr>
                <p:cNvPr id="12698" name="Freeform 371"/>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9" name="Freeform 372"/>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0" name="Line 373"/>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701" name="Group 374"/>
                <p:cNvGrpSpPr>
                  <a:grpSpLocks/>
                </p:cNvGrpSpPr>
                <p:nvPr/>
              </p:nvGrpSpPr>
              <p:grpSpPr bwMode="auto">
                <a:xfrm>
                  <a:off x="2241" y="1526"/>
                  <a:ext cx="430" cy="105"/>
                  <a:chOff x="2241" y="1526"/>
                  <a:chExt cx="430" cy="105"/>
                </a:xfrm>
              </p:grpSpPr>
              <p:sp>
                <p:nvSpPr>
                  <p:cNvPr id="12705" name="Freeform 375"/>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706" name="Group 376"/>
                  <p:cNvGrpSpPr>
                    <a:grpSpLocks/>
                  </p:cNvGrpSpPr>
                  <p:nvPr/>
                </p:nvGrpSpPr>
                <p:grpSpPr bwMode="auto">
                  <a:xfrm>
                    <a:off x="2251" y="1526"/>
                    <a:ext cx="420" cy="105"/>
                    <a:chOff x="2251" y="1526"/>
                    <a:chExt cx="420" cy="105"/>
                  </a:xfrm>
                </p:grpSpPr>
                <p:grpSp>
                  <p:nvGrpSpPr>
                    <p:cNvPr id="12707" name="Group 377"/>
                    <p:cNvGrpSpPr>
                      <a:grpSpLocks/>
                    </p:cNvGrpSpPr>
                    <p:nvPr/>
                  </p:nvGrpSpPr>
                  <p:grpSpPr bwMode="auto">
                    <a:xfrm>
                      <a:off x="2256" y="1526"/>
                      <a:ext cx="309" cy="87"/>
                      <a:chOff x="2256" y="1526"/>
                      <a:chExt cx="309" cy="87"/>
                    </a:xfrm>
                  </p:grpSpPr>
                  <p:grpSp>
                    <p:nvGrpSpPr>
                      <p:cNvPr id="12721" name="Group 378"/>
                      <p:cNvGrpSpPr>
                        <a:grpSpLocks/>
                      </p:cNvGrpSpPr>
                      <p:nvPr/>
                    </p:nvGrpSpPr>
                    <p:grpSpPr bwMode="auto">
                      <a:xfrm>
                        <a:off x="2256" y="1526"/>
                        <a:ext cx="64" cy="57"/>
                        <a:chOff x="2256" y="1526"/>
                        <a:chExt cx="64" cy="57"/>
                      </a:xfrm>
                    </p:grpSpPr>
                    <p:sp>
                      <p:nvSpPr>
                        <p:cNvPr id="12752" name="Line 379"/>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3" name="Line 380"/>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22" name="Group 381"/>
                      <p:cNvGrpSpPr>
                        <a:grpSpLocks/>
                      </p:cNvGrpSpPr>
                      <p:nvPr/>
                    </p:nvGrpSpPr>
                    <p:grpSpPr bwMode="auto">
                      <a:xfrm>
                        <a:off x="2281" y="1529"/>
                        <a:ext cx="65" cy="57"/>
                        <a:chOff x="2281" y="1529"/>
                        <a:chExt cx="65" cy="57"/>
                      </a:xfrm>
                    </p:grpSpPr>
                    <p:sp>
                      <p:nvSpPr>
                        <p:cNvPr id="12750" name="Line 382"/>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1" name="Line 383"/>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23" name="Group 384"/>
                      <p:cNvGrpSpPr>
                        <a:grpSpLocks/>
                      </p:cNvGrpSpPr>
                      <p:nvPr/>
                    </p:nvGrpSpPr>
                    <p:grpSpPr bwMode="auto">
                      <a:xfrm>
                        <a:off x="2308" y="1531"/>
                        <a:ext cx="63" cy="58"/>
                        <a:chOff x="2308" y="1531"/>
                        <a:chExt cx="63" cy="58"/>
                      </a:xfrm>
                    </p:grpSpPr>
                    <p:sp>
                      <p:nvSpPr>
                        <p:cNvPr id="12748" name="Line 385"/>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49" name="Line 386"/>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24" name="Group 387"/>
                      <p:cNvGrpSpPr>
                        <a:grpSpLocks/>
                      </p:cNvGrpSpPr>
                      <p:nvPr/>
                    </p:nvGrpSpPr>
                    <p:grpSpPr bwMode="auto">
                      <a:xfrm>
                        <a:off x="2331" y="1535"/>
                        <a:ext cx="64" cy="59"/>
                        <a:chOff x="2331" y="1535"/>
                        <a:chExt cx="64" cy="59"/>
                      </a:xfrm>
                    </p:grpSpPr>
                    <p:sp>
                      <p:nvSpPr>
                        <p:cNvPr id="12746" name="Line 388"/>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47" name="Line 389"/>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25" name="Group 390"/>
                      <p:cNvGrpSpPr>
                        <a:grpSpLocks/>
                      </p:cNvGrpSpPr>
                      <p:nvPr/>
                    </p:nvGrpSpPr>
                    <p:grpSpPr bwMode="auto">
                      <a:xfrm>
                        <a:off x="2356" y="1538"/>
                        <a:ext cx="65" cy="57"/>
                        <a:chOff x="2356" y="1538"/>
                        <a:chExt cx="65" cy="57"/>
                      </a:xfrm>
                    </p:grpSpPr>
                    <p:sp>
                      <p:nvSpPr>
                        <p:cNvPr id="12744" name="Line 391"/>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45" name="Line 392"/>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26" name="Group 393"/>
                      <p:cNvGrpSpPr>
                        <a:grpSpLocks/>
                      </p:cNvGrpSpPr>
                      <p:nvPr/>
                    </p:nvGrpSpPr>
                    <p:grpSpPr bwMode="auto">
                      <a:xfrm>
                        <a:off x="2382" y="1539"/>
                        <a:ext cx="64" cy="59"/>
                        <a:chOff x="2382" y="1539"/>
                        <a:chExt cx="64" cy="59"/>
                      </a:xfrm>
                    </p:grpSpPr>
                    <p:sp>
                      <p:nvSpPr>
                        <p:cNvPr id="12742" name="Line 394"/>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43" name="Line 395"/>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27" name="Group 396"/>
                      <p:cNvGrpSpPr>
                        <a:grpSpLocks/>
                      </p:cNvGrpSpPr>
                      <p:nvPr/>
                    </p:nvGrpSpPr>
                    <p:grpSpPr bwMode="auto">
                      <a:xfrm>
                        <a:off x="2406" y="1542"/>
                        <a:ext cx="64" cy="58"/>
                        <a:chOff x="2406" y="1542"/>
                        <a:chExt cx="64" cy="58"/>
                      </a:xfrm>
                    </p:grpSpPr>
                    <p:sp>
                      <p:nvSpPr>
                        <p:cNvPr id="12740" name="Line 397"/>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41" name="Line 398"/>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28" name="Group 399"/>
                      <p:cNvGrpSpPr>
                        <a:grpSpLocks/>
                      </p:cNvGrpSpPr>
                      <p:nvPr/>
                    </p:nvGrpSpPr>
                    <p:grpSpPr bwMode="auto">
                      <a:xfrm>
                        <a:off x="2428" y="1547"/>
                        <a:ext cx="64" cy="57"/>
                        <a:chOff x="2428" y="1547"/>
                        <a:chExt cx="64" cy="57"/>
                      </a:xfrm>
                    </p:grpSpPr>
                    <p:sp>
                      <p:nvSpPr>
                        <p:cNvPr id="12738" name="Line 400"/>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39" name="Line 401"/>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29" name="Group 402"/>
                      <p:cNvGrpSpPr>
                        <a:grpSpLocks/>
                      </p:cNvGrpSpPr>
                      <p:nvPr/>
                    </p:nvGrpSpPr>
                    <p:grpSpPr bwMode="auto">
                      <a:xfrm>
                        <a:off x="2452" y="1551"/>
                        <a:ext cx="65" cy="58"/>
                        <a:chOff x="2452" y="1551"/>
                        <a:chExt cx="65" cy="58"/>
                      </a:xfrm>
                    </p:grpSpPr>
                    <p:sp>
                      <p:nvSpPr>
                        <p:cNvPr id="12736" name="Line 403"/>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37" name="Line 404"/>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30" name="Group 405"/>
                      <p:cNvGrpSpPr>
                        <a:grpSpLocks/>
                      </p:cNvGrpSpPr>
                      <p:nvPr/>
                    </p:nvGrpSpPr>
                    <p:grpSpPr bwMode="auto">
                      <a:xfrm>
                        <a:off x="2476" y="1553"/>
                        <a:ext cx="65" cy="58"/>
                        <a:chOff x="2476" y="1553"/>
                        <a:chExt cx="65" cy="58"/>
                      </a:xfrm>
                    </p:grpSpPr>
                    <p:sp>
                      <p:nvSpPr>
                        <p:cNvPr id="12734" name="Line 406"/>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35" name="Line 407"/>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31" name="Group 408"/>
                      <p:cNvGrpSpPr>
                        <a:grpSpLocks/>
                      </p:cNvGrpSpPr>
                      <p:nvPr/>
                    </p:nvGrpSpPr>
                    <p:grpSpPr bwMode="auto">
                      <a:xfrm>
                        <a:off x="2500" y="1555"/>
                        <a:ext cx="65" cy="58"/>
                        <a:chOff x="2500" y="1555"/>
                        <a:chExt cx="65" cy="58"/>
                      </a:xfrm>
                    </p:grpSpPr>
                    <p:sp>
                      <p:nvSpPr>
                        <p:cNvPr id="12732" name="Line 409"/>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33" name="Line 410"/>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708" name="Group 411"/>
                    <p:cNvGrpSpPr>
                      <a:grpSpLocks/>
                    </p:cNvGrpSpPr>
                    <p:nvPr/>
                  </p:nvGrpSpPr>
                  <p:grpSpPr bwMode="auto">
                    <a:xfrm>
                      <a:off x="2575" y="1564"/>
                      <a:ext cx="93" cy="67"/>
                      <a:chOff x="2575" y="1564"/>
                      <a:chExt cx="93" cy="67"/>
                    </a:xfrm>
                  </p:grpSpPr>
                  <p:grpSp>
                    <p:nvGrpSpPr>
                      <p:cNvPr id="12712" name="Group 412"/>
                      <p:cNvGrpSpPr>
                        <a:grpSpLocks/>
                      </p:cNvGrpSpPr>
                      <p:nvPr/>
                    </p:nvGrpSpPr>
                    <p:grpSpPr bwMode="auto">
                      <a:xfrm>
                        <a:off x="2613" y="1568"/>
                        <a:ext cx="55" cy="63"/>
                        <a:chOff x="2613" y="1568"/>
                        <a:chExt cx="55" cy="63"/>
                      </a:xfrm>
                    </p:grpSpPr>
                    <p:sp>
                      <p:nvSpPr>
                        <p:cNvPr id="12719" name="Line 413"/>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20" name="Line 414"/>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13" name="Group 415"/>
                      <p:cNvGrpSpPr>
                        <a:grpSpLocks/>
                      </p:cNvGrpSpPr>
                      <p:nvPr/>
                    </p:nvGrpSpPr>
                    <p:grpSpPr bwMode="auto">
                      <a:xfrm>
                        <a:off x="2596" y="1565"/>
                        <a:ext cx="54" cy="64"/>
                        <a:chOff x="2596" y="1565"/>
                        <a:chExt cx="54" cy="64"/>
                      </a:xfrm>
                    </p:grpSpPr>
                    <p:sp>
                      <p:nvSpPr>
                        <p:cNvPr id="12717" name="Line 416"/>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18" name="Line 417"/>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14" name="Group 418"/>
                      <p:cNvGrpSpPr>
                        <a:grpSpLocks/>
                      </p:cNvGrpSpPr>
                      <p:nvPr/>
                    </p:nvGrpSpPr>
                    <p:grpSpPr bwMode="auto">
                      <a:xfrm>
                        <a:off x="2575" y="1564"/>
                        <a:ext cx="53" cy="62"/>
                        <a:chOff x="2575" y="1564"/>
                        <a:chExt cx="53" cy="62"/>
                      </a:xfrm>
                    </p:grpSpPr>
                    <p:sp>
                      <p:nvSpPr>
                        <p:cNvPr id="12715" name="Line 419"/>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16" name="Line 420"/>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709" name="Line 421"/>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10" name="Line 422"/>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11" name="Line 423"/>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702" name="Group 424"/>
                <p:cNvGrpSpPr>
                  <a:grpSpLocks/>
                </p:cNvGrpSpPr>
                <p:nvPr/>
              </p:nvGrpSpPr>
              <p:grpSpPr bwMode="auto">
                <a:xfrm>
                  <a:off x="2659" y="1579"/>
                  <a:ext cx="57" cy="72"/>
                  <a:chOff x="2659" y="1579"/>
                  <a:chExt cx="57" cy="72"/>
                </a:xfrm>
              </p:grpSpPr>
              <p:sp>
                <p:nvSpPr>
                  <p:cNvPr id="12703" name="Line 425"/>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04" name="Line 426"/>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2664" name="Rectangle 427"/>
            <p:cNvSpPr>
              <a:spLocks noChangeArrowheads="1"/>
            </p:cNvSpPr>
            <p:nvPr/>
          </p:nvSpPr>
          <p:spPr bwMode="auto">
            <a:xfrm>
              <a:off x="2158" y="782"/>
              <a:ext cx="124"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sp>
        <p:nvSpPr>
          <p:cNvPr id="12302" name="Line 428"/>
          <p:cNvSpPr>
            <a:spLocks noChangeShapeType="1"/>
          </p:cNvSpPr>
          <p:nvPr/>
        </p:nvSpPr>
        <p:spPr bwMode="auto">
          <a:xfrm>
            <a:off x="2590800" y="5211763"/>
            <a:ext cx="1143000" cy="3508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2303" name="Object 429"/>
          <p:cNvGraphicFramePr>
            <a:graphicFrameLocks noChangeAspect="1"/>
          </p:cNvGraphicFramePr>
          <p:nvPr/>
        </p:nvGraphicFramePr>
        <p:xfrm>
          <a:off x="3429000" y="5334000"/>
          <a:ext cx="960438" cy="1447800"/>
        </p:xfrm>
        <a:graphic>
          <a:graphicData uri="http://schemas.openxmlformats.org/presentationml/2006/ole">
            <mc:AlternateContent xmlns:mc="http://schemas.openxmlformats.org/markup-compatibility/2006">
              <mc:Choice xmlns:v="urn:schemas-microsoft-com:vml" Requires="v">
                <p:oleObj spid="_x0000_s13078" name="Clip" r:id="rId5" imgW="2735263" imgH="3825875" progId="MS_ClipArt_Gallery.2">
                  <p:embed/>
                </p:oleObj>
              </mc:Choice>
              <mc:Fallback>
                <p:oleObj name="Clip" r:id="rId5" imgW="2735263" imgH="3825875" progId="MS_ClipArt_Gallery.2">
                  <p:embed/>
                  <p:pic>
                    <p:nvPicPr>
                      <p:cNvPr id="0" name="Object 4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5334000"/>
                        <a:ext cx="960438"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304" name="Group 430"/>
          <p:cNvGrpSpPr>
            <a:grpSpLocks/>
          </p:cNvGrpSpPr>
          <p:nvPr/>
        </p:nvGrpSpPr>
        <p:grpSpPr bwMode="auto">
          <a:xfrm>
            <a:off x="1295400" y="5516563"/>
            <a:ext cx="1084263" cy="1112837"/>
            <a:chOff x="2158" y="782"/>
            <a:chExt cx="731" cy="899"/>
          </a:xfrm>
        </p:grpSpPr>
        <p:grpSp>
          <p:nvGrpSpPr>
            <p:cNvPr id="12525" name="Group 431"/>
            <p:cNvGrpSpPr>
              <a:grpSpLocks/>
            </p:cNvGrpSpPr>
            <p:nvPr/>
          </p:nvGrpSpPr>
          <p:grpSpPr bwMode="auto">
            <a:xfrm>
              <a:off x="2168" y="960"/>
              <a:ext cx="721" cy="721"/>
              <a:chOff x="2168" y="960"/>
              <a:chExt cx="721" cy="721"/>
            </a:xfrm>
          </p:grpSpPr>
          <p:sp>
            <p:nvSpPr>
              <p:cNvPr id="12527" name="Freeform 432"/>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28" name="Freeform 433"/>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29" name="Freeform 434"/>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530" name="Group 435"/>
              <p:cNvGrpSpPr>
                <a:grpSpLocks/>
              </p:cNvGrpSpPr>
              <p:nvPr/>
            </p:nvGrpSpPr>
            <p:grpSpPr bwMode="auto">
              <a:xfrm>
                <a:off x="2230" y="1408"/>
                <a:ext cx="456" cy="73"/>
                <a:chOff x="2230" y="1408"/>
                <a:chExt cx="456" cy="73"/>
              </a:xfrm>
            </p:grpSpPr>
            <p:sp>
              <p:nvSpPr>
                <p:cNvPr id="12659" name="Line 436"/>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60" name="Line 437"/>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61" name="Line 438"/>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62" name="Line 439"/>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31" name="Freeform 440"/>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32" name="Freeform 441"/>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33" name="Freeform 442"/>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534" name="Group 443"/>
              <p:cNvGrpSpPr>
                <a:grpSpLocks/>
              </p:cNvGrpSpPr>
              <p:nvPr/>
            </p:nvGrpSpPr>
            <p:grpSpPr bwMode="auto">
              <a:xfrm>
                <a:off x="2719" y="1628"/>
                <a:ext cx="123" cy="53"/>
                <a:chOff x="2719" y="1628"/>
                <a:chExt cx="123" cy="53"/>
              </a:xfrm>
            </p:grpSpPr>
            <p:grpSp>
              <p:nvGrpSpPr>
                <p:cNvPr id="12650" name="Group 444"/>
                <p:cNvGrpSpPr>
                  <a:grpSpLocks/>
                </p:cNvGrpSpPr>
                <p:nvPr/>
              </p:nvGrpSpPr>
              <p:grpSpPr bwMode="auto">
                <a:xfrm>
                  <a:off x="2719" y="1628"/>
                  <a:ext cx="120" cy="53"/>
                  <a:chOff x="2719" y="1628"/>
                  <a:chExt cx="120" cy="53"/>
                </a:xfrm>
              </p:grpSpPr>
              <p:sp>
                <p:nvSpPr>
                  <p:cNvPr id="12655" name="Freeform 445"/>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56" name="Freeform 446"/>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57" name="Freeform 447"/>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58" name="Freeform 448"/>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651" name="Group 449"/>
                <p:cNvGrpSpPr>
                  <a:grpSpLocks/>
                </p:cNvGrpSpPr>
                <p:nvPr/>
              </p:nvGrpSpPr>
              <p:grpSpPr bwMode="auto">
                <a:xfrm>
                  <a:off x="2721" y="1644"/>
                  <a:ext cx="121" cy="25"/>
                  <a:chOff x="2721" y="1644"/>
                  <a:chExt cx="121" cy="25"/>
                </a:xfrm>
              </p:grpSpPr>
              <p:sp>
                <p:nvSpPr>
                  <p:cNvPr id="12652" name="Line 450"/>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53" name="Line 451"/>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54" name="Line 452"/>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535" name="Freeform 453"/>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36" name="Freeform 454"/>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37" name="Freeform 455"/>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38" name="Line 456"/>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39" name="Line 457"/>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0" name="Line 458"/>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1" name="Line 459"/>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2" name="Line 460"/>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3" name="Line 461"/>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4" name="Line 462"/>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5" name="Line 463"/>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6" name="Line 464"/>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547" name="Group 465"/>
              <p:cNvGrpSpPr>
                <a:grpSpLocks/>
              </p:cNvGrpSpPr>
              <p:nvPr/>
            </p:nvGrpSpPr>
            <p:grpSpPr bwMode="auto">
              <a:xfrm>
                <a:off x="2706" y="969"/>
                <a:ext cx="129" cy="424"/>
                <a:chOff x="2706" y="969"/>
                <a:chExt cx="129" cy="424"/>
              </a:xfrm>
            </p:grpSpPr>
            <p:grpSp>
              <p:nvGrpSpPr>
                <p:cNvPr id="12620" name="Group 466"/>
                <p:cNvGrpSpPr>
                  <a:grpSpLocks/>
                </p:cNvGrpSpPr>
                <p:nvPr/>
              </p:nvGrpSpPr>
              <p:grpSpPr bwMode="auto">
                <a:xfrm>
                  <a:off x="2755" y="1024"/>
                  <a:ext cx="80" cy="353"/>
                  <a:chOff x="2755" y="1024"/>
                  <a:chExt cx="80" cy="353"/>
                </a:xfrm>
              </p:grpSpPr>
              <p:sp>
                <p:nvSpPr>
                  <p:cNvPr id="12624" name="Freeform 467"/>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625" name="Group 468"/>
                  <p:cNvGrpSpPr>
                    <a:grpSpLocks/>
                  </p:cNvGrpSpPr>
                  <p:nvPr/>
                </p:nvGrpSpPr>
                <p:grpSpPr bwMode="auto">
                  <a:xfrm>
                    <a:off x="2755" y="1039"/>
                    <a:ext cx="80" cy="302"/>
                    <a:chOff x="2755" y="1039"/>
                    <a:chExt cx="80" cy="302"/>
                  </a:xfrm>
                </p:grpSpPr>
                <p:grpSp>
                  <p:nvGrpSpPr>
                    <p:cNvPr id="12626" name="Group 469"/>
                    <p:cNvGrpSpPr>
                      <a:grpSpLocks/>
                    </p:cNvGrpSpPr>
                    <p:nvPr/>
                  </p:nvGrpSpPr>
                  <p:grpSpPr bwMode="auto">
                    <a:xfrm>
                      <a:off x="2755" y="1039"/>
                      <a:ext cx="80" cy="302"/>
                      <a:chOff x="2755" y="1039"/>
                      <a:chExt cx="80" cy="302"/>
                    </a:xfrm>
                  </p:grpSpPr>
                  <p:grpSp>
                    <p:nvGrpSpPr>
                      <p:cNvPr id="12628" name="Group 470"/>
                      <p:cNvGrpSpPr>
                        <a:grpSpLocks/>
                      </p:cNvGrpSpPr>
                      <p:nvPr/>
                    </p:nvGrpSpPr>
                    <p:grpSpPr bwMode="auto">
                      <a:xfrm>
                        <a:off x="2755" y="1039"/>
                        <a:ext cx="80" cy="180"/>
                        <a:chOff x="2755" y="1039"/>
                        <a:chExt cx="80" cy="180"/>
                      </a:xfrm>
                    </p:grpSpPr>
                    <p:grpSp>
                      <p:nvGrpSpPr>
                        <p:cNvPr id="12638" name="Group 471"/>
                        <p:cNvGrpSpPr>
                          <a:grpSpLocks/>
                        </p:cNvGrpSpPr>
                        <p:nvPr/>
                      </p:nvGrpSpPr>
                      <p:grpSpPr bwMode="auto">
                        <a:xfrm>
                          <a:off x="2761" y="1039"/>
                          <a:ext cx="74" cy="97"/>
                          <a:chOff x="2761" y="1039"/>
                          <a:chExt cx="74" cy="97"/>
                        </a:xfrm>
                      </p:grpSpPr>
                      <p:sp>
                        <p:nvSpPr>
                          <p:cNvPr id="12644" name="Line 472"/>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45" name="Line 473"/>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46" name="Line 474"/>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47" name="Line 475"/>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48" name="Line 476"/>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49" name="Line 477"/>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639" name="Line 478"/>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40" name="Line 479"/>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41" name="Line 480"/>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42" name="Line 481"/>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43" name="Line 482"/>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629" name="Group 483"/>
                      <p:cNvGrpSpPr>
                        <a:grpSpLocks/>
                      </p:cNvGrpSpPr>
                      <p:nvPr/>
                    </p:nvGrpSpPr>
                    <p:grpSpPr bwMode="auto">
                      <a:xfrm>
                        <a:off x="2757" y="1229"/>
                        <a:ext cx="69" cy="112"/>
                        <a:chOff x="2757" y="1229"/>
                        <a:chExt cx="69" cy="112"/>
                      </a:xfrm>
                    </p:grpSpPr>
                    <p:sp>
                      <p:nvSpPr>
                        <p:cNvPr id="12630" name="Line 484"/>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31" name="Line 485"/>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32" name="Line 486"/>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33" name="Line 487"/>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34" name="Line 488"/>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35" name="Line 489"/>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36" name="Line 490"/>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37" name="Line 491"/>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627" name="Line 492"/>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621" name="Group 493"/>
                <p:cNvGrpSpPr>
                  <a:grpSpLocks/>
                </p:cNvGrpSpPr>
                <p:nvPr/>
              </p:nvGrpSpPr>
              <p:grpSpPr bwMode="auto">
                <a:xfrm>
                  <a:off x="2706" y="969"/>
                  <a:ext cx="68" cy="424"/>
                  <a:chOff x="2706" y="969"/>
                  <a:chExt cx="68" cy="424"/>
                </a:xfrm>
              </p:grpSpPr>
              <p:sp>
                <p:nvSpPr>
                  <p:cNvPr id="12622" name="Freeform 494"/>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23" name="Arc 495"/>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548" name="Freeform 496"/>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549" name="Group 497"/>
              <p:cNvGrpSpPr>
                <a:grpSpLocks/>
              </p:cNvGrpSpPr>
              <p:nvPr/>
            </p:nvGrpSpPr>
            <p:grpSpPr bwMode="auto">
              <a:xfrm>
                <a:off x="2277" y="960"/>
                <a:ext cx="446" cy="433"/>
                <a:chOff x="2277" y="960"/>
                <a:chExt cx="446" cy="433"/>
              </a:xfrm>
            </p:grpSpPr>
            <p:sp>
              <p:nvSpPr>
                <p:cNvPr id="12616" name="Freeform 498"/>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7" name="Arc 499"/>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18" name="Arc 500"/>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19" name="Arc 501"/>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50" name="Freeform 502"/>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51" name="Freeform 503"/>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52" name="Freeform 504"/>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53" name="Freeform 505"/>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54" name="Freeform 506"/>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55" name="Freeform 507"/>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56" name="Freeform 508"/>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57" name="Freeform 509"/>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58" name="Freeform 510"/>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559" name="Group 511"/>
              <p:cNvGrpSpPr>
                <a:grpSpLocks/>
              </p:cNvGrpSpPr>
              <p:nvPr/>
            </p:nvGrpSpPr>
            <p:grpSpPr bwMode="auto">
              <a:xfrm>
                <a:off x="2211" y="1526"/>
                <a:ext cx="505" cy="136"/>
                <a:chOff x="2211" y="1526"/>
                <a:chExt cx="505" cy="136"/>
              </a:xfrm>
            </p:grpSpPr>
            <p:sp>
              <p:nvSpPr>
                <p:cNvPr id="12560" name="Freeform 512"/>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61" name="Freeform 513"/>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62" name="Line 514"/>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563" name="Group 515"/>
                <p:cNvGrpSpPr>
                  <a:grpSpLocks/>
                </p:cNvGrpSpPr>
                <p:nvPr/>
              </p:nvGrpSpPr>
              <p:grpSpPr bwMode="auto">
                <a:xfrm>
                  <a:off x="2241" y="1526"/>
                  <a:ext cx="430" cy="105"/>
                  <a:chOff x="2241" y="1526"/>
                  <a:chExt cx="430" cy="105"/>
                </a:xfrm>
              </p:grpSpPr>
              <p:sp>
                <p:nvSpPr>
                  <p:cNvPr id="12567" name="Freeform 516"/>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568" name="Group 517"/>
                  <p:cNvGrpSpPr>
                    <a:grpSpLocks/>
                  </p:cNvGrpSpPr>
                  <p:nvPr/>
                </p:nvGrpSpPr>
                <p:grpSpPr bwMode="auto">
                  <a:xfrm>
                    <a:off x="2251" y="1526"/>
                    <a:ext cx="420" cy="105"/>
                    <a:chOff x="2251" y="1526"/>
                    <a:chExt cx="420" cy="105"/>
                  </a:xfrm>
                </p:grpSpPr>
                <p:grpSp>
                  <p:nvGrpSpPr>
                    <p:cNvPr id="12569" name="Group 518"/>
                    <p:cNvGrpSpPr>
                      <a:grpSpLocks/>
                    </p:cNvGrpSpPr>
                    <p:nvPr/>
                  </p:nvGrpSpPr>
                  <p:grpSpPr bwMode="auto">
                    <a:xfrm>
                      <a:off x="2256" y="1526"/>
                      <a:ext cx="309" cy="87"/>
                      <a:chOff x="2256" y="1526"/>
                      <a:chExt cx="309" cy="87"/>
                    </a:xfrm>
                  </p:grpSpPr>
                  <p:grpSp>
                    <p:nvGrpSpPr>
                      <p:cNvPr id="12583" name="Group 519"/>
                      <p:cNvGrpSpPr>
                        <a:grpSpLocks/>
                      </p:cNvGrpSpPr>
                      <p:nvPr/>
                    </p:nvGrpSpPr>
                    <p:grpSpPr bwMode="auto">
                      <a:xfrm>
                        <a:off x="2256" y="1526"/>
                        <a:ext cx="64" cy="57"/>
                        <a:chOff x="2256" y="1526"/>
                        <a:chExt cx="64" cy="57"/>
                      </a:xfrm>
                    </p:grpSpPr>
                    <p:sp>
                      <p:nvSpPr>
                        <p:cNvPr id="12614" name="Line 520"/>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15" name="Line 521"/>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84" name="Group 522"/>
                      <p:cNvGrpSpPr>
                        <a:grpSpLocks/>
                      </p:cNvGrpSpPr>
                      <p:nvPr/>
                    </p:nvGrpSpPr>
                    <p:grpSpPr bwMode="auto">
                      <a:xfrm>
                        <a:off x="2281" y="1529"/>
                        <a:ext cx="65" cy="57"/>
                        <a:chOff x="2281" y="1529"/>
                        <a:chExt cx="65" cy="57"/>
                      </a:xfrm>
                    </p:grpSpPr>
                    <p:sp>
                      <p:nvSpPr>
                        <p:cNvPr id="12612" name="Line 523"/>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13" name="Line 524"/>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85" name="Group 525"/>
                      <p:cNvGrpSpPr>
                        <a:grpSpLocks/>
                      </p:cNvGrpSpPr>
                      <p:nvPr/>
                    </p:nvGrpSpPr>
                    <p:grpSpPr bwMode="auto">
                      <a:xfrm>
                        <a:off x="2308" y="1531"/>
                        <a:ext cx="63" cy="58"/>
                        <a:chOff x="2308" y="1531"/>
                        <a:chExt cx="63" cy="58"/>
                      </a:xfrm>
                    </p:grpSpPr>
                    <p:sp>
                      <p:nvSpPr>
                        <p:cNvPr id="12610" name="Line 526"/>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11" name="Line 527"/>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86" name="Group 528"/>
                      <p:cNvGrpSpPr>
                        <a:grpSpLocks/>
                      </p:cNvGrpSpPr>
                      <p:nvPr/>
                    </p:nvGrpSpPr>
                    <p:grpSpPr bwMode="auto">
                      <a:xfrm>
                        <a:off x="2331" y="1535"/>
                        <a:ext cx="64" cy="59"/>
                        <a:chOff x="2331" y="1535"/>
                        <a:chExt cx="64" cy="59"/>
                      </a:xfrm>
                    </p:grpSpPr>
                    <p:sp>
                      <p:nvSpPr>
                        <p:cNvPr id="12608" name="Line 529"/>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09" name="Line 530"/>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87" name="Group 531"/>
                      <p:cNvGrpSpPr>
                        <a:grpSpLocks/>
                      </p:cNvGrpSpPr>
                      <p:nvPr/>
                    </p:nvGrpSpPr>
                    <p:grpSpPr bwMode="auto">
                      <a:xfrm>
                        <a:off x="2356" y="1538"/>
                        <a:ext cx="65" cy="57"/>
                        <a:chOff x="2356" y="1538"/>
                        <a:chExt cx="65" cy="57"/>
                      </a:xfrm>
                    </p:grpSpPr>
                    <p:sp>
                      <p:nvSpPr>
                        <p:cNvPr id="12606" name="Line 532"/>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07" name="Line 533"/>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88" name="Group 534"/>
                      <p:cNvGrpSpPr>
                        <a:grpSpLocks/>
                      </p:cNvGrpSpPr>
                      <p:nvPr/>
                    </p:nvGrpSpPr>
                    <p:grpSpPr bwMode="auto">
                      <a:xfrm>
                        <a:off x="2382" y="1539"/>
                        <a:ext cx="64" cy="59"/>
                        <a:chOff x="2382" y="1539"/>
                        <a:chExt cx="64" cy="59"/>
                      </a:xfrm>
                    </p:grpSpPr>
                    <p:sp>
                      <p:nvSpPr>
                        <p:cNvPr id="12604" name="Line 535"/>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05" name="Line 536"/>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89" name="Group 537"/>
                      <p:cNvGrpSpPr>
                        <a:grpSpLocks/>
                      </p:cNvGrpSpPr>
                      <p:nvPr/>
                    </p:nvGrpSpPr>
                    <p:grpSpPr bwMode="auto">
                      <a:xfrm>
                        <a:off x="2406" y="1542"/>
                        <a:ext cx="64" cy="58"/>
                        <a:chOff x="2406" y="1542"/>
                        <a:chExt cx="64" cy="58"/>
                      </a:xfrm>
                    </p:grpSpPr>
                    <p:sp>
                      <p:nvSpPr>
                        <p:cNvPr id="12602" name="Line 538"/>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03" name="Line 539"/>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90" name="Group 540"/>
                      <p:cNvGrpSpPr>
                        <a:grpSpLocks/>
                      </p:cNvGrpSpPr>
                      <p:nvPr/>
                    </p:nvGrpSpPr>
                    <p:grpSpPr bwMode="auto">
                      <a:xfrm>
                        <a:off x="2428" y="1547"/>
                        <a:ext cx="64" cy="57"/>
                        <a:chOff x="2428" y="1547"/>
                        <a:chExt cx="64" cy="57"/>
                      </a:xfrm>
                    </p:grpSpPr>
                    <p:sp>
                      <p:nvSpPr>
                        <p:cNvPr id="12600" name="Line 541"/>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01" name="Line 542"/>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91" name="Group 543"/>
                      <p:cNvGrpSpPr>
                        <a:grpSpLocks/>
                      </p:cNvGrpSpPr>
                      <p:nvPr/>
                    </p:nvGrpSpPr>
                    <p:grpSpPr bwMode="auto">
                      <a:xfrm>
                        <a:off x="2452" y="1551"/>
                        <a:ext cx="65" cy="58"/>
                        <a:chOff x="2452" y="1551"/>
                        <a:chExt cx="65" cy="58"/>
                      </a:xfrm>
                    </p:grpSpPr>
                    <p:sp>
                      <p:nvSpPr>
                        <p:cNvPr id="12598" name="Line 544"/>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99" name="Line 545"/>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92" name="Group 546"/>
                      <p:cNvGrpSpPr>
                        <a:grpSpLocks/>
                      </p:cNvGrpSpPr>
                      <p:nvPr/>
                    </p:nvGrpSpPr>
                    <p:grpSpPr bwMode="auto">
                      <a:xfrm>
                        <a:off x="2476" y="1553"/>
                        <a:ext cx="65" cy="58"/>
                        <a:chOff x="2476" y="1553"/>
                        <a:chExt cx="65" cy="58"/>
                      </a:xfrm>
                    </p:grpSpPr>
                    <p:sp>
                      <p:nvSpPr>
                        <p:cNvPr id="12596" name="Line 547"/>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97" name="Line 548"/>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93" name="Group 549"/>
                      <p:cNvGrpSpPr>
                        <a:grpSpLocks/>
                      </p:cNvGrpSpPr>
                      <p:nvPr/>
                    </p:nvGrpSpPr>
                    <p:grpSpPr bwMode="auto">
                      <a:xfrm>
                        <a:off x="2500" y="1555"/>
                        <a:ext cx="65" cy="58"/>
                        <a:chOff x="2500" y="1555"/>
                        <a:chExt cx="65" cy="58"/>
                      </a:xfrm>
                    </p:grpSpPr>
                    <p:sp>
                      <p:nvSpPr>
                        <p:cNvPr id="12594" name="Line 550"/>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95" name="Line 551"/>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570" name="Group 552"/>
                    <p:cNvGrpSpPr>
                      <a:grpSpLocks/>
                    </p:cNvGrpSpPr>
                    <p:nvPr/>
                  </p:nvGrpSpPr>
                  <p:grpSpPr bwMode="auto">
                    <a:xfrm>
                      <a:off x="2575" y="1564"/>
                      <a:ext cx="93" cy="67"/>
                      <a:chOff x="2575" y="1564"/>
                      <a:chExt cx="93" cy="67"/>
                    </a:xfrm>
                  </p:grpSpPr>
                  <p:grpSp>
                    <p:nvGrpSpPr>
                      <p:cNvPr id="12574" name="Group 553"/>
                      <p:cNvGrpSpPr>
                        <a:grpSpLocks/>
                      </p:cNvGrpSpPr>
                      <p:nvPr/>
                    </p:nvGrpSpPr>
                    <p:grpSpPr bwMode="auto">
                      <a:xfrm>
                        <a:off x="2613" y="1568"/>
                        <a:ext cx="55" cy="63"/>
                        <a:chOff x="2613" y="1568"/>
                        <a:chExt cx="55" cy="63"/>
                      </a:xfrm>
                    </p:grpSpPr>
                    <p:sp>
                      <p:nvSpPr>
                        <p:cNvPr id="12581" name="Line 554"/>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82" name="Line 555"/>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75" name="Group 556"/>
                      <p:cNvGrpSpPr>
                        <a:grpSpLocks/>
                      </p:cNvGrpSpPr>
                      <p:nvPr/>
                    </p:nvGrpSpPr>
                    <p:grpSpPr bwMode="auto">
                      <a:xfrm>
                        <a:off x="2596" y="1565"/>
                        <a:ext cx="54" cy="64"/>
                        <a:chOff x="2596" y="1565"/>
                        <a:chExt cx="54" cy="64"/>
                      </a:xfrm>
                    </p:grpSpPr>
                    <p:sp>
                      <p:nvSpPr>
                        <p:cNvPr id="12579" name="Line 557"/>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80" name="Line 558"/>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76" name="Group 559"/>
                      <p:cNvGrpSpPr>
                        <a:grpSpLocks/>
                      </p:cNvGrpSpPr>
                      <p:nvPr/>
                    </p:nvGrpSpPr>
                    <p:grpSpPr bwMode="auto">
                      <a:xfrm>
                        <a:off x="2575" y="1564"/>
                        <a:ext cx="53" cy="62"/>
                        <a:chOff x="2575" y="1564"/>
                        <a:chExt cx="53" cy="62"/>
                      </a:xfrm>
                    </p:grpSpPr>
                    <p:sp>
                      <p:nvSpPr>
                        <p:cNvPr id="12577" name="Line 560"/>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8" name="Line 561"/>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571" name="Line 562"/>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2" name="Line 563"/>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3" name="Line 564"/>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564" name="Group 565"/>
                <p:cNvGrpSpPr>
                  <a:grpSpLocks/>
                </p:cNvGrpSpPr>
                <p:nvPr/>
              </p:nvGrpSpPr>
              <p:grpSpPr bwMode="auto">
                <a:xfrm>
                  <a:off x="2659" y="1579"/>
                  <a:ext cx="57" cy="72"/>
                  <a:chOff x="2659" y="1579"/>
                  <a:chExt cx="57" cy="72"/>
                </a:xfrm>
              </p:grpSpPr>
              <p:sp>
                <p:nvSpPr>
                  <p:cNvPr id="12565" name="Line 566"/>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66" name="Line 567"/>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2526" name="Rectangle 568"/>
            <p:cNvSpPr>
              <a:spLocks noChangeArrowheads="1"/>
            </p:cNvSpPr>
            <p:nvPr/>
          </p:nvSpPr>
          <p:spPr bwMode="auto">
            <a:xfrm>
              <a:off x="2158" y="782"/>
              <a:ext cx="124"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sp>
        <p:nvSpPr>
          <p:cNvPr id="12305" name="Line 569"/>
          <p:cNvSpPr>
            <a:spLocks noChangeShapeType="1"/>
          </p:cNvSpPr>
          <p:nvPr/>
        </p:nvSpPr>
        <p:spPr bwMode="auto">
          <a:xfrm flipV="1">
            <a:off x="2057400" y="5745163"/>
            <a:ext cx="1447800" cy="3048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Line 570"/>
          <p:cNvSpPr>
            <a:spLocks noChangeShapeType="1"/>
          </p:cNvSpPr>
          <p:nvPr/>
        </p:nvSpPr>
        <p:spPr bwMode="auto">
          <a:xfrm flipV="1">
            <a:off x="1752600" y="5135563"/>
            <a:ext cx="457200" cy="6096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Text Box 571"/>
          <p:cNvSpPr txBox="1">
            <a:spLocks noChangeArrowheads="1"/>
          </p:cNvSpPr>
          <p:nvPr/>
        </p:nvSpPr>
        <p:spPr bwMode="auto">
          <a:xfrm>
            <a:off x="2078038" y="5364163"/>
            <a:ext cx="1268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2400">
                <a:solidFill>
                  <a:schemeClr val="tx1"/>
                </a:solidFill>
                <a:latin typeface="Times New Roman" pitchFamily="18" charset="0"/>
              </a:rPr>
              <a:t>Intranet</a:t>
            </a:r>
          </a:p>
        </p:txBody>
      </p:sp>
      <p:sp>
        <p:nvSpPr>
          <p:cNvPr id="12308" name="Text Box 572"/>
          <p:cNvSpPr txBox="1">
            <a:spLocks noChangeArrowheads="1"/>
          </p:cNvSpPr>
          <p:nvPr/>
        </p:nvSpPr>
        <p:spPr bwMode="auto">
          <a:xfrm>
            <a:off x="66675" y="5181600"/>
            <a:ext cx="1735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sz="2400">
                <a:latin typeface="Times New Roman" pitchFamily="18" charset="0"/>
              </a:rPr>
              <a:t>Company B</a:t>
            </a:r>
          </a:p>
        </p:txBody>
      </p:sp>
      <p:grpSp>
        <p:nvGrpSpPr>
          <p:cNvPr id="12309" name="Group 573"/>
          <p:cNvGrpSpPr>
            <a:grpSpLocks/>
          </p:cNvGrpSpPr>
          <p:nvPr/>
        </p:nvGrpSpPr>
        <p:grpSpPr bwMode="auto">
          <a:xfrm>
            <a:off x="2420938" y="4191000"/>
            <a:ext cx="1084262" cy="1112838"/>
            <a:chOff x="2158" y="782"/>
            <a:chExt cx="731" cy="899"/>
          </a:xfrm>
        </p:grpSpPr>
        <p:grpSp>
          <p:nvGrpSpPr>
            <p:cNvPr id="12387" name="Group 574"/>
            <p:cNvGrpSpPr>
              <a:grpSpLocks/>
            </p:cNvGrpSpPr>
            <p:nvPr/>
          </p:nvGrpSpPr>
          <p:grpSpPr bwMode="auto">
            <a:xfrm>
              <a:off x="2168" y="960"/>
              <a:ext cx="721" cy="721"/>
              <a:chOff x="2168" y="960"/>
              <a:chExt cx="721" cy="721"/>
            </a:xfrm>
          </p:grpSpPr>
          <p:sp>
            <p:nvSpPr>
              <p:cNvPr id="12389" name="Freeform 575"/>
              <p:cNvSpPr>
                <a:spLocks/>
              </p:cNvSpPr>
              <p:nvPr/>
            </p:nvSpPr>
            <p:spPr bwMode="auto">
              <a:xfrm>
                <a:off x="2168"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0" name="Freeform 576"/>
              <p:cNvSpPr>
                <a:spLocks/>
              </p:cNvSpPr>
              <p:nvPr/>
            </p:nvSpPr>
            <p:spPr bwMode="auto">
              <a:xfrm>
                <a:off x="2233"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 name="Freeform 577"/>
              <p:cNvSpPr>
                <a:spLocks/>
              </p:cNvSpPr>
              <p:nvPr/>
            </p:nvSpPr>
            <p:spPr bwMode="auto">
              <a:xfrm>
                <a:off x="2229"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392" name="Group 578"/>
              <p:cNvGrpSpPr>
                <a:grpSpLocks/>
              </p:cNvGrpSpPr>
              <p:nvPr/>
            </p:nvGrpSpPr>
            <p:grpSpPr bwMode="auto">
              <a:xfrm>
                <a:off x="2230" y="1408"/>
                <a:ext cx="456" cy="73"/>
                <a:chOff x="2230" y="1408"/>
                <a:chExt cx="456" cy="73"/>
              </a:xfrm>
            </p:grpSpPr>
            <p:sp>
              <p:nvSpPr>
                <p:cNvPr id="12521" name="Line 579"/>
                <p:cNvSpPr>
                  <a:spLocks noChangeShapeType="1"/>
                </p:cNvSpPr>
                <p:nvPr/>
              </p:nvSpPr>
              <p:spPr bwMode="auto">
                <a:xfrm>
                  <a:off x="2230"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22" name="Line 580"/>
                <p:cNvSpPr>
                  <a:spLocks noChangeShapeType="1"/>
                </p:cNvSpPr>
                <p:nvPr/>
              </p:nvSpPr>
              <p:spPr bwMode="auto">
                <a:xfrm>
                  <a:off x="2565"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23" name="Line 581"/>
                <p:cNvSpPr>
                  <a:spLocks noChangeShapeType="1"/>
                </p:cNvSpPr>
                <p:nvPr/>
              </p:nvSpPr>
              <p:spPr bwMode="auto">
                <a:xfrm>
                  <a:off x="2452"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24" name="Line 582"/>
                <p:cNvSpPr>
                  <a:spLocks noChangeShapeType="1"/>
                </p:cNvSpPr>
                <p:nvPr/>
              </p:nvSpPr>
              <p:spPr bwMode="auto">
                <a:xfrm>
                  <a:off x="2230"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93" name="Freeform 583"/>
              <p:cNvSpPr>
                <a:spLocks/>
              </p:cNvSpPr>
              <p:nvPr/>
            </p:nvSpPr>
            <p:spPr bwMode="auto">
              <a:xfrm>
                <a:off x="2229"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4" name="Freeform 584"/>
              <p:cNvSpPr>
                <a:spLocks/>
              </p:cNvSpPr>
              <p:nvPr/>
            </p:nvSpPr>
            <p:spPr bwMode="auto">
              <a:xfrm>
                <a:off x="2356"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5" name="Freeform 585"/>
              <p:cNvSpPr>
                <a:spLocks/>
              </p:cNvSpPr>
              <p:nvPr/>
            </p:nvSpPr>
            <p:spPr bwMode="auto">
              <a:xfrm>
                <a:off x="2713"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396" name="Group 586"/>
              <p:cNvGrpSpPr>
                <a:grpSpLocks/>
              </p:cNvGrpSpPr>
              <p:nvPr/>
            </p:nvGrpSpPr>
            <p:grpSpPr bwMode="auto">
              <a:xfrm>
                <a:off x="2719" y="1628"/>
                <a:ext cx="123" cy="53"/>
                <a:chOff x="2719" y="1628"/>
                <a:chExt cx="123" cy="53"/>
              </a:xfrm>
            </p:grpSpPr>
            <p:grpSp>
              <p:nvGrpSpPr>
                <p:cNvPr id="12512" name="Group 587"/>
                <p:cNvGrpSpPr>
                  <a:grpSpLocks/>
                </p:cNvGrpSpPr>
                <p:nvPr/>
              </p:nvGrpSpPr>
              <p:grpSpPr bwMode="auto">
                <a:xfrm>
                  <a:off x="2719" y="1628"/>
                  <a:ext cx="120" cy="53"/>
                  <a:chOff x="2719" y="1628"/>
                  <a:chExt cx="120" cy="53"/>
                </a:xfrm>
              </p:grpSpPr>
              <p:sp>
                <p:nvSpPr>
                  <p:cNvPr id="12517" name="Freeform 588"/>
                  <p:cNvSpPr>
                    <a:spLocks/>
                  </p:cNvSpPr>
                  <p:nvPr/>
                </p:nvSpPr>
                <p:spPr bwMode="auto">
                  <a:xfrm>
                    <a:off x="2719"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18" name="Freeform 589"/>
                  <p:cNvSpPr>
                    <a:spLocks/>
                  </p:cNvSpPr>
                  <p:nvPr/>
                </p:nvSpPr>
                <p:spPr bwMode="auto">
                  <a:xfrm>
                    <a:off x="2719"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19" name="Freeform 590"/>
                  <p:cNvSpPr>
                    <a:spLocks/>
                  </p:cNvSpPr>
                  <p:nvPr/>
                </p:nvSpPr>
                <p:spPr bwMode="auto">
                  <a:xfrm>
                    <a:off x="2774"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20" name="Freeform 591"/>
                  <p:cNvSpPr>
                    <a:spLocks/>
                  </p:cNvSpPr>
                  <p:nvPr/>
                </p:nvSpPr>
                <p:spPr bwMode="auto">
                  <a:xfrm>
                    <a:off x="2740"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513" name="Group 592"/>
                <p:cNvGrpSpPr>
                  <a:grpSpLocks/>
                </p:cNvGrpSpPr>
                <p:nvPr/>
              </p:nvGrpSpPr>
              <p:grpSpPr bwMode="auto">
                <a:xfrm>
                  <a:off x="2721" y="1644"/>
                  <a:ext cx="121" cy="25"/>
                  <a:chOff x="2721" y="1644"/>
                  <a:chExt cx="121" cy="25"/>
                </a:xfrm>
              </p:grpSpPr>
              <p:sp>
                <p:nvSpPr>
                  <p:cNvPr id="12514" name="Line 593"/>
                  <p:cNvSpPr>
                    <a:spLocks noChangeShapeType="1"/>
                  </p:cNvSpPr>
                  <p:nvPr/>
                </p:nvSpPr>
                <p:spPr bwMode="auto">
                  <a:xfrm>
                    <a:off x="2721"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5" name="Line 594"/>
                  <p:cNvSpPr>
                    <a:spLocks noChangeShapeType="1"/>
                  </p:cNvSpPr>
                  <p:nvPr/>
                </p:nvSpPr>
                <p:spPr bwMode="auto">
                  <a:xfrm flipV="1">
                    <a:off x="2775"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6" name="Line 595"/>
                  <p:cNvSpPr>
                    <a:spLocks noChangeShapeType="1"/>
                  </p:cNvSpPr>
                  <p:nvPr/>
                </p:nvSpPr>
                <p:spPr bwMode="auto">
                  <a:xfrm>
                    <a:off x="2797"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397" name="Freeform 596"/>
              <p:cNvSpPr>
                <a:spLocks/>
              </p:cNvSpPr>
              <p:nvPr/>
            </p:nvSpPr>
            <p:spPr bwMode="auto">
              <a:xfrm>
                <a:off x="2686"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8" name="Freeform 597"/>
              <p:cNvSpPr>
                <a:spLocks/>
              </p:cNvSpPr>
              <p:nvPr/>
            </p:nvSpPr>
            <p:spPr bwMode="auto">
              <a:xfrm>
                <a:off x="2686"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9" name="Freeform 598"/>
              <p:cNvSpPr>
                <a:spLocks/>
              </p:cNvSpPr>
              <p:nvPr/>
            </p:nvSpPr>
            <p:spPr bwMode="auto">
              <a:xfrm>
                <a:off x="2211"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0" name="Line 599"/>
              <p:cNvSpPr>
                <a:spLocks noChangeShapeType="1"/>
              </p:cNvSpPr>
              <p:nvPr/>
            </p:nvSpPr>
            <p:spPr bwMode="auto">
              <a:xfrm flipV="1">
                <a:off x="2686"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 name="Line 600"/>
              <p:cNvSpPr>
                <a:spLocks noChangeShapeType="1"/>
              </p:cNvSpPr>
              <p:nvPr/>
            </p:nvSpPr>
            <p:spPr bwMode="auto">
              <a:xfrm flipV="1">
                <a:off x="2706"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2" name="Line 601"/>
              <p:cNvSpPr>
                <a:spLocks noChangeShapeType="1"/>
              </p:cNvSpPr>
              <p:nvPr/>
            </p:nvSpPr>
            <p:spPr bwMode="auto">
              <a:xfrm flipV="1">
                <a:off x="2704"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3" name="Line 602"/>
              <p:cNvSpPr>
                <a:spLocks noChangeShapeType="1"/>
              </p:cNvSpPr>
              <p:nvPr/>
            </p:nvSpPr>
            <p:spPr bwMode="auto">
              <a:xfrm flipV="1">
                <a:off x="2706"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4" name="Line 603"/>
              <p:cNvSpPr>
                <a:spLocks noChangeShapeType="1"/>
              </p:cNvSpPr>
              <p:nvPr/>
            </p:nvSpPr>
            <p:spPr bwMode="auto">
              <a:xfrm flipV="1">
                <a:off x="2706"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5" name="Line 604"/>
              <p:cNvSpPr>
                <a:spLocks noChangeShapeType="1"/>
              </p:cNvSpPr>
              <p:nvPr/>
            </p:nvSpPr>
            <p:spPr bwMode="auto">
              <a:xfrm flipV="1">
                <a:off x="2704"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6" name="Line 605"/>
              <p:cNvSpPr>
                <a:spLocks noChangeShapeType="1"/>
              </p:cNvSpPr>
              <p:nvPr/>
            </p:nvSpPr>
            <p:spPr bwMode="auto">
              <a:xfrm flipV="1">
                <a:off x="2706"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7" name="Line 606"/>
              <p:cNvSpPr>
                <a:spLocks noChangeShapeType="1"/>
              </p:cNvSpPr>
              <p:nvPr/>
            </p:nvSpPr>
            <p:spPr bwMode="auto">
              <a:xfrm flipV="1">
                <a:off x="2704"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8" name="Line 607"/>
              <p:cNvSpPr>
                <a:spLocks noChangeShapeType="1"/>
              </p:cNvSpPr>
              <p:nvPr/>
            </p:nvSpPr>
            <p:spPr bwMode="auto">
              <a:xfrm flipH="1">
                <a:off x="2704"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409" name="Group 608"/>
              <p:cNvGrpSpPr>
                <a:grpSpLocks/>
              </p:cNvGrpSpPr>
              <p:nvPr/>
            </p:nvGrpSpPr>
            <p:grpSpPr bwMode="auto">
              <a:xfrm>
                <a:off x="2706" y="969"/>
                <a:ext cx="129" cy="424"/>
                <a:chOff x="2706" y="969"/>
                <a:chExt cx="129" cy="424"/>
              </a:xfrm>
            </p:grpSpPr>
            <p:grpSp>
              <p:nvGrpSpPr>
                <p:cNvPr id="12482" name="Group 609"/>
                <p:cNvGrpSpPr>
                  <a:grpSpLocks/>
                </p:cNvGrpSpPr>
                <p:nvPr/>
              </p:nvGrpSpPr>
              <p:grpSpPr bwMode="auto">
                <a:xfrm>
                  <a:off x="2755" y="1024"/>
                  <a:ext cx="80" cy="353"/>
                  <a:chOff x="2755" y="1024"/>
                  <a:chExt cx="80" cy="353"/>
                </a:xfrm>
              </p:grpSpPr>
              <p:sp>
                <p:nvSpPr>
                  <p:cNvPr id="12486" name="Freeform 610"/>
                  <p:cNvSpPr>
                    <a:spLocks/>
                  </p:cNvSpPr>
                  <p:nvPr/>
                </p:nvSpPr>
                <p:spPr bwMode="auto">
                  <a:xfrm>
                    <a:off x="2755"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487" name="Group 611"/>
                  <p:cNvGrpSpPr>
                    <a:grpSpLocks/>
                  </p:cNvGrpSpPr>
                  <p:nvPr/>
                </p:nvGrpSpPr>
                <p:grpSpPr bwMode="auto">
                  <a:xfrm>
                    <a:off x="2755" y="1039"/>
                    <a:ext cx="80" cy="302"/>
                    <a:chOff x="2755" y="1039"/>
                    <a:chExt cx="80" cy="302"/>
                  </a:xfrm>
                </p:grpSpPr>
                <p:grpSp>
                  <p:nvGrpSpPr>
                    <p:cNvPr id="12488" name="Group 612"/>
                    <p:cNvGrpSpPr>
                      <a:grpSpLocks/>
                    </p:cNvGrpSpPr>
                    <p:nvPr/>
                  </p:nvGrpSpPr>
                  <p:grpSpPr bwMode="auto">
                    <a:xfrm>
                      <a:off x="2755" y="1039"/>
                      <a:ext cx="80" cy="302"/>
                      <a:chOff x="2755" y="1039"/>
                      <a:chExt cx="80" cy="302"/>
                    </a:xfrm>
                  </p:grpSpPr>
                  <p:grpSp>
                    <p:nvGrpSpPr>
                      <p:cNvPr id="12490" name="Group 613"/>
                      <p:cNvGrpSpPr>
                        <a:grpSpLocks/>
                      </p:cNvGrpSpPr>
                      <p:nvPr/>
                    </p:nvGrpSpPr>
                    <p:grpSpPr bwMode="auto">
                      <a:xfrm>
                        <a:off x="2755" y="1039"/>
                        <a:ext cx="80" cy="180"/>
                        <a:chOff x="2755" y="1039"/>
                        <a:chExt cx="80" cy="180"/>
                      </a:xfrm>
                    </p:grpSpPr>
                    <p:grpSp>
                      <p:nvGrpSpPr>
                        <p:cNvPr id="12500" name="Group 614"/>
                        <p:cNvGrpSpPr>
                          <a:grpSpLocks/>
                        </p:cNvGrpSpPr>
                        <p:nvPr/>
                      </p:nvGrpSpPr>
                      <p:grpSpPr bwMode="auto">
                        <a:xfrm>
                          <a:off x="2761" y="1039"/>
                          <a:ext cx="74" cy="97"/>
                          <a:chOff x="2761" y="1039"/>
                          <a:chExt cx="74" cy="97"/>
                        </a:xfrm>
                      </p:grpSpPr>
                      <p:sp>
                        <p:nvSpPr>
                          <p:cNvPr id="12506" name="Line 615"/>
                          <p:cNvSpPr>
                            <a:spLocks noChangeShapeType="1"/>
                          </p:cNvSpPr>
                          <p:nvPr/>
                        </p:nvSpPr>
                        <p:spPr bwMode="auto">
                          <a:xfrm>
                            <a:off x="2763"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7" name="Line 616"/>
                          <p:cNvSpPr>
                            <a:spLocks noChangeShapeType="1"/>
                          </p:cNvSpPr>
                          <p:nvPr/>
                        </p:nvSpPr>
                        <p:spPr bwMode="auto">
                          <a:xfrm>
                            <a:off x="2763"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8" name="Line 617"/>
                          <p:cNvSpPr>
                            <a:spLocks noChangeShapeType="1"/>
                          </p:cNvSpPr>
                          <p:nvPr/>
                        </p:nvSpPr>
                        <p:spPr bwMode="auto">
                          <a:xfrm>
                            <a:off x="2763"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9" name="Line 618"/>
                          <p:cNvSpPr>
                            <a:spLocks noChangeShapeType="1"/>
                          </p:cNvSpPr>
                          <p:nvPr/>
                        </p:nvSpPr>
                        <p:spPr bwMode="auto">
                          <a:xfrm>
                            <a:off x="2763"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0" name="Line 619"/>
                          <p:cNvSpPr>
                            <a:spLocks noChangeShapeType="1"/>
                          </p:cNvSpPr>
                          <p:nvPr/>
                        </p:nvSpPr>
                        <p:spPr bwMode="auto">
                          <a:xfrm>
                            <a:off x="2761"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1" name="Line 620"/>
                          <p:cNvSpPr>
                            <a:spLocks noChangeShapeType="1"/>
                          </p:cNvSpPr>
                          <p:nvPr/>
                        </p:nvSpPr>
                        <p:spPr bwMode="auto">
                          <a:xfrm>
                            <a:off x="2761"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01" name="Line 621"/>
                        <p:cNvSpPr>
                          <a:spLocks noChangeShapeType="1"/>
                        </p:cNvSpPr>
                        <p:nvPr/>
                      </p:nvSpPr>
                      <p:spPr bwMode="auto">
                        <a:xfrm>
                          <a:off x="2755"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2" name="Line 622"/>
                        <p:cNvSpPr>
                          <a:spLocks noChangeShapeType="1"/>
                        </p:cNvSpPr>
                        <p:nvPr/>
                      </p:nvSpPr>
                      <p:spPr bwMode="auto">
                        <a:xfrm>
                          <a:off x="2757"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3" name="Line 623"/>
                        <p:cNvSpPr>
                          <a:spLocks noChangeShapeType="1"/>
                        </p:cNvSpPr>
                        <p:nvPr/>
                      </p:nvSpPr>
                      <p:spPr bwMode="auto">
                        <a:xfrm>
                          <a:off x="2755"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4" name="Line 624"/>
                        <p:cNvSpPr>
                          <a:spLocks noChangeShapeType="1"/>
                        </p:cNvSpPr>
                        <p:nvPr/>
                      </p:nvSpPr>
                      <p:spPr bwMode="auto">
                        <a:xfrm>
                          <a:off x="2757"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5" name="Line 625"/>
                        <p:cNvSpPr>
                          <a:spLocks noChangeShapeType="1"/>
                        </p:cNvSpPr>
                        <p:nvPr/>
                      </p:nvSpPr>
                      <p:spPr bwMode="auto">
                        <a:xfrm>
                          <a:off x="2758"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91" name="Group 626"/>
                      <p:cNvGrpSpPr>
                        <a:grpSpLocks/>
                      </p:cNvGrpSpPr>
                      <p:nvPr/>
                    </p:nvGrpSpPr>
                    <p:grpSpPr bwMode="auto">
                      <a:xfrm>
                        <a:off x="2757" y="1229"/>
                        <a:ext cx="69" cy="112"/>
                        <a:chOff x="2757" y="1229"/>
                        <a:chExt cx="69" cy="112"/>
                      </a:xfrm>
                    </p:grpSpPr>
                    <p:sp>
                      <p:nvSpPr>
                        <p:cNvPr id="12492" name="Line 627"/>
                        <p:cNvSpPr>
                          <a:spLocks noChangeShapeType="1"/>
                        </p:cNvSpPr>
                        <p:nvPr/>
                      </p:nvSpPr>
                      <p:spPr bwMode="auto">
                        <a:xfrm>
                          <a:off x="2758"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3" name="Line 628"/>
                        <p:cNvSpPr>
                          <a:spLocks noChangeShapeType="1"/>
                        </p:cNvSpPr>
                        <p:nvPr/>
                      </p:nvSpPr>
                      <p:spPr bwMode="auto">
                        <a:xfrm>
                          <a:off x="2758"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4" name="Line 629"/>
                        <p:cNvSpPr>
                          <a:spLocks noChangeShapeType="1"/>
                        </p:cNvSpPr>
                        <p:nvPr/>
                      </p:nvSpPr>
                      <p:spPr bwMode="auto">
                        <a:xfrm>
                          <a:off x="2758"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5" name="Line 630"/>
                        <p:cNvSpPr>
                          <a:spLocks noChangeShapeType="1"/>
                        </p:cNvSpPr>
                        <p:nvPr/>
                      </p:nvSpPr>
                      <p:spPr bwMode="auto">
                        <a:xfrm flipV="1">
                          <a:off x="2758"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6" name="Line 631"/>
                        <p:cNvSpPr>
                          <a:spLocks noChangeShapeType="1"/>
                        </p:cNvSpPr>
                        <p:nvPr/>
                      </p:nvSpPr>
                      <p:spPr bwMode="auto">
                        <a:xfrm flipV="1">
                          <a:off x="2758"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7" name="Line 632"/>
                        <p:cNvSpPr>
                          <a:spLocks noChangeShapeType="1"/>
                        </p:cNvSpPr>
                        <p:nvPr/>
                      </p:nvSpPr>
                      <p:spPr bwMode="auto">
                        <a:xfrm flipV="1">
                          <a:off x="2758"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8" name="Line 633"/>
                        <p:cNvSpPr>
                          <a:spLocks noChangeShapeType="1"/>
                        </p:cNvSpPr>
                        <p:nvPr/>
                      </p:nvSpPr>
                      <p:spPr bwMode="auto">
                        <a:xfrm flipV="1">
                          <a:off x="2757"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9" name="Line 634"/>
                        <p:cNvSpPr>
                          <a:spLocks noChangeShapeType="1"/>
                        </p:cNvSpPr>
                        <p:nvPr/>
                      </p:nvSpPr>
                      <p:spPr bwMode="auto">
                        <a:xfrm flipV="1">
                          <a:off x="2758"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489" name="Line 635"/>
                    <p:cNvSpPr>
                      <a:spLocks noChangeShapeType="1"/>
                    </p:cNvSpPr>
                    <p:nvPr/>
                  </p:nvSpPr>
                  <p:spPr bwMode="auto">
                    <a:xfrm>
                      <a:off x="2760"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483" name="Group 636"/>
                <p:cNvGrpSpPr>
                  <a:grpSpLocks/>
                </p:cNvGrpSpPr>
                <p:nvPr/>
              </p:nvGrpSpPr>
              <p:grpSpPr bwMode="auto">
                <a:xfrm>
                  <a:off x="2706" y="969"/>
                  <a:ext cx="68" cy="424"/>
                  <a:chOff x="2706" y="969"/>
                  <a:chExt cx="68" cy="424"/>
                </a:xfrm>
              </p:grpSpPr>
              <p:sp>
                <p:nvSpPr>
                  <p:cNvPr id="12484" name="Freeform 637"/>
                  <p:cNvSpPr>
                    <a:spLocks/>
                  </p:cNvSpPr>
                  <p:nvPr/>
                </p:nvSpPr>
                <p:spPr bwMode="auto">
                  <a:xfrm>
                    <a:off x="2706"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85" name="Arc 638"/>
                  <p:cNvSpPr>
                    <a:spLocks/>
                  </p:cNvSpPr>
                  <p:nvPr/>
                </p:nvSpPr>
                <p:spPr bwMode="auto">
                  <a:xfrm>
                    <a:off x="2766"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410" name="Freeform 639"/>
              <p:cNvSpPr>
                <a:spLocks/>
              </p:cNvSpPr>
              <p:nvPr/>
            </p:nvSpPr>
            <p:spPr bwMode="auto">
              <a:xfrm>
                <a:off x="2323"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411" name="Group 640"/>
              <p:cNvGrpSpPr>
                <a:grpSpLocks/>
              </p:cNvGrpSpPr>
              <p:nvPr/>
            </p:nvGrpSpPr>
            <p:grpSpPr bwMode="auto">
              <a:xfrm>
                <a:off x="2277" y="960"/>
                <a:ext cx="446" cy="433"/>
                <a:chOff x="2277" y="960"/>
                <a:chExt cx="446" cy="433"/>
              </a:xfrm>
            </p:grpSpPr>
            <p:sp>
              <p:nvSpPr>
                <p:cNvPr id="12478" name="Freeform 641"/>
                <p:cNvSpPr>
                  <a:spLocks/>
                </p:cNvSpPr>
                <p:nvPr/>
              </p:nvSpPr>
              <p:spPr bwMode="auto">
                <a:xfrm>
                  <a:off x="2278"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79" name="Arc 642"/>
                <p:cNvSpPr>
                  <a:spLocks/>
                </p:cNvSpPr>
                <p:nvPr/>
              </p:nvSpPr>
              <p:spPr bwMode="auto">
                <a:xfrm>
                  <a:off x="2714"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80" name="Arc 643"/>
                <p:cNvSpPr>
                  <a:spLocks/>
                </p:cNvSpPr>
                <p:nvPr/>
              </p:nvSpPr>
              <p:spPr bwMode="auto">
                <a:xfrm>
                  <a:off x="2298"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81" name="Arc 644"/>
                <p:cNvSpPr>
                  <a:spLocks/>
                </p:cNvSpPr>
                <p:nvPr/>
              </p:nvSpPr>
              <p:spPr bwMode="auto">
                <a:xfrm>
                  <a:off x="2277"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12" name="Freeform 645"/>
              <p:cNvSpPr>
                <a:spLocks/>
              </p:cNvSpPr>
              <p:nvPr/>
            </p:nvSpPr>
            <p:spPr bwMode="auto">
              <a:xfrm>
                <a:off x="2308"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3" name="Freeform 646"/>
              <p:cNvSpPr>
                <a:spLocks/>
              </p:cNvSpPr>
              <p:nvPr/>
            </p:nvSpPr>
            <p:spPr bwMode="auto">
              <a:xfrm>
                <a:off x="2698"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4" name="Freeform 647"/>
              <p:cNvSpPr>
                <a:spLocks/>
              </p:cNvSpPr>
              <p:nvPr/>
            </p:nvSpPr>
            <p:spPr bwMode="auto">
              <a:xfrm>
                <a:off x="2290"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5" name="Freeform 648"/>
              <p:cNvSpPr>
                <a:spLocks/>
              </p:cNvSpPr>
              <p:nvPr/>
            </p:nvSpPr>
            <p:spPr bwMode="auto">
              <a:xfrm>
                <a:off x="2290"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6" name="Freeform 649"/>
              <p:cNvSpPr>
                <a:spLocks/>
              </p:cNvSpPr>
              <p:nvPr/>
            </p:nvSpPr>
            <p:spPr bwMode="auto">
              <a:xfrm>
                <a:off x="2301"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7" name="Freeform 650"/>
              <p:cNvSpPr>
                <a:spLocks/>
              </p:cNvSpPr>
              <p:nvPr/>
            </p:nvSpPr>
            <p:spPr bwMode="auto">
              <a:xfrm>
                <a:off x="2314"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8" name="Freeform 651"/>
              <p:cNvSpPr>
                <a:spLocks/>
              </p:cNvSpPr>
              <p:nvPr/>
            </p:nvSpPr>
            <p:spPr bwMode="auto">
              <a:xfrm>
                <a:off x="2320"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9" name="Freeform 652"/>
              <p:cNvSpPr>
                <a:spLocks/>
              </p:cNvSpPr>
              <p:nvPr/>
            </p:nvSpPr>
            <p:spPr bwMode="auto">
              <a:xfrm>
                <a:off x="2639"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20" name="Freeform 653"/>
              <p:cNvSpPr>
                <a:spLocks/>
              </p:cNvSpPr>
              <p:nvPr/>
            </p:nvSpPr>
            <p:spPr bwMode="auto">
              <a:xfrm>
                <a:off x="2560"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421" name="Group 654"/>
              <p:cNvGrpSpPr>
                <a:grpSpLocks/>
              </p:cNvGrpSpPr>
              <p:nvPr/>
            </p:nvGrpSpPr>
            <p:grpSpPr bwMode="auto">
              <a:xfrm>
                <a:off x="2211" y="1526"/>
                <a:ext cx="505" cy="136"/>
                <a:chOff x="2211" y="1526"/>
                <a:chExt cx="505" cy="136"/>
              </a:xfrm>
            </p:grpSpPr>
            <p:sp>
              <p:nvSpPr>
                <p:cNvPr id="12422" name="Freeform 655"/>
                <p:cNvSpPr>
                  <a:spLocks/>
                </p:cNvSpPr>
                <p:nvPr/>
              </p:nvSpPr>
              <p:spPr bwMode="auto">
                <a:xfrm>
                  <a:off x="2211"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23" name="Freeform 656"/>
                <p:cNvSpPr>
                  <a:spLocks/>
                </p:cNvSpPr>
                <p:nvPr/>
              </p:nvSpPr>
              <p:spPr bwMode="auto">
                <a:xfrm>
                  <a:off x="2658"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24" name="Line 657"/>
                <p:cNvSpPr>
                  <a:spLocks noChangeShapeType="1"/>
                </p:cNvSpPr>
                <p:nvPr/>
              </p:nvSpPr>
              <p:spPr bwMode="auto">
                <a:xfrm>
                  <a:off x="2213"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425" name="Group 658"/>
                <p:cNvGrpSpPr>
                  <a:grpSpLocks/>
                </p:cNvGrpSpPr>
                <p:nvPr/>
              </p:nvGrpSpPr>
              <p:grpSpPr bwMode="auto">
                <a:xfrm>
                  <a:off x="2241" y="1526"/>
                  <a:ext cx="430" cy="105"/>
                  <a:chOff x="2241" y="1526"/>
                  <a:chExt cx="430" cy="105"/>
                </a:xfrm>
              </p:grpSpPr>
              <p:sp>
                <p:nvSpPr>
                  <p:cNvPr id="12429" name="Freeform 659"/>
                  <p:cNvSpPr>
                    <a:spLocks/>
                  </p:cNvSpPr>
                  <p:nvPr/>
                </p:nvSpPr>
                <p:spPr bwMode="auto">
                  <a:xfrm>
                    <a:off x="2241"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430" name="Group 660"/>
                  <p:cNvGrpSpPr>
                    <a:grpSpLocks/>
                  </p:cNvGrpSpPr>
                  <p:nvPr/>
                </p:nvGrpSpPr>
                <p:grpSpPr bwMode="auto">
                  <a:xfrm>
                    <a:off x="2251" y="1526"/>
                    <a:ext cx="420" cy="105"/>
                    <a:chOff x="2251" y="1526"/>
                    <a:chExt cx="420" cy="105"/>
                  </a:xfrm>
                </p:grpSpPr>
                <p:grpSp>
                  <p:nvGrpSpPr>
                    <p:cNvPr id="12431" name="Group 661"/>
                    <p:cNvGrpSpPr>
                      <a:grpSpLocks/>
                    </p:cNvGrpSpPr>
                    <p:nvPr/>
                  </p:nvGrpSpPr>
                  <p:grpSpPr bwMode="auto">
                    <a:xfrm>
                      <a:off x="2256" y="1526"/>
                      <a:ext cx="309" cy="87"/>
                      <a:chOff x="2256" y="1526"/>
                      <a:chExt cx="309" cy="87"/>
                    </a:xfrm>
                  </p:grpSpPr>
                  <p:grpSp>
                    <p:nvGrpSpPr>
                      <p:cNvPr id="12445" name="Group 662"/>
                      <p:cNvGrpSpPr>
                        <a:grpSpLocks/>
                      </p:cNvGrpSpPr>
                      <p:nvPr/>
                    </p:nvGrpSpPr>
                    <p:grpSpPr bwMode="auto">
                      <a:xfrm>
                        <a:off x="2256" y="1526"/>
                        <a:ext cx="64" cy="57"/>
                        <a:chOff x="2256" y="1526"/>
                        <a:chExt cx="64" cy="57"/>
                      </a:xfrm>
                    </p:grpSpPr>
                    <p:sp>
                      <p:nvSpPr>
                        <p:cNvPr id="12476" name="Line 663"/>
                        <p:cNvSpPr>
                          <a:spLocks noChangeShapeType="1"/>
                        </p:cNvSpPr>
                        <p:nvPr/>
                      </p:nvSpPr>
                      <p:spPr bwMode="auto">
                        <a:xfrm flipV="1">
                          <a:off x="2256"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7" name="Line 664"/>
                        <p:cNvSpPr>
                          <a:spLocks noChangeShapeType="1"/>
                        </p:cNvSpPr>
                        <p:nvPr/>
                      </p:nvSpPr>
                      <p:spPr bwMode="auto">
                        <a:xfrm flipV="1">
                          <a:off x="2278"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46" name="Group 665"/>
                      <p:cNvGrpSpPr>
                        <a:grpSpLocks/>
                      </p:cNvGrpSpPr>
                      <p:nvPr/>
                    </p:nvGrpSpPr>
                    <p:grpSpPr bwMode="auto">
                      <a:xfrm>
                        <a:off x="2281" y="1529"/>
                        <a:ext cx="65" cy="57"/>
                        <a:chOff x="2281" y="1529"/>
                        <a:chExt cx="65" cy="57"/>
                      </a:xfrm>
                    </p:grpSpPr>
                    <p:sp>
                      <p:nvSpPr>
                        <p:cNvPr id="12474" name="Line 666"/>
                        <p:cNvSpPr>
                          <a:spLocks noChangeShapeType="1"/>
                        </p:cNvSpPr>
                        <p:nvPr/>
                      </p:nvSpPr>
                      <p:spPr bwMode="auto">
                        <a:xfrm flipV="1">
                          <a:off x="2281"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5" name="Line 667"/>
                        <p:cNvSpPr>
                          <a:spLocks noChangeShapeType="1"/>
                        </p:cNvSpPr>
                        <p:nvPr/>
                      </p:nvSpPr>
                      <p:spPr bwMode="auto">
                        <a:xfrm flipV="1">
                          <a:off x="2302"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47" name="Group 668"/>
                      <p:cNvGrpSpPr>
                        <a:grpSpLocks/>
                      </p:cNvGrpSpPr>
                      <p:nvPr/>
                    </p:nvGrpSpPr>
                    <p:grpSpPr bwMode="auto">
                      <a:xfrm>
                        <a:off x="2308" y="1531"/>
                        <a:ext cx="63" cy="58"/>
                        <a:chOff x="2308" y="1531"/>
                        <a:chExt cx="63" cy="58"/>
                      </a:xfrm>
                    </p:grpSpPr>
                    <p:sp>
                      <p:nvSpPr>
                        <p:cNvPr id="12472" name="Line 669"/>
                        <p:cNvSpPr>
                          <a:spLocks noChangeShapeType="1"/>
                        </p:cNvSpPr>
                        <p:nvPr/>
                      </p:nvSpPr>
                      <p:spPr bwMode="auto">
                        <a:xfrm flipV="1">
                          <a:off x="2308"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3" name="Line 670"/>
                        <p:cNvSpPr>
                          <a:spLocks noChangeShapeType="1"/>
                        </p:cNvSpPr>
                        <p:nvPr/>
                      </p:nvSpPr>
                      <p:spPr bwMode="auto">
                        <a:xfrm flipV="1">
                          <a:off x="2328"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48" name="Group 671"/>
                      <p:cNvGrpSpPr>
                        <a:grpSpLocks/>
                      </p:cNvGrpSpPr>
                      <p:nvPr/>
                    </p:nvGrpSpPr>
                    <p:grpSpPr bwMode="auto">
                      <a:xfrm>
                        <a:off x="2331" y="1535"/>
                        <a:ext cx="64" cy="59"/>
                        <a:chOff x="2331" y="1535"/>
                        <a:chExt cx="64" cy="59"/>
                      </a:xfrm>
                    </p:grpSpPr>
                    <p:sp>
                      <p:nvSpPr>
                        <p:cNvPr id="12470" name="Line 672"/>
                        <p:cNvSpPr>
                          <a:spLocks noChangeShapeType="1"/>
                        </p:cNvSpPr>
                        <p:nvPr/>
                      </p:nvSpPr>
                      <p:spPr bwMode="auto">
                        <a:xfrm flipV="1">
                          <a:off x="2331"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1" name="Line 673"/>
                        <p:cNvSpPr>
                          <a:spLocks noChangeShapeType="1"/>
                        </p:cNvSpPr>
                        <p:nvPr/>
                      </p:nvSpPr>
                      <p:spPr bwMode="auto">
                        <a:xfrm flipV="1">
                          <a:off x="2353"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49" name="Group 674"/>
                      <p:cNvGrpSpPr>
                        <a:grpSpLocks/>
                      </p:cNvGrpSpPr>
                      <p:nvPr/>
                    </p:nvGrpSpPr>
                    <p:grpSpPr bwMode="auto">
                      <a:xfrm>
                        <a:off x="2356" y="1538"/>
                        <a:ext cx="65" cy="57"/>
                        <a:chOff x="2356" y="1538"/>
                        <a:chExt cx="65" cy="57"/>
                      </a:xfrm>
                    </p:grpSpPr>
                    <p:sp>
                      <p:nvSpPr>
                        <p:cNvPr id="12468" name="Line 675"/>
                        <p:cNvSpPr>
                          <a:spLocks noChangeShapeType="1"/>
                        </p:cNvSpPr>
                        <p:nvPr/>
                      </p:nvSpPr>
                      <p:spPr bwMode="auto">
                        <a:xfrm flipV="1">
                          <a:off x="2356"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9" name="Line 676"/>
                        <p:cNvSpPr>
                          <a:spLocks noChangeShapeType="1"/>
                        </p:cNvSpPr>
                        <p:nvPr/>
                      </p:nvSpPr>
                      <p:spPr bwMode="auto">
                        <a:xfrm flipV="1">
                          <a:off x="2378"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50" name="Group 677"/>
                      <p:cNvGrpSpPr>
                        <a:grpSpLocks/>
                      </p:cNvGrpSpPr>
                      <p:nvPr/>
                    </p:nvGrpSpPr>
                    <p:grpSpPr bwMode="auto">
                      <a:xfrm>
                        <a:off x="2382" y="1539"/>
                        <a:ext cx="64" cy="59"/>
                        <a:chOff x="2382" y="1539"/>
                        <a:chExt cx="64" cy="59"/>
                      </a:xfrm>
                    </p:grpSpPr>
                    <p:sp>
                      <p:nvSpPr>
                        <p:cNvPr id="12466" name="Line 678"/>
                        <p:cNvSpPr>
                          <a:spLocks noChangeShapeType="1"/>
                        </p:cNvSpPr>
                        <p:nvPr/>
                      </p:nvSpPr>
                      <p:spPr bwMode="auto">
                        <a:xfrm flipV="1">
                          <a:off x="2382"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7" name="Line 679"/>
                        <p:cNvSpPr>
                          <a:spLocks noChangeShapeType="1"/>
                        </p:cNvSpPr>
                        <p:nvPr/>
                      </p:nvSpPr>
                      <p:spPr bwMode="auto">
                        <a:xfrm flipV="1">
                          <a:off x="2402"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51" name="Group 680"/>
                      <p:cNvGrpSpPr>
                        <a:grpSpLocks/>
                      </p:cNvGrpSpPr>
                      <p:nvPr/>
                    </p:nvGrpSpPr>
                    <p:grpSpPr bwMode="auto">
                      <a:xfrm>
                        <a:off x="2406" y="1542"/>
                        <a:ext cx="64" cy="58"/>
                        <a:chOff x="2406" y="1542"/>
                        <a:chExt cx="64" cy="58"/>
                      </a:xfrm>
                    </p:grpSpPr>
                    <p:sp>
                      <p:nvSpPr>
                        <p:cNvPr id="12464" name="Line 681"/>
                        <p:cNvSpPr>
                          <a:spLocks noChangeShapeType="1"/>
                        </p:cNvSpPr>
                        <p:nvPr/>
                      </p:nvSpPr>
                      <p:spPr bwMode="auto">
                        <a:xfrm flipV="1">
                          <a:off x="2406"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5" name="Line 682"/>
                        <p:cNvSpPr>
                          <a:spLocks noChangeShapeType="1"/>
                        </p:cNvSpPr>
                        <p:nvPr/>
                      </p:nvSpPr>
                      <p:spPr bwMode="auto">
                        <a:xfrm flipV="1">
                          <a:off x="2427"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52" name="Group 683"/>
                      <p:cNvGrpSpPr>
                        <a:grpSpLocks/>
                      </p:cNvGrpSpPr>
                      <p:nvPr/>
                    </p:nvGrpSpPr>
                    <p:grpSpPr bwMode="auto">
                      <a:xfrm>
                        <a:off x="2428" y="1547"/>
                        <a:ext cx="64" cy="57"/>
                        <a:chOff x="2428" y="1547"/>
                        <a:chExt cx="64" cy="57"/>
                      </a:xfrm>
                    </p:grpSpPr>
                    <p:sp>
                      <p:nvSpPr>
                        <p:cNvPr id="12462" name="Line 684"/>
                        <p:cNvSpPr>
                          <a:spLocks noChangeShapeType="1"/>
                        </p:cNvSpPr>
                        <p:nvPr/>
                      </p:nvSpPr>
                      <p:spPr bwMode="auto">
                        <a:xfrm flipV="1">
                          <a:off x="2428"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3" name="Line 685"/>
                        <p:cNvSpPr>
                          <a:spLocks noChangeShapeType="1"/>
                        </p:cNvSpPr>
                        <p:nvPr/>
                      </p:nvSpPr>
                      <p:spPr bwMode="auto">
                        <a:xfrm flipV="1">
                          <a:off x="2448"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53" name="Group 686"/>
                      <p:cNvGrpSpPr>
                        <a:grpSpLocks/>
                      </p:cNvGrpSpPr>
                      <p:nvPr/>
                    </p:nvGrpSpPr>
                    <p:grpSpPr bwMode="auto">
                      <a:xfrm>
                        <a:off x="2452" y="1551"/>
                        <a:ext cx="65" cy="58"/>
                        <a:chOff x="2452" y="1551"/>
                        <a:chExt cx="65" cy="58"/>
                      </a:xfrm>
                    </p:grpSpPr>
                    <p:sp>
                      <p:nvSpPr>
                        <p:cNvPr id="12460" name="Line 687"/>
                        <p:cNvSpPr>
                          <a:spLocks noChangeShapeType="1"/>
                        </p:cNvSpPr>
                        <p:nvPr/>
                      </p:nvSpPr>
                      <p:spPr bwMode="auto">
                        <a:xfrm flipV="1">
                          <a:off x="2452"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1" name="Line 688"/>
                        <p:cNvSpPr>
                          <a:spLocks noChangeShapeType="1"/>
                        </p:cNvSpPr>
                        <p:nvPr/>
                      </p:nvSpPr>
                      <p:spPr bwMode="auto">
                        <a:xfrm flipV="1">
                          <a:off x="2473"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54" name="Group 689"/>
                      <p:cNvGrpSpPr>
                        <a:grpSpLocks/>
                      </p:cNvGrpSpPr>
                      <p:nvPr/>
                    </p:nvGrpSpPr>
                    <p:grpSpPr bwMode="auto">
                      <a:xfrm>
                        <a:off x="2476" y="1553"/>
                        <a:ext cx="65" cy="58"/>
                        <a:chOff x="2476" y="1553"/>
                        <a:chExt cx="65" cy="58"/>
                      </a:xfrm>
                    </p:grpSpPr>
                    <p:sp>
                      <p:nvSpPr>
                        <p:cNvPr id="12458" name="Line 690"/>
                        <p:cNvSpPr>
                          <a:spLocks noChangeShapeType="1"/>
                        </p:cNvSpPr>
                        <p:nvPr/>
                      </p:nvSpPr>
                      <p:spPr bwMode="auto">
                        <a:xfrm flipV="1">
                          <a:off x="2476"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59" name="Line 691"/>
                        <p:cNvSpPr>
                          <a:spLocks noChangeShapeType="1"/>
                        </p:cNvSpPr>
                        <p:nvPr/>
                      </p:nvSpPr>
                      <p:spPr bwMode="auto">
                        <a:xfrm flipV="1">
                          <a:off x="2497"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55" name="Group 692"/>
                      <p:cNvGrpSpPr>
                        <a:grpSpLocks/>
                      </p:cNvGrpSpPr>
                      <p:nvPr/>
                    </p:nvGrpSpPr>
                    <p:grpSpPr bwMode="auto">
                      <a:xfrm>
                        <a:off x="2500" y="1555"/>
                        <a:ext cx="65" cy="58"/>
                        <a:chOff x="2500" y="1555"/>
                        <a:chExt cx="65" cy="58"/>
                      </a:xfrm>
                    </p:grpSpPr>
                    <p:sp>
                      <p:nvSpPr>
                        <p:cNvPr id="12456" name="Line 693"/>
                        <p:cNvSpPr>
                          <a:spLocks noChangeShapeType="1"/>
                        </p:cNvSpPr>
                        <p:nvPr/>
                      </p:nvSpPr>
                      <p:spPr bwMode="auto">
                        <a:xfrm flipV="1">
                          <a:off x="2500"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57" name="Line 694"/>
                        <p:cNvSpPr>
                          <a:spLocks noChangeShapeType="1"/>
                        </p:cNvSpPr>
                        <p:nvPr/>
                      </p:nvSpPr>
                      <p:spPr bwMode="auto">
                        <a:xfrm flipV="1">
                          <a:off x="2521"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432" name="Group 695"/>
                    <p:cNvGrpSpPr>
                      <a:grpSpLocks/>
                    </p:cNvGrpSpPr>
                    <p:nvPr/>
                  </p:nvGrpSpPr>
                  <p:grpSpPr bwMode="auto">
                    <a:xfrm>
                      <a:off x="2575" y="1564"/>
                      <a:ext cx="93" cy="67"/>
                      <a:chOff x="2575" y="1564"/>
                      <a:chExt cx="93" cy="67"/>
                    </a:xfrm>
                  </p:grpSpPr>
                  <p:grpSp>
                    <p:nvGrpSpPr>
                      <p:cNvPr id="12436" name="Group 696"/>
                      <p:cNvGrpSpPr>
                        <a:grpSpLocks/>
                      </p:cNvGrpSpPr>
                      <p:nvPr/>
                    </p:nvGrpSpPr>
                    <p:grpSpPr bwMode="auto">
                      <a:xfrm>
                        <a:off x="2613" y="1568"/>
                        <a:ext cx="55" cy="63"/>
                        <a:chOff x="2613" y="1568"/>
                        <a:chExt cx="55" cy="63"/>
                      </a:xfrm>
                    </p:grpSpPr>
                    <p:sp>
                      <p:nvSpPr>
                        <p:cNvPr id="12443" name="Line 697"/>
                        <p:cNvSpPr>
                          <a:spLocks noChangeShapeType="1"/>
                        </p:cNvSpPr>
                        <p:nvPr/>
                      </p:nvSpPr>
                      <p:spPr bwMode="auto">
                        <a:xfrm flipV="1">
                          <a:off x="2613"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4" name="Line 698"/>
                        <p:cNvSpPr>
                          <a:spLocks noChangeShapeType="1"/>
                        </p:cNvSpPr>
                        <p:nvPr/>
                      </p:nvSpPr>
                      <p:spPr bwMode="auto">
                        <a:xfrm flipV="1">
                          <a:off x="2631"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37" name="Group 699"/>
                      <p:cNvGrpSpPr>
                        <a:grpSpLocks/>
                      </p:cNvGrpSpPr>
                      <p:nvPr/>
                    </p:nvGrpSpPr>
                    <p:grpSpPr bwMode="auto">
                      <a:xfrm>
                        <a:off x="2596" y="1565"/>
                        <a:ext cx="54" cy="64"/>
                        <a:chOff x="2596" y="1565"/>
                        <a:chExt cx="54" cy="64"/>
                      </a:xfrm>
                    </p:grpSpPr>
                    <p:sp>
                      <p:nvSpPr>
                        <p:cNvPr id="12441" name="Line 700"/>
                        <p:cNvSpPr>
                          <a:spLocks noChangeShapeType="1"/>
                        </p:cNvSpPr>
                        <p:nvPr/>
                      </p:nvSpPr>
                      <p:spPr bwMode="auto">
                        <a:xfrm flipV="1">
                          <a:off x="2596"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2" name="Line 701"/>
                        <p:cNvSpPr>
                          <a:spLocks noChangeShapeType="1"/>
                        </p:cNvSpPr>
                        <p:nvPr/>
                      </p:nvSpPr>
                      <p:spPr bwMode="auto">
                        <a:xfrm flipV="1">
                          <a:off x="2613"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38" name="Group 702"/>
                      <p:cNvGrpSpPr>
                        <a:grpSpLocks/>
                      </p:cNvGrpSpPr>
                      <p:nvPr/>
                    </p:nvGrpSpPr>
                    <p:grpSpPr bwMode="auto">
                      <a:xfrm>
                        <a:off x="2575" y="1564"/>
                        <a:ext cx="53" cy="62"/>
                        <a:chOff x="2575" y="1564"/>
                        <a:chExt cx="53" cy="62"/>
                      </a:xfrm>
                    </p:grpSpPr>
                    <p:sp>
                      <p:nvSpPr>
                        <p:cNvPr id="12439" name="Line 703"/>
                        <p:cNvSpPr>
                          <a:spLocks noChangeShapeType="1"/>
                        </p:cNvSpPr>
                        <p:nvPr/>
                      </p:nvSpPr>
                      <p:spPr bwMode="auto">
                        <a:xfrm flipV="1">
                          <a:off x="2575"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0" name="Line 704"/>
                        <p:cNvSpPr>
                          <a:spLocks noChangeShapeType="1"/>
                        </p:cNvSpPr>
                        <p:nvPr/>
                      </p:nvSpPr>
                      <p:spPr bwMode="auto">
                        <a:xfrm flipV="1">
                          <a:off x="2593"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433" name="Line 705"/>
                    <p:cNvSpPr>
                      <a:spLocks noChangeShapeType="1"/>
                    </p:cNvSpPr>
                    <p:nvPr/>
                  </p:nvSpPr>
                  <p:spPr bwMode="auto">
                    <a:xfrm>
                      <a:off x="2280"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4" name="Line 706"/>
                    <p:cNvSpPr>
                      <a:spLocks noChangeShapeType="1"/>
                    </p:cNvSpPr>
                    <p:nvPr/>
                  </p:nvSpPr>
                  <p:spPr bwMode="auto">
                    <a:xfrm>
                      <a:off x="2266"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5" name="Line 707"/>
                    <p:cNvSpPr>
                      <a:spLocks noChangeShapeType="1"/>
                    </p:cNvSpPr>
                    <p:nvPr/>
                  </p:nvSpPr>
                  <p:spPr bwMode="auto">
                    <a:xfrm>
                      <a:off x="2251"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426" name="Group 708"/>
                <p:cNvGrpSpPr>
                  <a:grpSpLocks/>
                </p:cNvGrpSpPr>
                <p:nvPr/>
              </p:nvGrpSpPr>
              <p:grpSpPr bwMode="auto">
                <a:xfrm>
                  <a:off x="2659" y="1579"/>
                  <a:ext cx="57" cy="72"/>
                  <a:chOff x="2659" y="1579"/>
                  <a:chExt cx="57" cy="72"/>
                </a:xfrm>
              </p:grpSpPr>
              <p:sp>
                <p:nvSpPr>
                  <p:cNvPr id="12427" name="Line 709"/>
                  <p:cNvSpPr>
                    <a:spLocks noChangeShapeType="1"/>
                  </p:cNvSpPr>
                  <p:nvPr/>
                </p:nvSpPr>
                <p:spPr bwMode="auto">
                  <a:xfrm flipV="1">
                    <a:off x="2659"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8" name="Line 710"/>
                  <p:cNvSpPr>
                    <a:spLocks noChangeShapeType="1"/>
                  </p:cNvSpPr>
                  <p:nvPr/>
                </p:nvSpPr>
                <p:spPr bwMode="auto">
                  <a:xfrm flipV="1">
                    <a:off x="2689"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2388" name="Rectangle 711"/>
            <p:cNvSpPr>
              <a:spLocks noChangeArrowheads="1"/>
            </p:cNvSpPr>
            <p:nvPr/>
          </p:nvSpPr>
          <p:spPr bwMode="auto">
            <a:xfrm>
              <a:off x="2158" y="782"/>
              <a:ext cx="124"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sp>
        <p:nvSpPr>
          <p:cNvPr id="12310" name="Line 712"/>
          <p:cNvSpPr>
            <a:spLocks noChangeShapeType="1"/>
          </p:cNvSpPr>
          <p:nvPr/>
        </p:nvSpPr>
        <p:spPr bwMode="auto">
          <a:xfrm>
            <a:off x="2286000" y="4724400"/>
            <a:ext cx="3048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1" name="Line 713"/>
          <p:cNvSpPr>
            <a:spLocks noChangeShapeType="1"/>
          </p:cNvSpPr>
          <p:nvPr/>
        </p:nvSpPr>
        <p:spPr bwMode="auto">
          <a:xfrm>
            <a:off x="7032625" y="5772150"/>
            <a:ext cx="105886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312" name="Group 714"/>
          <p:cNvGrpSpPr>
            <a:grpSpLocks/>
          </p:cNvGrpSpPr>
          <p:nvPr/>
        </p:nvGrpSpPr>
        <p:grpSpPr bwMode="auto">
          <a:xfrm>
            <a:off x="5689600" y="5299075"/>
            <a:ext cx="1425575" cy="1095375"/>
            <a:chOff x="1636" y="918"/>
            <a:chExt cx="1422" cy="986"/>
          </a:xfrm>
        </p:grpSpPr>
        <p:sp>
          <p:nvSpPr>
            <p:cNvPr id="12370" name="Rectangle 715"/>
            <p:cNvSpPr>
              <a:spLocks noChangeArrowheads="1"/>
            </p:cNvSpPr>
            <p:nvPr/>
          </p:nvSpPr>
          <p:spPr bwMode="auto">
            <a:xfrm>
              <a:off x="1678" y="918"/>
              <a:ext cx="1293" cy="900"/>
            </a:xfrm>
            <a:prstGeom prst="rect">
              <a:avLst/>
            </a:prstGeom>
            <a:solidFill>
              <a:srgbClr val="A2C1FE"/>
            </a:solidFill>
            <a:ln w="11113">
              <a:solidFill>
                <a:schemeClr val="tx2"/>
              </a:solidFill>
              <a:miter lim="800000"/>
              <a:headEnd/>
              <a:tailEnd/>
            </a:ln>
          </p:spPr>
          <p:txBody>
            <a:bodyPr/>
            <a:lstStyle/>
            <a:p>
              <a:endParaRPr lang="en-US"/>
            </a:p>
          </p:txBody>
        </p:sp>
        <p:sp>
          <p:nvSpPr>
            <p:cNvPr id="12371" name="Rectangle 716"/>
            <p:cNvSpPr>
              <a:spLocks noChangeArrowheads="1"/>
            </p:cNvSpPr>
            <p:nvPr/>
          </p:nvSpPr>
          <p:spPr bwMode="auto">
            <a:xfrm>
              <a:off x="1721" y="961"/>
              <a:ext cx="1207" cy="42"/>
            </a:xfrm>
            <a:prstGeom prst="rect">
              <a:avLst/>
            </a:prstGeom>
            <a:solidFill>
              <a:srgbClr val="00DFCA"/>
            </a:solidFill>
            <a:ln w="11113">
              <a:solidFill>
                <a:schemeClr val="tx2"/>
              </a:solidFill>
              <a:miter lim="800000"/>
              <a:headEnd/>
              <a:tailEnd/>
            </a:ln>
          </p:spPr>
          <p:txBody>
            <a:bodyPr/>
            <a:lstStyle/>
            <a:p>
              <a:endParaRPr lang="en-US"/>
            </a:p>
          </p:txBody>
        </p:sp>
        <p:grpSp>
          <p:nvGrpSpPr>
            <p:cNvPr id="12372" name="Group 717"/>
            <p:cNvGrpSpPr>
              <a:grpSpLocks/>
            </p:cNvGrpSpPr>
            <p:nvPr/>
          </p:nvGrpSpPr>
          <p:grpSpPr bwMode="auto">
            <a:xfrm>
              <a:off x="2057" y="1001"/>
              <a:ext cx="15" cy="820"/>
              <a:chOff x="2057" y="1001"/>
              <a:chExt cx="15" cy="820"/>
            </a:xfrm>
          </p:grpSpPr>
          <p:sp>
            <p:nvSpPr>
              <p:cNvPr id="12385" name="Line 718"/>
              <p:cNvSpPr>
                <a:spLocks noChangeShapeType="1"/>
              </p:cNvSpPr>
              <p:nvPr/>
            </p:nvSpPr>
            <p:spPr bwMode="auto">
              <a:xfrm>
                <a:off x="2057" y="1001"/>
                <a:ext cx="1" cy="820"/>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86" name="Line 719"/>
              <p:cNvSpPr>
                <a:spLocks noChangeShapeType="1"/>
              </p:cNvSpPr>
              <p:nvPr/>
            </p:nvSpPr>
            <p:spPr bwMode="auto">
              <a:xfrm>
                <a:off x="2071" y="1001"/>
                <a:ext cx="1" cy="820"/>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373" name="Group 720"/>
            <p:cNvGrpSpPr>
              <a:grpSpLocks/>
            </p:cNvGrpSpPr>
            <p:nvPr/>
          </p:nvGrpSpPr>
          <p:grpSpPr bwMode="auto">
            <a:xfrm>
              <a:off x="2480" y="1001"/>
              <a:ext cx="23" cy="820"/>
              <a:chOff x="2480" y="1001"/>
              <a:chExt cx="23" cy="820"/>
            </a:xfrm>
          </p:grpSpPr>
          <p:sp>
            <p:nvSpPr>
              <p:cNvPr id="12383" name="Line 721"/>
              <p:cNvSpPr>
                <a:spLocks noChangeShapeType="1"/>
              </p:cNvSpPr>
              <p:nvPr/>
            </p:nvSpPr>
            <p:spPr bwMode="auto">
              <a:xfrm>
                <a:off x="2480" y="1001"/>
                <a:ext cx="1" cy="820"/>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84" name="Line 722"/>
              <p:cNvSpPr>
                <a:spLocks noChangeShapeType="1"/>
              </p:cNvSpPr>
              <p:nvPr/>
            </p:nvSpPr>
            <p:spPr bwMode="auto">
              <a:xfrm>
                <a:off x="2502" y="1001"/>
                <a:ext cx="1" cy="820"/>
              </a:xfrm>
              <a:prstGeom prst="line">
                <a:avLst/>
              </a:prstGeom>
              <a:noFill/>
              <a:ln w="333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374" name="Group 723"/>
            <p:cNvGrpSpPr>
              <a:grpSpLocks/>
            </p:cNvGrpSpPr>
            <p:nvPr/>
          </p:nvGrpSpPr>
          <p:grpSpPr bwMode="auto">
            <a:xfrm>
              <a:off x="1636" y="1818"/>
              <a:ext cx="1422" cy="86"/>
              <a:chOff x="1636" y="1818"/>
              <a:chExt cx="1422" cy="86"/>
            </a:xfrm>
          </p:grpSpPr>
          <p:sp>
            <p:nvSpPr>
              <p:cNvPr id="12381" name="Rectangle 724"/>
              <p:cNvSpPr>
                <a:spLocks noChangeArrowheads="1"/>
              </p:cNvSpPr>
              <p:nvPr/>
            </p:nvSpPr>
            <p:spPr bwMode="auto">
              <a:xfrm>
                <a:off x="1636" y="1818"/>
                <a:ext cx="1422" cy="86"/>
              </a:xfrm>
              <a:prstGeom prst="rect">
                <a:avLst/>
              </a:prstGeom>
              <a:noFill/>
              <a:ln w="11113">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82" name="Rectangle 725"/>
              <p:cNvSpPr>
                <a:spLocks noChangeArrowheads="1"/>
              </p:cNvSpPr>
              <p:nvPr/>
            </p:nvSpPr>
            <p:spPr bwMode="auto">
              <a:xfrm>
                <a:off x="1656" y="1839"/>
                <a:ext cx="1381" cy="44"/>
              </a:xfrm>
              <a:prstGeom prst="rect">
                <a:avLst/>
              </a:prstGeom>
              <a:noFill/>
              <a:ln w="33338">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375" name="Group 726"/>
            <p:cNvGrpSpPr>
              <a:grpSpLocks/>
            </p:cNvGrpSpPr>
            <p:nvPr/>
          </p:nvGrpSpPr>
          <p:grpSpPr bwMode="auto">
            <a:xfrm>
              <a:off x="1963" y="1172"/>
              <a:ext cx="22" cy="92"/>
              <a:chOff x="1963" y="1172"/>
              <a:chExt cx="22" cy="92"/>
            </a:xfrm>
          </p:grpSpPr>
          <p:sp>
            <p:nvSpPr>
              <p:cNvPr id="12379" name="Line 727"/>
              <p:cNvSpPr>
                <a:spLocks noChangeShapeType="1"/>
              </p:cNvSpPr>
              <p:nvPr/>
            </p:nvSpPr>
            <p:spPr bwMode="auto">
              <a:xfrm>
                <a:off x="1963" y="1172"/>
                <a:ext cx="1" cy="92"/>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80" name="Line 728"/>
              <p:cNvSpPr>
                <a:spLocks noChangeShapeType="1"/>
              </p:cNvSpPr>
              <p:nvPr/>
            </p:nvSpPr>
            <p:spPr bwMode="auto">
              <a:xfrm>
                <a:off x="1984" y="1172"/>
                <a:ext cx="1" cy="92"/>
              </a:xfrm>
              <a:prstGeom prst="line">
                <a:avLst/>
              </a:prstGeom>
              <a:noFill/>
              <a:ln w="333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376" name="Group 729"/>
            <p:cNvGrpSpPr>
              <a:grpSpLocks/>
            </p:cNvGrpSpPr>
            <p:nvPr/>
          </p:nvGrpSpPr>
          <p:grpSpPr bwMode="auto">
            <a:xfrm>
              <a:off x="2524" y="1172"/>
              <a:ext cx="22" cy="92"/>
              <a:chOff x="2524" y="1172"/>
              <a:chExt cx="22" cy="92"/>
            </a:xfrm>
          </p:grpSpPr>
          <p:sp>
            <p:nvSpPr>
              <p:cNvPr id="12377" name="Line 730"/>
              <p:cNvSpPr>
                <a:spLocks noChangeShapeType="1"/>
              </p:cNvSpPr>
              <p:nvPr/>
            </p:nvSpPr>
            <p:spPr bwMode="auto">
              <a:xfrm>
                <a:off x="2524" y="1172"/>
                <a:ext cx="1" cy="92"/>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78" name="Line 731"/>
              <p:cNvSpPr>
                <a:spLocks noChangeShapeType="1"/>
              </p:cNvSpPr>
              <p:nvPr/>
            </p:nvSpPr>
            <p:spPr bwMode="auto">
              <a:xfrm>
                <a:off x="2545" y="1172"/>
                <a:ext cx="1" cy="92"/>
              </a:xfrm>
              <a:prstGeom prst="line">
                <a:avLst/>
              </a:prstGeom>
              <a:noFill/>
              <a:ln w="333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2313" name="Rectangle 732"/>
          <p:cNvSpPr>
            <a:spLocks noChangeArrowheads="1"/>
          </p:cNvSpPr>
          <p:nvPr/>
        </p:nvSpPr>
        <p:spPr bwMode="auto">
          <a:xfrm>
            <a:off x="8083550" y="5897563"/>
            <a:ext cx="684213" cy="460375"/>
          </a:xfrm>
          <a:prstGeom prst="rect">
            <a:avLst/>
          </a:prstGeom>
          <a:solidFill>
            <a:srgbClr val="AD6900"/>
          </a:solidFill>
          <a:ln w="28575">
            <a:solidFill>
              <a:srgbClr val="FDE3BA"/>
            </a:solidFill>
            <a:miter lim="800000"/>
            <a:headEnd/>
            <a:tailEnd/>
          </a:ln>
        </p:spPr>
        <p:txBody>
          <a:bodyPr/>
          <a:lstStyle/>
          <a:p>
            <a:endParaRPr lang="en-US"/>
          </a:p>
        </p:txBody>
      </p:sp>
      <p:sp>
        <p:nvSpPr>
          <p:cNvPr id="12314" name="Rectangle 733"/>
          <p:cNvSpPr>
            <a:spLocks noChangeArrowheads="1"/>
          </p:cNvSpPr>
          <p:nvPr/>
        </p:nvSpPr>
        <p:spPr bwMode="auto">
          <a:xfrm>
            <a:off x="8083550" y="5661025"/>
            <a:ext cx="684213" cy="223838"/>
          </a:xfrm>
          <a:prstGeom prst="rect">
            <a:avLst/>
          </a:prstGeom>
          <a:solidFill>
            <a:srgbClr val="714400"/>
          </a:solidFill>
          <a:ln w="28575">
            <a:solidFill>
              <a:srgbClr val="FDE3BA"/>
            </a:solidFill>
            <a:miter lim="800000"/>
            <a:headEnd/>
            <a:tailEnd/>
          </a:ln>
        </p:spPr>
        <p:txBody>
          <a:bodyPr/>
          <a:lstStyle/>
          <a:p>
            <a:endParaRPr lang="en-US"/>
          </a:p>
        </p:txBody>
      </p:sp>
      <p:sp>
        <p:nvSpPr>
          <p:cNvPr id="12315" name="Rectangle 734"/>
          <p:cNvSpPr>
            <a:spLocks noChangeArrowheads="1"/>
          </p:cNvSpPr>
          <p:nvPr/>
        </p:nvSpPr>
        <p:spPr bwMode="auto">
          <a:xfrm>
            <a:off x="8083550" y="5424488"/>
            <a:ext cx="684213" cy="223837"/>
          </a:xfrm>
          <a:prstGeom prst="rect">
            <a:avLst/>
          </a:prstGeom>
          <a:solidFill>
            <a:srgbClr val="4C2E00"/>
          </a:solidFill>
          <a:ln w="28575">
            <a:solidFill>
              <a:srgbClr val="FDE3BA"/>
            </a:solidFill>
            <a:miter lim="800000"/>
            <a:headEnd/>
            <a:tailEnd/>
          </a:ln>
        </p:spPr>
        <p:txBody>
          <a:bodyPr/>
          <a:lstStyle/>
          <a:p>
            <a:endParaRPr lang="en-US"/>
          </a:p>
        </p:txBody>
      </p:sp>
      <p:sp>
        <p:nvSpPr>
          <p:cNvPr id="12316" name="Oval 735"/>
          <p:cNvSpPr>
            <a:spLocks noChangeArrowheads="1"/>
          </p:cNvSpPr>
          <p:nvPr/>
        </p:nvSpPr>
        <p:spPr bwMode="auto">
          <a:xfrm>
            <a:off x="8239125" y="5476875"/>
            <a:ext cx="373063" cy="117475"/>
          </a:xfrm>
          <a:prstGeom prst="ellipse">
            <a:avLst/>
          </a:prstGeom>
          <a:solidFill>
            <a:srgbClr val="AD6900"/>
          </a:solidFill>
          <a:ln w="14288">
            <a:solidFill>
              <a:srgbClr val="FDE3BA"/>
            </a:solidFill>
            <a:round/>
            <a:headEnd/>
            <a:tailEnd/>
          </a:ln>
        </p:spPr>
        <p:txBody>
          <a:bodyPr/>
          <a:lstStyle/>
          <a:p>
            <a:endParaRPr lang="en-US"/>
          </a:p>
        </p:txBody>
      </p:sp>
      <p:grpSp>
        <p:nvGrpSpPr>
          <p:cNvPr id="12317" name="Group 736"/>
          <p:cNvGrpSpPr>
            <a:grpSpLocks/>
          </p:cNvGrpSpPr>
          <p:nvPr/>
        </p:nvGrpSpPr>
        <p:grpSpPr bwMode="auto">
          <a:xfrm>
            <a:off x="8086725" y="5427663"/>
            <a:ext cx="677863" cy="927100"/>
            <a:chOff x="4028" y="1035"/>
            <a:chExt cx="675" cy="833"/>
          </a:xfrm>
        </p:grpSpPr>
        <p:sp>
          <p:nvSpPr>
            <p:cNvPr id="12368" name="Rectangle 737"/>
            <p:cNvSpPr>
              <a:spLocks noChangeArrowheads="1"/>
            </p:cNvSpPr>
            <p:nvPr/>
          </p:nvSpPr>
          <p:spPr bwMode="auto">
            <a:xfrm>
              <a:off x="4028" y="1035"/>
              <a:ext cx="675" cy="833"/>
            </a:xfrm>
            <a:prstGeom prst="rect">
              <a:avLst/>
            </a:prstGeom>
            <a:noFill/>
            <a:ln w="42863">
              <a:solidFill>
                <a:srgbClr val="FDE3BA"/>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69" name="Rectangle 738"/>
            <p:cNvSpPr>
              <a:spLocks noChangeArrowheads="1"/>
            </p:cNvSpPr>
            <p:nvPr/>
          </p:nvSpPr>
          <p:spPr bwMode="auto">
            <a:xfrm>
              <a:off x="4055" y="1061"/>
              <a:ext cx="622" cy="780"/>
            </a:xfrm>
            <a:prstGeom prst="rect">
              <a:avLst/>
            </a:prstGeom>
            <a:noFill/>
            <a:ln w="14288">
              <a:solidFill>
                <a:srgbClr val="FDE3BA"/>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2318" name="Line 739"/>
          <p:cNvSpPr>
            <a:spLocks noChangeShapeType="1"/>
          </p:cNvSpPr>
          <p:nvPr/>
        </p:nvSpPr>
        <p:spPr bwMode="auto">
          <a:xfrm>
            <a:off x="8504238" y="5768975"/>
            <a:ext cx="165100" cy="0"/>
          </a:xfrm>
          <a:prstGeom prst="line">
            <a:avLst/>
          </a:prstGeom>
          <a:noFill/>
          <a:ln w="28575">
            <a:solidFill>
              <a:srgbClr val="FDE3B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319" name="Group 740"/>
          <p:cNvGrpSpPr>
            <a:grpSpLocks/>
          </p:cNvGrpSpPr>
          <p:nvPr/>
        </p:nvGrpSpPr>
        <p:grpSpPr bwMode="auto">
          <a:xfrm>
            <a:off x="7300913" y="5299075"/>
            <a:ext cx="563562" cy="1066800"/>
            <a:chOff x="3244" y="918"/>
            <a:chExt cx="562" cy="960"/>
          </a:xfrm>
        </p:grpSpPr>
        <p:sp>
          <p:nvSpPr>
            <p:cNvPr id="12363" name="Rectangle 741"/>
            <p:cNvSpPr>
              <a:spLocks noChangeArrowheads="1"/>
            </p:cNvSpPr>
            <p:nvPr/>
          </p:nvSpPr>
          <p:spPr bwMode="auto">
            <a:xfrm>
              <a:off x="3244" y="918"/>
              <a:ext cx="562" cy="960"/>
            </a:xfrm>
            <a:prstGeom prst="rect">
              <a:avLst/>
            </a:prstGeom>
            <a:solidFill>
              <a:srgbClr val="A2C1FE"/>
            </a:solidFill>
            <a:ln w="11113">
              <a:solidFill>
                <a:srgbClr val="000000"/>
              </a:solidFill>
              <a:miter lim="800000"/>
              <a:headEnd/>
              <a:tailEnd/>
            </a:ln>
          </p:spPr>
          <p:txBody>
            <a:bodyPr/>
            <a:lstStyle/>
            <a:p>
              <a:endParaRPr lang="en-US"/>
            </a:p>
          </p:txBody>
        </p:sp>
        <p:sp>
          <p:nvSpPr>
            <p:cNvPr id="12364" name="Rectangle 742"/>
            <p:cNvSpPr>
              <a:spLocks noChangeArrowheads="1"/>
            </p:cNvSpPr>
            <p:nvPr/>
          </p:nvSpPr>
          <p:spPr bwMode="auto">
            <a:xfrm>
              <a:off x="3287" y="1005"/>
              <a:ext cx="388" cy="523"/>
            </a:xfrm>
            <a:prstGeom prst="rect">
              <a:avLst/>
            </a:prstGeom>
            <a:solidFill>
              <a:srgbClr val="DADADA"/>
            </a:solidFill>
            <a:ln w="11113">
              <a:solidFill>
                <a:srgbClr val="000000"/>
              </a:solidFill>
              <a:miter lim="800000"/>
              <a:headEnd/>
              <a:tailEnd/>
            </a:ln>
          </p:spPr>
          <p:txBody>
            <a:bodyPr/>
            <a:lstStyle/>
            <a:p>
              <a:endParaRPr lang="en-US"/>
            </a:p>
          </p:txBody>
        </p:sp>
        <p:sp>
          <p:nvSpPr>
            <p:cNvPr id="12365" name="Oval 743"/>
            <p:cNvSpPr>
              <a:spLocks noChangeArrowheads="1"/>
            </p:cNvSpPr>
            <p:nvPr/>
          </p:nvSpPr>
          <p:spPr bwMode="auto">
            <a:xfrm>
              <a:off x="3373" y="1048"/>
              <a:ext cx="172" cy="175"/>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66" name="Oval 744"/>
            <p:cNvSpPr>
              <a:spLocks noChangeArrowheads="1"/>
            </p:cNvSpPr>
            <p:nvPr/>
          </p:nvSpPr>
          <p:spPr bwMode="auto">
            <a:xfrm>
              <a:off x="3373" y="1310"/>
              <a:ext cx="172" cy="175"/>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67" name="Rectangle 745"/>
            <p:cNvSpPr>
              <a:spLocks noChangeArrowheads="1"/>
            </p:cNvSpPr>
            <p:nvPr/>
          </p:nvSpPr>
          <p:spPr bwMode="auto">
            <a:xfrm>
              <a:off x="3719" y="1179"/>
              <a:ext cx="43" cy="218"/>
            </a:xfrm>
            <a:prstGeom prst="rect">
              <a:avLst/>
            </a:prstGeom>
            <a:solidFill>
              <a:srgbClr val="FFFFFF"/>
            </a:solidFill>
            <a:ln w="11113">
              <a:solidFill>
                <a:srgbClr val="000000"/>
              </a:solidFill>
              <a:miter lim="800000"/>
              <a:headEnd/>
              <a:tailEnd/>
            </a:ln>
          </p:spPr>
          <p:txBody>
            <a:bodyPr/>
            <a:lstStyle/>
            <a:p>
              <a:endParaRPr lang="en-US"/>
            </a:p>
          </p:txBody>
        </p:sp>
      </p:grpSp>
      <p:sp>
        <p:nvSpPr>
          <p:cNvPr id="12320" name="Text Box 746"/>
          <p:cNvSpPr txBox="1">
            <a:spLocks noChangeArrowheads="1"/>
          </p:cNvSpPr>
          <p:nvPr/>
        </p:nvSpPr>
        <p:spPr bwMode="auto">
          <a:xfrm>
            <a:off x="5815013" y="6400800"/>
            <a:ext cx="27193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a:solidFill>
                  <a:schemeClr val="tx1"/>
                </a:solidFill>
                <a:latin typeface="Times New Roman" pitchFamily="18" charset="0"/>
              </a:rPr>
              <a:t>Mainframe host system</a:t>
            </a:r>
          </a:p>
        </p:txBody>
      </p:sp>
      <p:grpSp>
        <p:nvGrpSpPr>
          <p:cNvPr id="12321" name="Group 747"/>
          <p:cNvGrpSpPr>
            <a:grpSpLocks/>
          </p:cNvGrpSpPr>
          <p:nvPr/>
        </p:nvGrpSpPr>
        <p:grpSpPr bwMode="auto">
          <a:xfrm>
            <a:off x="4648200" y="1828800"/>
            <a:ext cx="1143000" cy="304800"/>
            <a:chOff x="1488" y="2016"/>
            <a:chExt cx="720" cy="192"/>
          </a:xfrm>
        </p:grpSpPr>
        <p:sp>
          <p:nvSpPr>
            <p:cNvPr id="12358" name="Rectangle 748"/>
            <p:cNvSpPr>
              <a:spLocks noChangeArrowheads="1"/>
            </p:cNvSpPr>
            <p:nvPr/>
          </p:nvSpPr>
          <p:spPr bwMode="auto">
            <a:xfrm>
              <a:off x="1488" y="2016"/>
              <a:ext cx="720" cy="192"/>
            </a:xfrm>
            <a:prstGeom prst="rect">
              <a:avLst/>
            </a:prstGeom>
            <a:solidFill>
              <a:schemeClr val="bg2"/>
            </a:solidFill>
            <a:ln w="57150" cmpd="thinThick">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9" name="Oval 749"/>
            <p:cNvSpPr>
              <a:spLocks noChangeArrowheads="1"/>
            </p:cNvSpPr>
            <p:nvPr/>
          </p:nvSpPr>
          <p:spPr bwMode="auto">
            <a:xfrm>
              <a:off x="1584" y="2064"/>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0" name="Oval 750"/>
            <p:cNvSpPr>
              <a:spLocks noChangeArrowheads="1"/>
            </p:cNvSpPr>
            <p:nvPr/>
          </p:nvSpPr>
          <p:spPr bwMode="auto">
            <a:xfrm>
              <a:off x="1728"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1" name="Oval 751"/>
            <p:cNvSpPr>
              <a:spLocks noChangeArrowheads="1"/>
            </p:cNvSpPr>
            <p:nvPr/>
          </p:nvSpPr>
          <p:spPr bwMode="auto">
            <a:xfrm>
              <a:off x="1872"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2" name="Oval 752"/>
            <p:cNvSpPr>
              <a:spLocks noChangeArrowheads="1"/>
            </p:cNvSpPr>
            <p:nvPr/>
          </p:nvSpPr>
          <p:spPr bwMode="auto">
            <a:xfrm>
              <a:off x="2064"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22" name="Group 753"/>
          <p:cNvGrpSpPr>
            <a:grpSpLocks/>
          </p:cNvGrpSpPr>
          <p:nvPr/>
        </p:nvGrpSpPr>
        <p:grpSpPr bwMode="auto">
          <a:xfrm>
            <a:off x="7086600" y="4572000"/>
            <a:ext cx="1143000" cy="304800"/>
            <a:chOff x="1488" y="2016"/>
            <a:chExt cx="720" cy="192"/>
          </a:xfrm>
        </p:grpSpPr>
        <p:sp>
          <p:nvSpPr>
            <p:cNvPr id="12353" name="Rectangle 754"/>
            <p:cNvSpPr>
              <a:spLocks noChangeArrowheads="1"/>
            </p:cNvSpPr>
            <p:nvPr/>
          </p:nvSpPr>
          <p:spPr bwMode="auto">
            <a:xfrm>
              <a:off x="1488" y="2016"/>
              <a:ext cx="720" cy="192"/>
            </a:xfrm>
            <a:prstGeom prst="rect">
              <a:avLst/>
            </a:prstGeom>
            <a:solidFill>
              <a:schemeClr val="bg2"/>
            </a:solidFill>
            <a:ln w="57150" cmpd="thinThick">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4" name="Oval 755"/>
            <p:cNvSpPr>
              <a:spLocks noChangeArrowheads="1"/>
            </p:cNvSpPr>
            <p:nvPr/>
          </p:nvSpPr>
          <p:spPr bwMode="auto">
            <a:xfrm>
              <a:off x="1584" y="2064"/>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5" name="Oval 756"/>
            <p:cNvSpPr>
              <a:spLocks noChangeArrowheads="1"/>
            </p:cNvSpPr>
            <p:nvPr/>
          </p:nvSpPr>
          <p:spPr bwMode="auto">
            <a:xfrm>
              <a:off x="1728"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6" name="Oval 757"/>
            <p:cNvSpPr>
              <a:spLocks noChangeArrowheads="1"/>
            </p:cNvSpPr>
            <p:nvPr/>
          </p:nvSpPr>
          <p:spPr bwMode="auto">
            <a:xfrm>
              <a:off x="1872"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7" name="Oval 758"/>
            <p:cNvSpPr>
              <a:spLocks noChangeArrowheads="1"/>
            </p:cNvSpPr>
            <p:nvPr/>
          </p:nvSpPr>
          <p:spPr bwMode="auto">
            <a:xfrm>
              <a:off x="2064"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23" name="Line 759"/>
          <p:cNvSpPr>
            <a:spLocks noChangeShapeType="1"/>
          </p:cNvSpPr>
          <p:nvPr/>
        </p:nvSpPr>
        <p:spPr bwMode="auto">
          <a:xfrm>
            <a:off x="1905000" y="2057400"/>
            <a:ext cx="27432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4" name="Text Box 760"/>
          <p:cNvSpPr txBox="1">
            <a:spLocks noChangeArrowheads="1"/>
          </p:cNvSpPr>
          <p:nvPr/>
        </p:nvSpPr>
        <p:spPr bwMode="auto">
          <a:xfrm>
            <a:off x="4800600" y="2133600"/>
            <a:ext cx="946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a:solidFill>
                  <a:schemeClr val="tx1"/>
                </a:solidFill>
                <a:latin typeface="Times New Roman" pitchFamily="18" charset="0"/>
              </a:rPr>
              <a:t>Router</a:t>
            </a:r>
          </a:p>
        </p:txBody>
      </p:sp>
      <p:sp>
        <p:nvSpPr>
          <p:cNvPr id="12325" name="Text Box 761"/>
          <p:cNvSpPr txBox="1">
            <a:spLocks noChangeArrowheads="1"/>
          </p:cNvSpPr>
          <p:nvPr/>
        </p:nvSpPr>
        <p:spPr bwMode="auto">
          <a:xfrm>
            <a:off x="6172200" y="4495800"/>
            <a:ext cx="946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a:solidFill>
                  <a:schemeClr val="tx1"/>
                </a:solidFill>
                <a:latin typeface="Times New Roman" pitchFamily="18" charset="0"/>
              </a:rPr>
              <a:t>Router</a:t>
            </a:r>
          </a:p>
        </p:txBody>
      </p:sp>
      <p:grpSp>
        <p:nvGrpSpPr>
          <p:cNvPr id="12326" name="Group 762"/>
          <p:cNvGrpSpPr>
            <a:grpSpLocks/>
          </p:cNvGrpSpPr>
          <p:nvPr/>
        </p:nvGrpSpPr>
        <p:grpSpPr bwMode="auto">
          <a:xfrm>
            <a:off x="7310438" y="1676400"/>
            <a:ext cx="1833562" cy="909638"/>
            <a:chOff x="1869" y="1299"/>
            <a:chExt cx="2124" cy="1630"/>
          </a:xfrm>
        </p:grpSpPr>
        <p:sp>
          <p:nvSpPr>
            <p:cNvPr id="12339" name="Oval 763"/>
            <p:cNvSpPr>
              <a:spLocks noChangeArrowheads="1"/>
            </p:cNvSpPr>
            <p:nvPr/>
          </p:nvSpPr>
          <p:spPr bwMode="auto">
            <a:xfrm>
              <a:off x="1869" y="1441"/>
              <a:ext cx="633" cy="634"/>
            </a:xfrm>
            <a:prstGeom prst="ellipse">
              <a:avLst/>
            </a:prstGeom>
            <a:solidFill>
              <a:srgbClr val="FFFFFF"/>
            </a:solidFill>
            <a:ln w="25400">
              <a:solidFill>
                <a:srgbClr val="000000"/>
              </a:solidFill>
              <a:round/>
              <a:headEnd/>
              <a:tailEnd/>
            </a:ln>
          </p:spPr>
          <p:txBody>
            <a:bodyPr/>
            <a:lstStyle/>
            <a:p>
              <a:endParaRPr lang="en-US"/>
            </a:p>
          </p:txBody>
        </p:sp>
        <p:grpSp>
          <p:nvGrpSpPr>
            <p:cNvPr id="12340" name="Group 764"/>
            <p:cNvGrpSpPr>
              <a:grpSpLocks/>
            </p:cNvGrpSpPr>
            <p:nvPr/>
          </p:nvGrpSpPr>
          <p:grpSpPr bwMode="auto">
            <a:xfrm>
              <a:off x="2042" y="1584"/>
              <a:ext cx="1241" cy="1203"/>
              <a:chOff x="2042" y="1584"/>
              <a:chExt cx="1241" cy="1203"/>
            </a:xfrm>
          </p:grpSpPr>
          <p:sp>
            <p:nvSpPr>
              <p:cNvPr id="12351" name="Oval 765"/>
              <p:cNvSpPr>
                <a:spLocks noChangeArrowheads="1"/>
              </p:cNvSpPr>
              <p:nvPr/>
            </p:nvSpPr>
            <p:spPr bwMode="auto">
              <a:xfrm>
                <a:off x="2082" y="1584"/>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352" name="Freeform 766"/>
              <p:cNvSpPr>
                <a:spLocks/>
              </p:cNvSpPr>
              <p:nvPr/>
            </p:nvSpPr>
            <p:spPr bwMode="auto">
              <a:xfrm>
                <a:off x="2042" y="1725"/>
                <a:ext cx="248" cy="320"/>
              </a:xfrm>
              <a:custGeom>
                <a:avLst/>
                <a:gdLst>
                  <a:gd name="T0" fmla="*/ 212 w 248"/>
                  <a:gd name="T1" fmla="*/ 0 h 320"/>
                  <a:gd name="T2" fmla="*/ 0 w 248"/>
                  <a:gd name="T3" fmla="*/ 280 h 320"/>
                  <a:gd name="T4" fmla="*/ 105 w 248"/>
                  <a:gd name="T5" fmla="*/ 320 h 320"/>
                  <a:gd name="T6" fmla="*/ 248 w 248"/>
                  <a:gd name="T7" fmla="*/ 28 h 320"/>
                  <a:gd name="T8" fmla="*/ 212 w 248"/>
                  <a:gd name="T9" fmla="*/ 0 h 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320">
                    <a:moveTo>
                      <a:pt x="212" y="0"/>
                    </a:moveTo>
                    <a:lnTo>
                      <a:pt x="0" y="280"/>
                    </a:lnTo>
                    <a:lnTo>
                      <a:pt x="105" y="320"/>
                    </a:lnTo>
                    <a:lnTo>
                      <a:pt x="248" y="28"/>
                    </a:lnTo>
                    <a:lnTo>
                      <a:pt x="2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341" name="Oval 767"/>
            <p:cNvSpPr>
              <a:spLocks noChangeArrowheads="1"/>
            </p:cNvSpPr>
            <p:nvPr/>
          </p:nvSpPr>
          <p:spPr bwMode="auto">
            <a:xfrm>
              <a:off x="2508" y="1726"/>
              <a:ext cx="1201" cy="1203"/>
            </a:xfrm>
            <a:prstGeom prst="ellipse">
              <a:avLst/>
            </a:prstGeom>
            <a:solidFill>
              <a:srgbClr val="FFFFFF"/>
            </a:solidFill>
            <a:ln w="25400">
              <a:solidFill>
                <a:srgbClr val="000000"/>
              </a:solidFill>
              <a:round/>
              <a:headEnd/>
              <a:tailEnd/>
            </a:ln>
          </p:spPr>
          <p:txBody>
            <a:bodyPr/>
            <a:lstStyle/>
            <a:p>
              <a:endParaRPr lang="en-US"/>
            </a:p>
          </p:txBody>
        </p:sp>
        <p:sp>
          <p:nvSpPr>
            <p:cNvPr id="12342" name="Oval 768"/>
            <p:cNvSpPr>
              <a:spLocks noChangeArrowheads="1"/>
            </p:cNvSpPr>
            <p:nvPr/>
          </p:nvSpPr>
          <p:spPr bwMode="auto">
            <a:xfrm>
              <a:off x="3573" y="1939"/>
              <a:ext cx="420" cy="421"/>
            </a:xfrm>
            <a:prstGeom prst="ellipse">
              <a:avLst/>
            </a:prstGeom>
            <a:solidFill>
              <a:srgbClr val="FFFFFF"/>
            </a:solidFill>
            <a:ln w="25400">
              <a:solidFill>
                <a:srgbClr val="000000"/>
              </a:solidFill>
              <a:round/>
              <a:headEnd/>
              <a:tailEnd/>
            </a:ln>
          </p:spPr>
          <p:txBody>
            <a:bodyPr/>
            <a:lstStyle/>
            <a:p>
              <a:endParaRPr lang="en-US"/>
            </a:p>
          </p:txBody>
        </p:sp>
        <p:sp>
          <p:nvSpPr>
            <p:cNvPr id="12343" name="Oval 769"/>
            <p:cNvSpPr>
              <a:spLocks noChangeArrowheads="1"/>
            </p:cNvSpPr>
            <p:nvPr/>
          </p:nvSpPr>
          <p:spPr bwMode="auto">
            <a:xfrm>
              <a:off x="3431" y="2579"/>
              <a:ext cx="278" cy="279"/>
            </a:xfrm>
            <a:prstGeom prst="ellipse">
              <a:avLst/>
            </a:prstGeom>
            <a:solidFill>
              <a:srgbClr val="FFFFFF"/>
            </a:solidFill>
            <a:ln w="25400">
              <a:solidFill>
                <a:srgbClr val="000000"/>
              </a:solidFill>
              <a:round/>
              <a:headEnd/>
              <a:tailEnd/>
            </a:ln>
          </p:spPr>
          <p:txBody>
            <a:bodyPr/>
            <a:lstStyle/>
            <a:p>
              <a:endParaRPr lang="en-US"/>
            </a:p>
          </p:txBody>
        </p:sp>
        <p:sp>
          <p:nvSpPr>
            <p:cNvPr id="12344" name="Oval 770"/>
            <p:cNvSpPr>
              <a:spLocks noChangeArrowheads="1"/>
            </p:cNvSpPr>
            <p:nvPr/>
          </p:nvSpPr>
          <p:spPr bwMode="auto">
            <a:xfrm>
              <a:off x="3431" y="1797"/>
              <a:ext cx="278" cy="278"/>
            </a:xfrm>
            <a:prstGeom prst="ellipse">
              <a:avLst/>
            </a:prstGeom>
            <a:solidFill>
              <a:srgbClr val="FFFFFF"/>
            </a:solidFill>
            <a:ln w="25400">
              <a:solidFill>
                <a:srgbClr val="000000"/>
              </a:solidFill>
              <a:round/>
              <a:headEnd/>
              <a:tailEnd/>
            </a:ln>
          </p:spPr>
          <p:txBody>
            <a:bodyPr/>
            <a:lstStyle/>
            <a:p>
              <a:endParaRPr lang="en-US"/>
            </a:p>
          </p:txBody>
        </p:sp>
        <p:sp>
          <p:nvSpPr>
            <p:cNvPr id="12345" name="Oval 771"/>
            <p:cNvSpPr>
              <a:spLocks noChangeArrowheads="1"/>
            </p:cNvSpPr>
            <p:nvPr/>
          </p:nvSpPr>
          <p:spPr bwMode="auto">
            <a:xfrm>
              <a:off x="3502" y="2224"/>
              <a:ext cx="420" cy="420"/>
            </a:xfrm>
            <a:prstGeom prst="ellipse">
              <a:avLst/>
            </a:prstGeom>
            <a:solidFill>
              <a:srgbClr val="FFFFFF"/>
            </a:solidFill>
            <a:ln w="25400">
              <a:solidFill>
                <a:srgbClr val="000000"/>
              </a:solidFill>
              <a:round/>
              <a:headEnd/>
              <a:tailEnd/>
            </a:ln>
          </p:spPr>
          <p:txBody>
            <a:bodyPr/>
            <a:lstStyle/>
            <a:p>
              <a:endParaRPr lang="en-US"/>
            </a:p>
          </p:txBody>
        </p:sp>
        <p:sp>
          <p:nvSpPr>
            <p:cNvPr id="12346" name="Oval 772"/>
            <p:cNvSpPr>
              <a:spLocks noChangeArrowheads="1"/>
            </p:cNvSpPr>
            <p:nvPr/>
          </p:nvSpPr>
          <p:spPr bwMode="auto">
            <a:xfrm>
              <a:off x="2224"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347" name="Oval 773"/>
            <p:cNvSpPr>
              <a:spLocks noChangeArrowheads="1"/>
            </p:cNvSpPr>
            <p:nvPr/>
          </p:nvSpPr>
          <p:spPr bwMode="auto">
            <a:xfrm>
              <a:off x="2863" y="1441"/>
              <a:ext cx="633" cy="634"/>
            </a:xfrm>
            <a:prstGeom prst="ellipse">
              <a:avLst/>
            </a:prstGeom>
            <a:solidFill>
              <a:srgbClr val="FFFFFF"/>
            </a:solidFill>
            <a:ln w="25400">
              <a:solidFill>
                <a:srgbClr val="000000"/>
              </a:solidFill>
              <a:round/>
              <a:headEnd/>
              <a:tailEnd/>
            </a:ln>
          </p:spPr>
          <p:txBody>
            <a:bodyPr/>
            <a:lstStyle/>
            <a:p>
              <a:endParaRPr lang="en-US"/>
            </a:p>
          </p:txBody>
        </p:sp>
        <p:sp>
          <p:nvSpPr>
            <p:cNvPr id="12348" name="Oval 774"/>
            <p:cNvSpPr>
              <a:spLocks noChangeArrowheads="1"/>
            </p:cNvSpPr>
            <p:nvPr/>
          </p:nvSpPr>
          <p:spPr bwMode="auto">
            <a:xfrm>
              <a:off x="2579" y="1299"/>
              <a:ext cx="633" cy="634"/>
            </a:xfrm>
            <a:prstGeom prst="ellipse">
              <a:avLst/>
            </a:prstGeom>
            <a:solidFill>
              <a:srgbClr val="FFFFFF"/>
            </a:solidFill>
            <a:ln w="25400">
              <a:solidFill>
                <a:srgbClr val="000000"/>
              </a:solidFill>
              <a:round/>
              <a:headEnd/>
              <a:tailEnd/>
            </a:ln>
          </p:spPr>
          <p:txBody>
            <a:bodyPr/>
            <a:lstStyle/>
            <a:p>
              <a:endParaRPr lang="en-US"/>
            </a:p>
          </p:txBody>
        </p:sp>
        <p:sp>
          <p:nvSpPr>
            <p:cNvPr id="12349" name="Oval 775"/>
            <p:cNvSpPr>
              <a:spLocks noChangeArrowheads="1"/>
            </p:cNvSpPr>
            <p:nvPr/>
          </p:nvSpPr>
          <p:spPr bwMode="auto">
            <a:xfrm>
              <a:off x="2366" y="2081"/>
              <a:ext cx="633" cy="635"/>
            </a:xfrm>
            <a:prstGeom prst="ellipse">
              <a:avLst/>
            </a:prstGeom>
            <a:solidFill>
              <a:srgbClr val="FFFFFF"/>
            </a:solidFill>
            <a:ln w="25400">
              <a:solidFill>
                <a:srgbClr val="000000"/>
              </a:solidFill>
              <a:round/>
              <a:headEnd/>
              <a:tailEnd/>
            </a:ln>
          </p:spPr>
          <p:txBody>
            <a:bodyPr/>
            <a:lstStyle/>
            <a:p>
              <a:endParaRPr lang="en-US"/>
            </a:p>
          </p:txBody>
        </p:sp>
        <p:sp>
          <p:nvSpPr>
            <p:cNvPr id="12350" name="Freeform 776"/>
            <p:cNvSpPr>
              <a:spLocks/>
            </p:cNvSpPr>
            <p:nvPr/>
          </p:nvSpPr>
          <p:spPr bwMode="auto">
            <a:xfrm>
              <a:off x="2234" y="1408"/>
              <a:ext cx="1582" cy="1363"/>
            </a:xfrm>
            <a:custGeom>
              <a:avLst/>
              <a:gdLst>
                <a:gd name="T0" fmla="*/ 373 w 1582"/>
                <a:gd name="T1" fmla="*/ 0 h 1363"/>
                <a:gd name="T2" fmla="*/ 660 w 1582"/>
                <a:gd name="T3" fmla="*/ 169 h 1363"/>
                <a:gd name="T4" fmla="*/ 1006 w 1582"/>
                <a:gd name="T5" fmla="*/ 125 h 1363"/>
                <a:gd name="T6" fmla="*/ 1227 w 1582"/>
                <a:gd name="T7" fmla="*/ 453 h 1363"/>
                <a:gd name="T8" fmla="*/ 1285 w 1582"/>
                <a:gd name="T9" fmla="*/ 479 h 1363"/>
                <a:gd name="T10" fmla="*/ 1440 w 1582"/>
                <a:gd name="T11" fmla="*/ 582 h 1363"/>
                <a:gd name="T12" fmla="*/ 1480 w 1582"/>
                <a:gd name="T13" fmla="*/ 666 h 1363"/>
                <a:gd name="T14" fmla="*/ 1582 w 1582"/>
                <a:gd name="T15" fmla="*/ 817 h 1363"/>
                <a:gd name="T16" fmla="*/ 1565 w 1582"/>
                <a:gd name="T17" fmla="*/ 866 h 1363"/>
                <a:gd name="T18" fmla="*/ 1325 w 1582"/>
                <a:gd name="T19" fmla="*/ 1310 h 1363"/>
                <a:gd name="T20" fmla="*/ 1157 w 1582"/>
                <a:gd name="T21" fmla="*/ 1363 h 1363"/>
                <a:gd name="T22" fmla="*/ 607 w 1582"/>
                <a:gd name="T23" fmla="*/ 1314 h 1363"/>
                <a:gd name="T24" fmla="*/ 567 w 1582"/>
                <a:gd name="T25" fmla="*/ 1243 h 1363"/>
                <a:gd name="T26" fmla="*/ 204 w 1582"/>
                <a:gd name="T27" fmla="*/ 1163 h 1363"/>
                <a:gd name="T28" fmla="*/ 137 w 1582"/>
                <a:gd name="T29" fmla="*/ 1194 h 1363"/>
                <a:gd name="T30" fmla="*/ 0 w 1582"/>
                <a:gd name="T31" fmla="*/ 461 h 1363"/>
                <a:gd name="T32" fmla="*/ 373 w 1582"/>
                <a:gd name="T33" fmla="*/ 0 h 13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82" h="1363">
                  <a:moveTo>
                    <a:pt x="373" y="0"/>
                  </a:moveTo>
                  <a:lnTo>
                    <a:pt x="660" y="169"/>
                  </a:lnTo>
                  <a:lnTo>
                    <a:pt x="1006" y="125"/>
                  </a:lnTo>
                  <a:lnTo>
                    <a:pt x="1227" y="453"/>
                  </a:lnTo>
                  <a:lnTo>
                    <a:pt x="1285" y="479"/>
                  </a:lnTo>
                  <a:lnTo>
                    <a:pt x="1440" y="582"/>
                  </a:lnTo>
                  <a:lnTo>
                    <a:pt x="1480" y="666"/>
                  </a:lnTo>
                  <a:lnTo>
                    <a:pt x="1582" y="817"/>
                  </a:lnTo>
                  <a:lnTo>
                    <a:pt x="1565" y="866"/>
                  </a:lnTo>
                  <a:lnTo>
                    <a:pt x="1325" y="1310"/>
                  </a:lnTo>
                  <a:lnTo>
                    <a:pt x="1157" y="1363"/>
                  </a:lnTo>
                  <a:lnTo>
                    <a:pt x="607" y="1314"/>
                  </a:lnTo>
                  <a:lnTo>
                    <a:pt x="567" y="1243"/>
                  </a:lnTo>
                  <a:lnTo>
                    <a:pt x="204" y="1163"/>
                  </a:lnTo>
                  <a:lnTo>
                    <a:pt x="137" y="1194"/>
                  </a:lnTo>
                  <a:lnTo>
                    <a:pt x="0" y="461"/>
                  </a:lnTo>
                  <a:lnTo>
                    <a:pt x="3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327" name="Text Box 777"/>
          <p:cNvSpPr txBox="1">
            <a:spLocks noChangeArrowheads="1"/>
          </p:cNvSpPr>
          <p:nvPr/>
        </p:nvSpPr>
        <p:spPr bwMode="auto">
          <a:xfrm>
            <a:off x="7767638" y="1981200"/>
            <a:ext cx="1071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a:solidFill>
                  <a:srgbClr val="000000"/>
                </a:solidFill>
                <a:latin typeface="Times New Roman" pitchFamily="18" charset="0"/>
              </a:rPr>
              <a:t>Internet</a:t>
            </a:r>
          </a:p>
        </p:txBody>
      </p:sp>
      <p:grpSp>
        <p:nvGrpSpPr>
          <p:cNvPr id="12328" name="Group 778"/>
          <p:cNvGrpSpPr>
            <a:grpSpLocks/>
          </p:cNvGrpSpPr>
          <p:nvPr/>
        </p:nvGrpSpPr>
        <p:grpSpPr bwMode="auto">
          <a:xfrm>
            <a:off x="5867400" y="1371600"/>
            <a:ext cx="1143000" cy="1263650"/>
            <a:chOff x="4656" y="2688"/>
            <a:chExt cx="816" cy="1132"/>
          </a:xfrm>
        </p:grpSpPr>
        <p:graphicFrame>
          <p:nvGraphicFramePr>
            <p:cNvPr id="12337" name="Object 779"/>
            <p:cNvGraphicFramePr>
              <a:graphicFrameLocks/>
            </p:cNvGraphicFramePr>
            <p:nvPr/>
          </p:nvGraphicFramePr>
          <p:xfrm>
            <a:off x="4800" y="3024"/>
            <a:ext cx="672" cy="796"/>
          </p:xfrm>
          <a:graphic>
            <a:graphicData uri="http://schemas.openxmlformats.org/presentationml/2006/ole">
              <mc:AlternateContent xmlns:mc="http://schemas.openxmlformats.org/markup-compatibility/2006">
                <mc:Choice xmlns:v="urn:schemas-microsoft-com:vml" Requires="v">
                  <p:oleObj spid="_x0000_s13079" name="ClipArt" r:id="rId6" imgW="1528000" imgH="2284800" progId="MS_ClipArt_Gallery.2">
                    <p:embed/>
                  </p:oleObj>
                </mc:Choice>
                <mc:Fallback>
                  <p:oleObj name="ClipArt" r:id="rId6" imgW="1528000" imgH="2284800" progId="MS_ClipArt_Gallery.2">
                    <p:embed/>
                    <p:pic>
                      <p:nvPicPr>
                        <p:cNvPr id="0" name="Object 77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24"/>
                          <a:ext cx="672" cy="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338" name="Freeform 780"/>
            <p:cNvSpPr>
              <a:spLocks/>
            </p:cNvSpPr>
            <p:nvPr/>
          </p:nvSpPr>
          <p:spPr bwMode="auto">
            <a:xfrm rot="5400000" flipV="1">
              <a:off x="4792" y="2552"/>
              <a:ext cx="485" cy="757"/>
            </a:xfrm>
            <a:custGeom>
              <a:avLst/>
              <a:gdLst>
                <a:gd name="T0" fmla="*/ 241 w 677"/>
                <a:gd name="T1" fmla="*/ 50 h 1621"/>
                <a:gd name="T2" fmla="*/ 229 w 677"/>
                <a:gd name="T3" fmla="*/ 43 h 1621"/>
                <a:gd name="T4" fmla="*/ 214 w 677"/>
                <a:gd name="T5" fmla="*/ 35 h 1621"/>
                <a:gd name="T6" fmla="*/ 178 w 677"/>
                <a:gd name="T7" fmla="*/ 31 h 1621"/>
                <a:gd name="T8" fmla="*/ 142 w 677"/>
                <a:gd name="T9" fmla="*/ 28 h 1621"/>
                <a:gd name="T10" fmla="*/ 114 w 677"/>
                <a:gd name="T11" fmla="*/ 21 h 1621"/>
                <a:gd name="T12" fmla="*/ 94 w 677"/>
                <a:gd name="T13" fmla="*/ 9 h 1621"/>
                <a:gd name="T14" fmla="*/ 66 w 677"/>
                <a:gd name="T15" fmla="*/ 2 h 1621"/>
                <a:gd name="T16" fmla="*/ 47 w 677"/>
                <a:gd name="T17" fmla="*/ 3 h 1621"/>
                <a:gd name="T18" fmla="*/ 59 w 677"/>
                <a:gd name="T19" fmla="*/ 17 h 1621"/>
                <a:gd name="T20" fmla="*/ 66 w 677"/>
                <a:gd name="T21" fmla="*/ 30 h 1621"/>
                <a:gd name="T22" fmla="*/ 89 w 677"/>
                <a:gd name="T23" fmla="*/ 39 h 1621"/>
                <a:gd name="T24" fmla="*/ 115 w 677"/>
                <a:gd name="T25" fmla="*/ 44 h 1621"/>
                <a:gd name="T26" fmla="*/ 138 w 677"/>
                <a:gd name="T27" fmla="*/ 50 h 1621"/>
                <a:gd name="T28" fmla="*/ 153 w 677"/>
                <a:gd name="T29" fmla="*/ 67 h 1621"/>
                <a:gd name="T30" fmla="*/ 160 w 677"/>
                <a:gd name="T31" fmla="*/ 84 h 1621"/>
                <a:gd name="T32" fmla="*/ 174 w 677"/>
                <a:gd name="T33" fmla="*/ 91 h 1621"/>
                <a:gd name="T34" fmla="*/ 147 w 677"/>
                <a:gd name="T35" fmla="*/ 81 h 1621"/>
                <a:gd name="T36" fmla="*/ 127 w 677"/>
                <a:gd name="T37" fmla="*/ 69 h 1621"/>
                <a:gd name="T38" fmla="*/ 103 w 677"/>
                <a:gd name="T39" fmla="*/ 61 h 1621"/>
                <a:gd name="T40" fmla="*/ 64 w 677"/>
                <a:gd name="T41" fmla="*/ 58 h 1621"/>
                <a:gd name="T42" fmla="*/ 33 w 677"/>
                <a:gd name="T43" fmla="*/ 51 h 1621"/>
                <a:gd name="T44" fmla="*/ 17 w 677"/>
                <a:gd name="T45" fmla="*/ 41 h 1621"/>
                <a:gd name="T46" fmla="*/ 6 w 677"/>
                <a:gd name="T47" fmla="*/ 44 h 1621"/>
                <a:gd name="T48" fmla="*/ 0 w 677"/>
                <a:gd name="T49" fmla="*/ 53 h 1621"/>
                <a:gd name="T50" fmla="*/ 11 w 677"/>
                <a:gd name="T51" fmla="*/ 61 h 1621"/>
                <a:gd name="T52" fmla="*/ 35 w 677"/>
                <a:gd name="T53" fmla="*/ 66 h 1621"/>
                <a:gd name="T54" fmla="*/ 54 w 677"/>
                <a:gd name="T55" fmla="*/ 72 h 1621"/>
                <a:gd name="T56" fmla="*/ 61 w 677"/>
                <a:gd name="T57" fmla="*/ 85 h 1621"/>
                <a:gd name="T58" fmla="*/ 64 w 677"/>
                <a:gd name="T59" fmla="*/ 98 h 1621"/>
                <a:gd name="T60" fmla="*/ 82 w 677"/>
                <a:gd name="T61" fmla="*/ 107 h 1621"/>
                <a:gd name="T62" fmla="*/ 117 w 677"/>
                <a:gd name="T63" fmla="*/ 115 h 1621"/>
                <a:gd name="T64" fmla="*/ 131 w 677"/>
                <a:gd name="T65" fmla="*/ 124 h 1621"/>
                <a:gd name="T66" fmla="*/ 133 w 677"/>
                <a:gd name="T67" fmla="*/ 131 h 1621"/>
                <a:gd name="T68" fmla="*/ 90 w 677"/>
                <a:gd name="T69" fmla="*/ 120 h 1621"/>
                <a:gd name="T70" fmla="*/ 39 w 677"/>
                <a:gd name="T71" fmla="*/ 109 h 1621"/>
                <a:gd name="T72" fmla="*/ 23 w 677"/>
                <a:gd name="T73" fmla="*/ 107 h 1621"/>
                <a:gd name="T74" fmla="*/ 22 w 677"/>
                <a:gd name="T75" fmla="*/ 120 h 1621"/>
                <a:gd name="T76" fmla="*/ 39 w 677"/>
                <a:gd name="T77" fmla="*/ 129 h 1621"/>
                <a:gd name="T78" fmla="*/ 68 w 677"/>
                <a:gd name="T79" fmla="*/ 137 h 1621"/>
                <a:gd name="T80" fmla="*/ 78 w 677"/>
                <a:gd name="T81" fmla="*/ 145 h 1621"/>
                <a:gd name="T82" fmla="*/ 82 w 677"/>
                <a:gd name="T83" fmla="*/ 152 h 1621"/>
                <a:gd name="T84" fmla="*/ 110 w 677"/>
                <a:gd name="T85" fmla="*/ 160 h 1621"/>
                <a:gd name="T86" fmla="*/ 150 w 677"/>
                <a:gd name="T87" fmla="*/ 162 h 1621"/>
                <a:gd name="T88" fmla="*/ 177 w 677"/>
                <a:gd name="T89" fmla="*/ 161 h 1621"/>
                <a:gd name="T90" fmla="*/ 207 w 677"/>
                <a:gd name="T91" fmla="*/ 164 h 1621"/>
                <a:gd name="T92" fmla="*/ 241 w 677"/>
                <a:gd name="T93" fmla="*/ 165 h 162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77" h="1621">
                  <a:moveTo>
                    <a:pt x="677" y="1606"/>
                  </a:moveTo>
                  <a:lnTo>
                    <a:pt x="677" y="496"/>
                  </a:lnTo>
                  <a:lnTo>
                    <a:pt x="655" y="488"/>
                  </a:lnTo>
                  <a:lnTo>
                    <a:pt x="642" y="472"/>
                  </a:lnTo>
                  <a:lnTo>
                    <a:pt x="631" y="451"/>
                  </a:lnTo>
                  <a:lnTo>
                    <a:pt x="623" y="425"/>
                  </a:lnTo>
                  <a:lnTo>
                    <a:pt x="614" y="399"/>
                  </a:lnTo>
                  <a:lnTo>
                    <a:pt x="603" y="373"/>
                  </a:lnTo>
                  <a:lnTo>
                    <a:pt x="584" y="349"/>
                  </a:lnTo>
                  <a:lnTo>
                    <a:pt x="555" y="329"/>
                  </a:lnTo>
                  <a:lnTo>
                    <a:pt x="521" y="314"/>
                  </a:lnTo>
                  <a:lnTo>
                    <a:pt x="486" y="306"/>
                  </a:lnTo>
                  <a:lnTo>
                    <a:pt x="453" y="297"/>
                  </a:lnTo>
                  <a:lnTo>
                    <a:pt x="419" y="288"/>
                  </a:lnTo>
                  <a:lnTo>
                    <a:pt x="386" y="277"/>
                  </a:lnTo>
                  <a:lnTo>
                    <a:pt x="358" y="262"/>
                  </a:lnTo>
                  <a:lnTo>
                    <a:pt x="332" y="238"/>
                  </a:lnTo>
                  <a:lnTo>
                    <a:pt x="310" y="204"/>
                  </a:lnTo>
                  <a:lnTo>
                    <a:pt x="291" y="165"/>
                  </a:lnTo>
                  <a:lnTo>
                    <a:pt x="273" y="128"/>
                  </a:lnTo>
                  <a:lnTo>
                    <a:pt x="256" y="93"/>
                  </a:lnTo>
                  <a:lnTo>
                    <a:pt x="234" y="63"/>
                  </a:lnTo>
                  <a:lnTo>
                    <a:pt x="210" y="37"/>
                  </a:lnTo>
                  <a:lnTo>
                    <a:pt x="180" y="17"/>
                  </a:lnTo>
                  <a:lnTo>
                    <a:pt x="141" y="4"/>
                  </a:lnTo>
                  <a:lnTo>
                    <a:pt x="95" y="0"/>
                  </a:lnTo>
                  <a:lnTo>
                    <a:pt x="128" y="35"/>
                  </a:lnTo>
                  <a:lnTo>
                    <a:pt x="147" y="76"/>
                  </a:lnTo>
                  <a:lnTo>
                    <a:pt x="158" y="119"/>
                  </a:lnTo>
                  <a:lnTo>
                    <a:pt x="162" y="165"/>
                  </a:lnTo>
                  <a:lnTo>
                    <a:pt x="165" y="212"/>
                  </a:lnTo>
                  <a:lnTo>
                    <a:pt x="169" y="256"/>
                  </a:lnTo>
                  <a:lnTo>
                    <a:pt x="178" y="295"/>
                  </a:lnTo>
                  <a:lnTo>
                    <a:pt x="195" y="329"/>
                  </a:lnTo>
                  <a:lnTo>
                    <a:pt x="217" y="358"/>
                  </a:lnTo>
                  <a:lnTo>
                    <a:pt x="241" y="379"/>
                  </a:lnTo>
                  <a:lnTo>
                    <a:pt x="264" y="401"/>
                  </a:lnTo>
                  <a:lnTo>
                    <a:pt x="291" y="418"/>
                  </a:lnTo>
                  <a:lnTo>
                    <a:pt x="314" y="436"/>
                  </a:lnTo>
                  <a:lnTo>
                    <a:pt x="338" y="455"/>
                  </a:lnTo>
                  <a:lnTo>
                    <a:pt x="358" y="475"/>
                  </a:lnTo>
                  <a:lnTo>
                    <a:pt x="377" y="496"/>
                  </a:lnTo>
                  <a:lnTo>
                    <a:pt x="399" y="542"/>
                  </a:lnTo>
                  <a:lnTo>
                    <a:pt x="410" y="596"/>
                  </a:lnTo>
                  <a:lnTo>
                    <a:pt x="414" y="655"/>
                  </a:lnTo>
                  <a:lnTo>
                    <a:pt x="416" y="713"/>
                  </a:lnTo>
                  <a:lnTo>
                    <a:pt x="423" y="769"/>
                  </a:lnTo>
                  <a:lnTo>
                    <a:pt x="436" y="821"/>
                  </a:lnTo>
                  <a:lnTo>
                    <a:pt x="460" y="867"/>
                  </a:lnTo>
                  <a:lnTo>
                    <a:pt x="503" y="899"/>
                  </a:lnTo>
                  <a:lnTo>
                    <a:pt x="473" y="891"/>
                  </a:lnTo>
                  <a:lnTo>
                    <a:pt x="445" y="867"/>
                  </a:lnTo>
                  <a:lnTo>
                    <a:pt x="421" y="834"/>
                  </a:lnTo>
                  <a:lnTo>
                    <a:pt x="399" y="795"/>
                  </a:lnTo>
                  <a:lnTo>
                    <a:pt x="380" y="754"/>
                  </a:lnTo>
                  <a:lnTo>
                    <a:pt x="362" y="711"/>
                  </a:lnTo>
                  <a:lnTo>
                    <a:pt x="345" y="674"/>
                  </a:lnTo>
                  <a:lnTo>
                    <a:pt x="330" y="642"/>
                  </a:lnTo>
                  <a:lnTo>
                    <a:pt x="310" y="620"/>
                  </a:lnTo>
                  <a:lnTo>
                    <a:pt x="280" y="602"/>
                  </a:lnTo>
                  <a:lnTo>
                    <a:pt x="247" y="589"/>
                  </a:lnTo>
                  <a:lnTo>
                    <a:pt x="210" y="579"/>
                  </a:lnTo>
                  <a:lnTo>
                    <a:pt x="173" y="568"/>
                  </a:lnTo>
                  <a:lnTo>
                    <a:pt x="139" y="550"/>
                  </a:lnTo>
                  <a:lnTo>
                    <a:pt x="110" y="531"/>
                  </a:lnTo>
                  <a:lnTo>
                    <a:pt x="89" y="501"/>
                  </a:lnTo>
                  <a:lnTo>
                    <a:pt x="65" y="451"/>
                  </a:lnTo>
                  <a:lnTo>
                    <a:pt x="52" y="425"/>
                  </a:lnTo>
                  <a:lnTo>
                    <a:pt x="47" y="403"/>
                  </a:lnTo>
                  <a:lnTo>
                    <a:pt x="47" y="364"/>
                  </a:lnTo>
                  <a:lnTo>
                    <a:pt x="30" y="399"/>
                  </a:lnTo>
                  <a:lnTo>
                    <a:pt x="15" y="431"/>
                  </a:lnTo>
                  <a:lnTo>
                    <a:pt x="6" y="464"/>
                  </a:lnTo>
                  <a:lnTo>
                    <a:pt x="2" y="494"/>
                  </a:lnTo>
                  <a:lnTo>
                    <a:pt x="0" y="522"/>
                  </a:lnTo>
                  <a:lnTo>
                    <a:pt x="6" y="550"/>
                  </a:lnTo>
                  <a:lnTo>
                    <a:pt x="15" y="574"/>
                  </a:lnTo>
                  <a:lnTo>
                    <a:pt x="32" y="596"/>
                  </a:lnTo>
                  <a:lnTo>
                    <a:pt x="52" y="616"/>
                  </a:lnTo>
                  <a:lnTo>
                    <a:pt x="73" y="631"/>
                  </a:lnTo>
                  <a:lnTo>
                    <a:pt x="95" y="646"/>
                  </a:lnTo>
                  <a:lnTo>
                    <a:pt x="115" y="661"/>
                  </a:lnTo>
                  <a:lnTo>
                    <a:pt x="132" y="681"/>
                  </a:lnTo>
                  <a:lnTo>
                    <a:pt x="147" y="707"/>
                  </a:lnTo>
                  <a:lnTo>
                    <a:pt x="158" y="739"/>
                  </a:lnTo>
                  <a:lnTo>
                    <a:pt x="162" y="782"/>
                  </a:lnTo>
                  <a:lnTo>
                    <a:pt x="165" y="830"/>
                  </a:lnTo>
                  <a:lnTo>
                    <a:pt x="167" y="876"/>
                  </a:lnTo>
                  <a:lnTo>
                    <a:pt x="169" y="919"/>
                  </a:lnTo>
                  <a:lnTo>
                    <a:pt x="175" y="958"/>
                  </a:lnTo>
                  <a:lnTo>
                    <a:pt x="186" y="993"/>
                  </a:lnTo>
                  <a:lnTo>
                    <a:pt x="202" y="1025"/>
                  </a:lnTo>
                  <a:lnTo>
                    <a:pt x="225" y="1055"/>
                  </a:lnTo>
                  <a:lnTo>
                    <a:pt x="258" y="1081"/>
                  </a:lnTo>
                  <a:lnTo>
                    <a:pt x="291" y="1107"/>
                  </a:lnTo>
                  <a:lnTo>
                    <a:pt x="317" y="1133"/>
                  </a:lnTo>
                  <a:lnTo>
                    <a:pt x="336" y="1162"/>
                  </a:lnTo>
                  <a:lnTo>
                    <a:pt x="349" y="1188"/>
                  </a:lnTo>
                  <a:lnTo>
                    <a:pt x="358" y="1216"/>
                  </a:lnTo>
                  <a:lnTo>
                    <a:pt x="362" y="1242"/>
                  </a:lnTo>
                  <a:lnTo>
                    <a:pt x="362" y="1266"/>
                  </a:lnTo>
                  <a:lnTo>
                    <a:pt x="362" y="1287"/>
                  </a:lnTo>
                  <a:lnTo>
                    <a:pt x="334" y="1248"/>
                  </a:lnTo>
                  <a:lnTo>
                    <a:pt x="293" y="1211"/>
                  </a:lnTo>
                  <a:lnTo>
                    <a:pt x="245" y="1177"/>
                  </a:lnTo>
                  <a:lnTo>
                    <a:pt x="193" y="1142"/>
                  </a:lnTo>
                  <a:lnTo>
                    <a:pt x="145" y="1107"/>
                  </a:lnTo>
                  <a:lnTo>
                    <a:pt x="104" y="1073"/>
                  </a:lnTo>
                  <a:lnTo>
                    <a:pt x="80" y="1038"/>
                  </a:lnTo>
                  <a:lnTo>
                    <a:pt x="73" y="1001"/>
                  </a:lnTo>
                  <a:lnTo>
                    <a:pt x="63" y="1053"/>
                  </a:lnTo>
                  <a:lnTo>
                    <a:pt x="56" y="1101"/>
                  </a:lnTo>
                  <a:lnTo>
                    <a:pt x="56" y="1142"/>
                  </a:lnTo>
                  <a:lnTo>
                    <a:pt x="60" y="1181"/>
                  </a:lnTo>
                  <a:lnTo>
                    <a:pt x="69" y="1216"/>
                  </a:lnTo>
                  <a:lnTo>
                    <a:pt x="84" y="1244"/>
                  </a:lnTo>
                  <a:lnTo>
                    <a:pt x="106" y="1270"/>
                  </a:lnTo>
                  <a:lnTo>
                    <a:pt x="132" y="1294"/>
                  </a:lnTo>
                  <a:lnTo>
                    <a:pt x="165" y="1320"/>
                  </a:lnTo>
                  <a:lnTo>
                    <a:pt x="186" y="1346"/>
                  </a:lnTo>
                  <a:lnTo>
                    <a:pt x="199" y="1370"/>
                  </a:lnTo>
                  <a:lnTo>
                    <a:pt x="208" y="1394"/>
                  </a:lnTo>
                  <a:lnTo>
                    <a:pt x="212" y="1420"/>
                  </a:lnTo>
                  <a:lnTo>
                    <a:pt x="215" y="1443"/>
                  </a:lnTo>
                  <a:lnTo>
                    <a:pt x="219" y="1469"/>
                  </a:lnTo>
                  <a:lnTo>
                    <a:pt x="225" y="1495"/>
                  </a:lnTo>
                  <a:lnTo>
                    <a:pt x="241" y="1521"/>
                  </a:lnTo>
                  <a:lnTo>
                    <a:pt x="267" y="1545"/>
                  </a:lnTo>
                  <a:lnTo>
                    <a:pt x="299" y="1567"/>
                  </a:lnTo>
                  <a:lnTo>
                    <a:pt x="334" y="1582"/>
                  </a:lnTo>
                  <a:lnTo>
                    <a:pt x="373" y="1593"/>
                  </a:lnTo>
                  <a:lnTo>
                    <a:pt x="408" y="1593"/>
                  </a:lnTo>
                  <a:lnTo>
                    <a:pt x="440" y="1584"/>
                  </a:lnTo>
                  <a:lnTo>
                    <a:pt x="466" y="1565"/>
                  </a:lnTo>
                  <a:lnTo>
                    <a:pt x="482" y="1578"/>
                  </a:lnTo>
                  <a:lnTo>
                    <a:pt x="505" y="1593"/>
                  </a:lnTo>
                  <a:lnTo>
                    <a:pt x="534" y="1604"/>
                  </a:lnTo>
                  <a:lnTo>
                    <a:pt x="564" y="1615"/>
                  </a:lnTo>
                  <a:lnTo>
                    <a:pt x="597" y="1621"/>
                  </a:lnTo>
                  <a:lnTo>
                    <a:pt x="627" y="1621"/>
                  </a:lnTo>
                  <a:lnTo>
                    <a:pt x="655" y="1617"/>
                  </a:lnTo>
                  <a:lnTo>
                    <a:pt x="677" y="1606"/>
                  </a:lnTo>
                  <a:close/>
                </a:path>
              </a:pathLst>
            </a:custGeom>
            <a:solidFill>
              <a:srgbClr val="FFED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2329" name="Group 781"/>
          <p:cNvGrpSpPr>
            <a:grpSpLocks/>
          </p:cNvGrpSpPr>
          <p:nvPr/>
        </p:nvGrpSpPr>
        <p:grpSpPr bwMode="auto">
          <a:xfrm>
            <a:off x="7315200" y="2895600"/>
            <a:ext cx="1143000" cy="1263650"/>
            <a:chOff x="4656" y="2688"/>
            <a:chExt cx="816" cy="1132"/>
          </a:xfrm>
        </p:grpSpPr>
        <p:graphicFrame>
          <p:nvGraphicFramePr>
            <p:cNvPr id="12335" name="Object 782"/>
            <p:cNvGraphicFramePr>
              <a:graphicFrameLocks/>
            </p:cNvGraphicFramePr>
            <p:nvPr/>
          </p:nvGraphicFramePr>
          <p:xfrm>
            <a:off x="4800" y="3024"/>
            <a:ext cx="672" cy="796"/>
          </p:xfrm>
          <a:graphic>
            <a:graphicData uri="http://schemas.openxmlformats.org/presentationml/2006/ole">
              <mc:AlternateContent xmlns:mc="http://schemas.openxmlformats.org/markup-compatibility/2006">
                <mc:Choice xmlns:v="urn:schemas-microsoft-com:vml" Requires="v">
                  <p:oleObj spid="_x0000_s13080" name="ClipArt" r:id="rId8" imgW="1528000" imgH="2284800" progId="MS_ClipArt_Gallery.2">
                    <p:embed/>
                  </p:oleObj>
                </mc:Choice>
                <mc:Fallback>
                  <p:oleObj name="ClipArt" r:id="rId8" imgW="1528000" imgH="2284800" progId="MS_ClipArt_Gallery.2">
                    <p:embed/>
                    <p:pic>
                      <p:nvPicPr>
                        <p:cNvPr id="0" name="Object 782"/>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24"/>
                          <a:ext cx="672" cy="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336" name="Freeform 783"/>
            <p:cNvSpPr>
              <a:spLocks/>
            </p:cNvSpPr>
            <p:nvPr/>
          </p:nvSpPr>
          <p:spPr bwMode="auto">
            <a:xfrm rot="5400000" flipV="1">
              <a:off x="4792" y="2552"/>
              <a:ext cx="485" cy="757"/>
            </a:xfrm>
            <a:custGeom>
              <a:avLst/>
              <a:gdLst>
                <a:gd name="T0" fmla="*/ 241 w 677"/>
                <a:gd name="T1" fmla="*/ 50 h 1621"/>
                <a:gd name="T2" fmla="*/ 229 w 677"/>
                <a:gd name="T3" fmla="*/ 43 h 1621"/>
                <a:gd name="T4" fmla="*/ 214 w 677"/>
                <a:gd name="T5" fmla="*/ 35 h 1621"/>
                <a:gd name="T6" fmla="*/ 178 w 677"/>
                <a:gd name="T7" fmla="*/ 31 h 1621"/>
                <a:gd name="T8" fmla="*/ 142 w 677"/>
                <a:gd name="T9" fmla="*/ 28 h 1621"/>
                <a:gd name="T10" fmla="*/ 114 w 677"/>
                <a:gd name="T11" fmla="*/ 21 h 1621"/>
                <a:gd name="T12" fmla="*/ 94 w 677"/>
                <a:gd name="T13" fmla="*/ 9 h 1621"/>
                <a:gd name="T14" fmla="*/ 66 w 677"/>
                <a:gd name="T15" fmla="*/ 2 h 1621"/>
                <a:gd name="T16" fmla="*/ 47 w 677"/>
                <a:gd name="T17" fmla="*/ 3 h 1621"/>
                <a:gd name="T18" fmla="*/ 59 w 677"/>
                <a:gd name="T19" fmla="*/ 17 h 1621"/>
                <a:gd name="T20" fmla="*/ 66 w 677"/>
                <a:gd name="T21" fmla="*/ 30 h 1621"/>
                <a:gd name="T22" fmla="*/ 89 w 677"/>
                <a:gd name="T23" fmla="*/ 39 h 1621"/>
                <a:gd name="T24" fmla="*/ 115 w 677"/>
                <a:gd name="T25" fmla="*/ 44 h 1621"/>
                <a:gd name="T26" fmla="*/ 138 w 677"/>
                <a:gd name="T27" fmla="*/ 50 h 1621"/>
                <a:gd name="T28" fmla="*/ 153 w 677"/>
                <a:gd name="T29" fmla="*/ 67 h 1621"/>
                <a:gd name="T30" fmla="*/ 160 w 677"/>
                <a:gd name="T31" fmla="*/ 84 h 1621"/>
                <a:gd name="T32" fmla="*/ 174 w 677"/>
                <a:gd name="T33" fmla="*/ 91 h 1621"/>
                <a:gd name="T34" fmla="*/ 147 w 677"/>
                <a:gd name="T35" fmla="*/ 81 h 1621"/>
                <a:gd name="T36" fmla="*/ 127 w 677"/>
                <a:gd name="T37" fmla="*/ 69 h 1621"/>
                <a:gd name="T38" fmla="*/ 103 w 677"/>
                <a:gd name="T39" fmla="*/ 61 h 1621"/>
                <a:gd name="T40" fmla="*/ 64 w 677"/>
                <a:gd name="T41" fmla="*/ 58 h 1621"/>
                <a:gd name="T42" fmla="*/ 33 w 677"/>
                <a:gd name="T43" fmla="*/ 51 h 1621"/>
                <a:gd name="T44" fmla="*/ 17 w 677"/>
                <a:gd name="T45" fmla="*/ 41 h 1621"/>
                <a:gd name="T46" fmla="*/ 6 w 677"/>
                <a:gd name="T47" fmla="*/ 44 h 1621"/>
                <a:gd name="T48" fmla="*/ 0 w 677"/>
                <a:gd name="T49" fmla="*/ 53 h 1621"/>
                <a:gd name="T50" fmla="*/ 11 w 677"/>
                <a:gd name="T51" fmla="*/ 61 h 1621"/>
                <a:gd name="T52" fmla="*/ 35 w 677"/>
                <a:gd name="T53" fmla="*/ 66 h 1621"/>
                <a:gd name="T54" fmla="*/ 54 w 677"/>
                <a:gd name="T55" fmla="*/ 72 h 1621"/>
                <a:gd name="T56" fmla="*/ 61 w 677"/>
                <a:gd name="T57" fmla="*/ 85 h 1621"/>
                <a:gd name="T58" fmla="*/ 64 w 677"/>
                <a:gd name="T59" fmla="*/ 98 h 1621"/>
                <a:gd name="T60" fmla="*/ 82 w 677"/>
                <a:gd name="T61" fmla="*/ 107 h 1621"/>
                <a:gd name="T62" fmla="*/ 117 w 677"/>
                <a:gd name="T63" fmla="*/ 115 h 1621"/>
                <a:gd name="T64" fmla="*/ 131 w 677"/>
                <a:gd name="T65" fmla="*/ 124 h 1621"/>
                <a:gd name="T66" fmla="*/ 133 w 677"/>
                <a:gd name="T67" fmla="*/ 131 h 1621"/>
                <a:gd name="T68" fmla="*/ 90 w 677"/>
                <a:gd name="T69" fmla="*/ 120 h 1621"/>
                <a:gd name="T70" fmla="*/ 39 w 677"/>
                <a:gd name="T71" fmla="*/ 109 h 1621"/>
                <a:gd name="T72" fmla="*/ 23 w 677"/>
                <a:gd name="T73" fmla="*/ 107 h 1621"/>
                <a:gd name="T74" fmla="*/ 22 w 677"/>
                <a:gd name="T75" fmla="*/ 120 h 1621"/>
                <a:gd name="T76" fmla="*/ 39 w 677"/>
                <a:gd name="T77" fmla="*/ 129 h 1621"/>
                <a:gd name="T78" fmla="*/ 68 w 677"/>
                <a:gd name="T79" fmla="*/ 137 h 1621"/>
                <a:gd name="T80" fmla="*/ 78 w 677"/>
                <a:gd name="T81" fmla="*/ 145 h 1621"/>
                <a:gd name="T82" fmla="*/ 82 w 677"/>
                <a:gd name="T83" fmla="*/ 152 h 1621"/>
                <a:gd name="T84" fmla="*/ 110 w 677"/>
                <a:gd name="T85" fmla="*/ 160 h 1621"/>
                <a:gd name="T86" fmla="*/ 150 w 677"/>
                <a:gd name="T87" fmla="*/ 162 h 1621"/>
                <a:gd name="T88" fmla="*/ 177 w 677"/>
                <a:gd name="T89" fmla="*/ 161 h 1621"/>
                <a:gd name="T90" fmla="*/ 207 w 677"/>
                <a:gd name="T91" fmla="*/ 164 h 1621"/>
                <a:gd name="T92" fmla="*/ 241 w 677"/>
                <a:gd name="T93" fmla="*/ 165 h 162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77" h="1621">
                  <a:moveTo>
                    <a:pt x="677" y="1606"/>
                  </a:moveTo>
                  <a:lnTo>
                    <a:pt x="677" y="496"/>
                  </a:lnTo>
                  <a:lnTo>
                    <a:pt x="655" y="488"/>
                  </a:lnTo>
                  <a:lnTo>
                    <a:pt x="642" y="472"/>
                  </a:lnTo>
                  <a:lnTo>
                    <a:pt x="631" y="451"/>
                  </a:lnTo>
                  <a:lnTo>
                    <a:pt x="623" y="425"/>
                  </a:lnTo>
                  <a:lnTo>
                    <a:pt x="614" y="399"/>
                  </a:lnTo>
                  <a:lnTo>
                    <a:pt x="603" y="373"/>
                  </a:lnTo>
                  <a:lnTo>
                    <a:pt x="584" y="349"/>
                  </a:lnTo>
                  <a:lnTo>
                    <a:pt x="555" y="329"/>
                  </a:lnTo>
                  <a:lnTo>
                    <a:pt x="521" y="314"/>
                  </a:lnTo>
                  <a:lnTo>
                    <a:pt x="486" y="306"/>
                  </a:lnTo>
                  <a:lnTo>
                    <a:pt x="453" y="297"/>
                  </a:lnTo>
                  <a:lnTo>
                    <a:pt x="419" y="288"/>
                  </a:lnTo>
                  <a:lnTo>
                    <a:pt x="386" y="277"/>
                  </a:lnTo>
                  <a:lnTo>
                    <a:pt x="358" y="262"/>
                  </a:lnTo>
                  <a:lnTo>
                    <a:pt x="332" y="238"/>
                  </a:lnTo>
                  <a:lnTo>
                    <a:pt x="310" y="204"/>
                  </a:lnTo>
                  <a:lnTo>
                    <a:pt x="291" y="165"/>
                  </a:lnTo>
                  <a:lnTo>
                    <a:pt x="273" y="128"/>
                  </a:lnTo>
                  <a:lnTo>
                    <a:pt x="256" y="93"/>
                  </a:lnTo>
                  <a:lnTo>
                    <a:pt x="234" y="63"/>
                  </a:lnTo>
                  <a:lnTo>
                    <a:pt x="210" y="37"/>
                  </a:lnTo>
                  <a:lnTo>
                    <a:pt x="180" y="17"/>
                  </a:lnTo>
                  <a:lnTo>
                    <a:pt x="141" y="4"/>
                  </a:lnTo>
                  <a:lnTo>
                    <a:pt x="95" y="0"/>
                  </a:lnTo>
                  <a:lnTo>
                    <a:pt x="128" y="35"/>
                  </a:lnTo>
                  <a:lnTo>
                    <a:pt x="147" y="76"/>
                  </a:lnTo>
                  <a:lnTo>
                    <a:pt x="158" y="119"/>
                  </a:lnTo>
                  <a:lnTo>
                    <a:pt x="162" y="165"/>
                  </a:lnTo>
                  <a:lnTo>
                    <a:pt x="165" y="212"/>
                  </a:lnTo>
                  <a:lnTo>
                    <a:pt x="169" y="256"/>
                  </a:lnTo>
                  <a:lnTo>
                    <a:pt x="178" y="295"/>
                  </a:lnTo>
                  <a:lnTo>
                    <a:pt x="195" y="329"/>
                  </a:lnTo>
                  <a:lnTo>
                    <a:pt x="217" y="358"/>
                  </a:lnTo>
                  <a:lnTo>
                    <a:pt x="241" y="379"/>
                  </a:lnTo>
                  <a:lnTo>
                    <a:pt x="264" y="401"/>
                  </a:lnTo>
                  <a:lnTo>
                    <a:pt x="291" y="418"/>
                  </a:lnTo>
                  <a:lnTo>
                    <a:pt x="314" y="436"/>
                  </a:lnTo>
                  <a:lnTo>
                    <a:pt x="338" y="455"/>
                  </a:lnTo>
                  <a:lnTo>
                    <a:pt x="358" y="475"/>
                  </a:lnTo>
                  <a:lnTo>
                    <a:pt x="377" y="496"/>
                  </a:lnTo>
                  <a:lnTo>
                    <a:pt x="399" y="542"/>
                  </a:lnTo>
                  <a:lnTo>
                    <a:pt x="410" y="596"/>
                  </a:lnTo>
                  <a:lnTo>
                    <a:pt x="414" y="655"/>
                  </a:lnTo>
                  <a:lnTo>
                    <a:pt x="416" y="713"/>
                  </a:lnTo>
                  <a:lnTo>
                    <a:pt x="423" y="769"/>
                  </a:lnTo>
                  <a:lnTo>
                    <a:pt x="436" y="821"/>
                  </a:lnTo>
                  <a:lnTo>
                    <a:pt x="460" y="867"/>
                  </a:lnTo>
                  <a:lnTo>
                    <a:pt x="503" y="899"/>
                  </a:lnTo>
                  <a:lnTo>
                    <a:pt x="473" y="891"/>
                  </a:lnTo>
                  <a:lnTo>
                    <a:pt x="445" y="867"/>
                  </a:lnTo>
                  <a:lnTo>
                    <a:pt x="421" y="834"/>
                  </a:lnTo>
                  <a:lnTo>
                    <a:pt x="399" y="795"/>
                  </a:lnTo>
                  <a:lnTo>
                    <a:pt x="380" y="754"/>
                  </a:lnTo>
                  <a:lnTo>
                    <a:pt x="362" y="711"/>
                  </a:lnTo>
                  <a:lnTo>
                    <a:pt x="345" y="674"/>
                  </a:lnTo>
                  <a:lnTo>
                    <a:pt x="330" y="642"/>
                  </a:lnTo>
                  <a:lnTo>
                    <a:pt x="310" y="620"/>
                  </a:lnTo>
                  <a:lnTo>
                    <a:pt x="280" y="602"/>
                  </a:lnTo>
                  <a:lnTo>
                    <a:pt x="247" y="589"/>
                  </a:lnTo>
                  <a:lnTo>
                    <a:pt x="210" y="579"/>
                  </a:lnTo>
                  <a:lnTo>
                    <a:pt x="173" y="568"/>
                  </a:lnTo>
                  <a:lnTo>
                    <a:pt x="139" y="550"/>
                  </a:lnTo>
                  <a:lnTo>
                    <a:pt x="110" y="531"/>
                  </a:lnTo>
                  <a:lnTo>
                    <a:pt x="89" y="501"/>
                  </a:lnTo>
                  <a:lnTo>
                    <a:pt x="65" y="451"/>
                  </a:lnTo>
                  <a:lnTo>
                    <a:pt x="52" y="425"/>
                  </a:lnTo>
                  <a:lnTo>
                    <a:pt x="47" y="403"/>
                  </a:lnTo>
                  <a:lnTo>
                    <a:pt x="47" y="364"/>
                  </a:lnTo>
                  <a:lnTo>
                    <a:pt x="30" y="399"/>
                  </a:lnTo>
                  <a:lnTo>
                    <a:pt x="15" y="431"/>
                  </a:lnTo>
                  <a:lnTo>
                    <a:pt x="6" y="464"/>
                  </a:lnTo>
                  <a:lnTo>
                    <a:pt x="2" y="494"/>
                  </a:lnTo>
                  <a:lnTo>
                    <a:pt x="0" y="522"/>
                  </a:lnTo>
                  <a:lnTo>
                    <a:pt x="6" y="550"/>
                  </a:lnTo>
                  <a:lnTo>
                    <a:pt x="15" y="574"/>
                  </a:lnTo>
                  <a:lnTo>
                    <a:pt x="32" y="596"/>
                  </a:lnTo>
                  <a:lnTo>
                    <a:pt x="52" y="616"/>
                  </a:lnTo>
                  <a:lnTo>
                    <a:pt x="73" y="631"/>
                  </a:lnTo>
                  <a:lnTo>
                    <a:pt x="95" y="646"/>
                  </a:lnTo>
                  <a:lnTo>
                    <a:pt x="115" y="661"/>
                  </a:lnTo>
                  <a:lnTo>
                    <a:pt x="132" y="681"/>
                  </a:lnTo>
                  <a:lnTo>
                    <a:pt x="147" y="707"/>
                  </a:lnTo>
                  <a:lnTo>
                    <a:pt x="158" y="739"/>
                  </a:lnTo>
                  <a:lnTo>
                    <a:pt x="162" y="782"/>
                  </a:lnTo>
                  <a:lnTo>
                    <a:pt x="165" y="830"/>
                  </a:lnTo>
                  <a:lnTo>
                    <a:pt x="167" y="876"/>
                  </a:lnTo>
                  <a:lnTo>
                    <a:pt x="169" y="919"/>
                  </a:lnTo>
                  <a:lnTo>
                    <a:pt x="175" y="958"/>
                  </a:lnTo>
                  <a:lnTo>
                    <a:pt x="186" y="993"/>
                  </a:lnTo>
                  <a:lnTo>
                    <a:pt x="202" y="1025"/>
                  </a:lnTo>
                  <a:lnTo>
                    <a:pt x="225" y="1055"/>
                  </a:lnTo>
                  <a:lnTo>
                    <a:pt x="258" y="1081"/>
                  </a:lnTo>
                  <a:lnTo>
                    <a:pt x="291" y="1107"/>
                  </a:lnTo>
                  <a:lnTo>
                    <a:pt x="317" y="1133"/>
                  </a:lnTo>
                  <a:lnTo>
                    <a:pt x="336" y="1162"/>
                  </a:lnTo>
                  <a:lnTo>
                    <a:pt x="349" y="1188"/>
                  </a:lnTo>
                  <a:lnTo>
                    <a:pt x="358" y="1216"/>
                  </a:lnTo>
                  <a:lnTo>
                    <a:pt x="362" y="1242"/>
                  </a:lnTo>
                  <a:lnTo>
                    <a:pt x="362" y="1266"/>
                  </a:lnTo>
                  <a:lnTo>
                    <a:pt x="362" y="1287"/>
                  </a:lnTo>
                  <a:lnTo>
                    <a:pt x="334" y="1248"/>
                  </a:lnTo>
                  <a:lnTo>
                    <a:pt x="293" y="1211"/>
                  </a:lnTo>
                  <a:lnTo>
                    <a:pt x="245" y="1177"/>
                  </a:lnTo>
                  <a:lnTo>
                    <a:pt x="193" y="1142"/>
                  </a:lnTo>
                  <a:lnTo>
                    <a:pt x="145" y="1107"/>
                  </a:lnTo>
                  <a:lnTo>
                    <a:pt x="104" y="1073"/>
                  </a:lnTo>
                  <a:lnTo>
                    <a:pt x="80" y="1038"/>
                  </a:lnTo>
                  <a:lnTo>
                    <a:pt x="73" y="1001"/>
                  </a:lnTo>
                  <a:lnTo>
                    <a:pt x="63" y="1053"/>
                  </a:lnTo>
                  <a:lnTo>
                    <a:pt x="56" y="1101"/>
                  </a:lnTo>
                  <a:lnTo>
                    <a:pt x="56" y="1142"/>
                  </a:lnTo>
                  <a:lnTo>
                    <a:pt x="60" y="1181"/>
                  </a:lnTo>
                  <a:lnTo>
                    <a:pt x="69" y="1216"/>
                  </a:lnTo>
                  <a:lnTo>
                    <a:pt x="84" y="1244"/>
                  </a:lnTo>
                  <a:lnTo>
                    <a:pt x="106" y="1270"/>
                  </a:lnTo>
                  <a:lnTo>
                    <a:pt x="132" y="1294"/>
                  </a:lnTo>
                  <a:lnTo>
                    <a:pt x="165" y="1320"/>
                  </a:lnTo>
                  <a:lnTo>
                    <a:pt x="186" y="1346"/>
                  </a:lnTo>
                  <a:lnTo>
                    <a:pt x="199" y="1370"/>
                  </a:lnTo>
                  <a:lnTo>
                    <a:pt x="208" y="1394"/>
                  </a:lnTo>
                  <a:lnTo>
                    <a:pt x="212" y="1420"/>
                  </a:lnTo>
                  <a:lnTo>
                    <a:pt x="215" y="1443"/>
                  </a:lnTo>
                  <a:lnTo>
                    <a:pt x="219" y="1469"/>
                  </a:lnTo>
                  <a:lnTo>
                    <a:pt x="225" y="1495"/>
                  </a:lnTo>
                  <a:lnTo>
                    <a:pt x="241" y="1521"/>
                  </a:lnTo>
                  <a:lnTo>
                    <a:pt x="267" y="1545"/>
                  </a:lnTo>
                  <a:lnTo>
                    <a:pt x="299" y="1567"/>
                  </a:lnTo>
                  <a:lnTo>
                    <a:pt x="334" y="1582"/>
                  </a:lnTo>
                  <a:lnTo>
                    <a:pt x="373" y="1593"/>
                  </a:lnTo>
                  <a:lnTo>
                    <a:pt x="408" y="1593"/>
                  </a:lnTo>
                  <a:lnTo>
                    <a:pt x="440" y="1584"/>
                  </a:lnTo>
                  <a:lnTo>
                    <a:pt x="466" y="1565"/>
                  </a:lnTo>
                  <a:lnTo>
                    <a:pt x="482" y="1578"/>
                  </a:lnTo>
                  <a:lnTo>
                    <a:pt x="505" y="1593"/>
                  </a:lnTo>
                  <a:lnTo>
                    <a:pt x="534" y="1604"/>
                  </a:lnTo>
                  <a:lnTo>
                    <a:pt x="564" y="1615"/>
                  </a:lnTo>
                  <a:lnTo>
                    <a:pt x="597" y="1621"/>
                  </a:lnTo>
                  <a:lnTo>
                    <a:pt x="627" y="1621"/>
                  </a:lnTo>
                  <a:lnTo>
                    <a:pt x="655" y="1617"/>
                  </a:lnTo>
                  <a:lnTo>
                    <a:pt x="677" y="1606"/>
                  </a:lnTo>
                  <a:close/>
                </a:path>
              </a:pathLst>
            </a:custGeom>
            <a:solidFill>
              <a:srgbClr val="FFED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330" name="Line 784"/>
          <p:cNvSpPr>
            <a:spLocks noChangeShapeType="1"/>
          </p:cNvSpPr>
          <p:nvPr/>
        </p:nvSpPr>
        <p:spPr bwMode="auto">
          <a:xfrm>
            <a:off x="4343400" y="5867400"/>
            <a:ext cx="13716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1" name="Line 785"/>
          <p:cNvSpPr>
            <a:spLocks noChangeShapeType="1"/>
          </p:cNvSpPr>
          <p:nvPr/>
        </p:nvSpPr>
        <p:spPr bwMode="auto">
          <a:xfrm flipH="1">
            <a:off x="6858000" y="4876800"/>
            <a:ext cx="45720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2" name="Text Box 786"/>
          <p:cNvSpPr txBox="1">
            <a:spLocks noChangeArrowheads="1"/>
          </p:cNvSpPr>
          <p:nvPr/>
        </p:nvSpPr>
        <p:spPr bwMode="auto">
          <a:xfrm>
            <a:off x="6534150" y="3611563"/>
            <a:ext cx="1085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r"/>
            <a:r>
              <a:rPr lang="en-US">
                <a:solidFill>
                  <a:schemeClr val="tx1"/>
                </a:solidFill>
                <a:latin typeface="Times New Roman" pitchFamily="18" charset="0"/>
              </a:rPr>
              <a:t>Firewall</a:t>
            </a:r>
          </a:p>
        </p:txBody>
      </p:sp>
      <p:sp>
        <p:nvSpPr>
          <p:cNvPr id="12333" name="Text Box 787"/>
          <p:cNvSpPr txBox="1">
            <a:spLocks noChangeArrowheads="1"/>
          </p:cNvSpPr>
          <p:nvPr/>
        </p:nvSpPr>
        <p:spPr bwMode="auto">
          <a:xfrm>
            <a:off x="6019800" y="2514600"/>
            <a:ext cx="1085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r"/>
            <a:r>
              <a:rPr lang="en-US">
                <a:solidFill>
                  <a:schemeClr val="tx1"/>
                </a:solidFill>
                <a:latin typeface="Times New Roman" pitchFamily="18" charset="0"/>
              </a:rPr>
              <a:t>Firewall</a:t>
            </a:r>
          </a:p>
        </p:txBody>
      </p:sp>
      <p:sp>
        <p:nvSpPr>
          <p:cNvPr id="12334" name="Rectangle 788"/>
          <p:cNvSpPr>
            <a:spLocks noChangeArrowheads="1"/>
          </p:cNvSpPr>
          <p:nvPr/>
        </p:nvSpPr>
        <p:spPr bwMode="auto">
          <a:xfrm>
            <a:off x="314325" y="6475413"/>
            <a:ext cx="16525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defTabSz="762000"/>
            <a:r>
              <a:rPr lang="en-US" sz="1400" b="0">
                <a:solidFill>
                  <a:schemeClr val="tx1"/>
                </a:solidFill>
              </a:rPr>
              <a:t>text: O’Brien p 178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304800"/>
            <a:ext cx="6553200" cy="838200"/>
          </a:xfrm>
          <a:noFill/>
        </p:spPr>
        <p:txBody>
          <a:bodyPr lIns="84138" tIns="42862" rIns="84138" bIns="42862" anchor="b"/>
          <a:lstStyle/>
          <a:p>
            <a:pPr defTabSz="846138" eaLnBrk="1" hangingPunct="1"/>
            <a:r>
              <a:rPr lang="en-US" sz="3700" smtClean="0"/>
              <a:t>Client - Server</a:t>
            </a:r>
          </a:p>
        </p:txBody>
      </p:sp>
      <p:sp>
        <p:nvSpPr>
          <p:cNvPr id="13315" name="Rectangle 3"/>
          <p:cNvSpPr>
            <a:spLocks noChangeArrowheads="1"/>
          </p:cNvSpPr>
          <p:nvPr/>
        </p:nvSpPr>
        <p:spPr bwMode="auto">
          <a:xfrm>
            <a:off x="2805113" y="1689100"/>
            <a:ext cx="614362" cy="579438"/>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ChangeArrowheads="1"/>
          </p:cNvSpPr>
          <p:nvPr/>
        </p:nvSpPr>
        <p:spPr bwMode="auto">
          <a:xfrm>
            <a:off x="5360988" y="1689100"/>
            <a:ext cx="612775" cy="579438"/>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Rectangle 5"/>
          <p:cNvSpPr>
            <a:spLocks noChangeArrowheads="1"/>
          </p:cNvSpPr>
          <p:nvPr/>
        </p:nvSpPr>
        <p:spPr bwMode="auto">
          <a:xfrm>
            <a:off x="4146550" y="1689100"/>
            <a:ext cx="614363" cy="579438"/>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Rectangle 6"/>
          <p:cNvSpPr>
            <a:spLocks noChangeArrowheads="1"/>
          </p:cNvSpPr>
          <p:nvPr/>
        </p:nvSpPr>
        <p:spPr bwMode="auto">
          <a:xfrm>
            <a:off x="3571875" y="4311650"/>
            <a:ext cx="612775" cy="579438"/>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Rectangle 7"/>
          <p:cNvSpPr>
            <a:spLocks noChangeArrowheads="1"/>
          </p:cNvSpPr>
          <p:nvPr/>
        </p:nvSpPr>
        <p:spPr bwMode="auto">
          <a:xfrm>
            <a:off x="2230438" y="4311650"/>
            <a:ext cx="612775" cy="579438"/>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Rectangle 8"/>
          <p:cNvSpPr>
            <a:spLocks noChangeArrowheads="1"/>
          </p:cNvSpPr>
          <p:nvPr/>
        </p:nvSpPr>
        <p:spPr bwMode="auto">
          <a:xfrm>
            <a:off x="4976813" y="4311650"/>
            <a:ext cx="614362" cy="579438"/>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Rectangle 9"/>
          <p:cNvSpPr>
            <a:spLocks noChangeArrowheads="1"/>
          </p:cNvSpPr>
          <p:nvPr/>
        </p:nvSpPr>
        <p:spPr bwMode="auto">
          <a:xfrm>
            <a:off x="1400175" y="2765425"/>
            <a:ext cx="1123950" cy="714375"/>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Rectangle 10"/>
          <p:cNvSpPr>
            <a:spLocks noChangeArrowheads="1"/>
          </p:cNvSpPr>
          <p:nvPr/>
        </p:nvSpPr>
        <p:spPr bwMode="auto">
          <a:xfrm>
            <a:off x="3379788" y="2765425"/>
            <a:ext cx="1125537" cy="714375"/>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Rectangle 11"/>
          <p:cNvSpPr>
            <a:spLocks noChangeArrowheads="1"/>
          </p:cNvSpPr>
          <p:nvPr/>
        </p:nvSpPr>
        <p:spPr bwMode="auto">
          <a:xfrm>
            <a:off x="7086600" y="2765425"/>
            <a:ext cx="1123950" cy="714375"/>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Rectangle 12"/>
          <p:cNvSpPr>
            <a:spLocks noChangeArrowheads="1"/>
          </p:cNvSpPr>
          <p:nvPr/>
        </p:nvSpPr>
        <p:spPr bwMode="auto">
          <a:xfrm>
            <a:off x="6575425" y="5521325"/>
            <a:ext cx="1123950" cy="714375"/>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Rectangle 13"/>
          <p:cNvSpPr>
            <a:spLocks noChangeArrowheads="1"/>
          </p:cNvSpPr>
          <p:nvPr/>
        </p:nvSpPr>
        <p:spPr bwMode="auto">
          <a:xfrm>
            <a:off x="2230438" y="5521325"/>
            <a:ext cx="1123950" cy="714375"/>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Rectangle 14"/>
          <p:cNvSpPr>
            <a:spLocks noChangeArrowheads="1"/>
          </p:cNvSpPr>
          <p:nvPr/>
        </p:nvSpPr>
        <p:spPr bwMode="auto">
          <a:xfrm>
            <a:off x="4721225" y="5521325"/>
            <a:ext cx="1125538" cy="714375"/>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7" name="Line 15"/>
          <p:cNvSpPr>
            <a:spLocks noChangeShapeType="1"/>
          </p:cNvSpPr>
          <p:nvPr/>
        </p:nvSpPr>
        <p:spPr bwMode="auto">
          <a:xfrm>
            <a:off x="1258888" y="2482850"/>
            <a:ext cx="7412037"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Line 16"/>
          <p:cNvSpPr>
            <a:spLocks noChangeShapeType="1"/>
          </p:cNvSpPr>
          <p:nvPr/>
        </p:nvSpPr>
        <p:spPr bwMode="auto">
          <a:xfrm>
            <a:off x="3111500" y="2281238"/>
            <a:ext cx="0" cy="20161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9" name="Line 17"/>
          <p:cNvSpPr>
            <a:spLocks noChangeShapeType="1"/>
          </p:cNvSpPr>
          <p:nvPr/>
        </p:nvSpPr>
        <p:spPr bwMode="auto">
          <a:xfrm>
            <a:off x="4452938" y="2281238"/>
            <a:ext cx="0" cy="20161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Line 18"/>
          <p:cNvSpPr>
            <a:spLocks noChangeShapeType="1"/>
          </p:cNvSpPr>
          <p:nvPr/>
        </p:nvSpPr>
        <p:spPr bwMode="auto">
          <a:xfrm>
            <a:off x="5667375" y="2281238"/>
            <a:ext cx="0" cy="20161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Line 19"/>
          <p:cNvSpPr>
            <a:spLocks noChangeShapeType="1"/>
          </p:cNvSpPr>
          <p:nvPr/>
        </p:nvSpPr>
        <p:spPr bwMode="auto">
          <a:xfrm>
            <a:off x="1962150" y="2482850"/>
            <a:ext cx="0" cy="2698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Line 20"/>
          <p:cNvSpPr>
            <a:spLocks noChangeShapeType="1"/>
          </p:cNvSpPr>
          <p:nvPr/>
        </p:nvSpPr>
        <p:spPr bwMode="auto">
          <a:xfrm>
            <a:off x="3943350" y="2482850"/>
            <a:ext cx="0" cy="2698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Line 21"/>
          <p:cNvSpPr>
            <a:spLocks noChangeShapeType="1"/>
          </p:cNvSpPr>
          <p:nvPr/>
        </p:nvSpPr>
        <p:spPr bwMode="auto">
          <a:xfrm>
            <a:off x="7648575" y="2482850"/>
            <a:ext cx="0" cy="2698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Line 22"/>
          <p:cNvSpPr>
            <a:spLocks noChangeShapeType="1"/>
          </p:cNvSpPr>
          <p:nvPr/>
        </p:nvSpPr>
        <p:spPr bwMode="auto">
          <a:xfrm>
            <a:off x="1450975" y="5240338"/>
            <a:ext cx="702786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5" name="Line 23"/>
          <p:cNvSpPr>
            <a:spLocks noChangeShapeType="1"/>
          </p:cNvSpPr>
          <p:nvPr/>
        </p:nvSpPr>
        <p:spPr bwMode="auto">
          <a:xfrm>
            <a:off x="2536825" y="4903788"/>
            <a:ext cx="0" cy="3365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6" name="Line 24"/>
          <p:cNvSpPr>
            <a:spLocks noChangeShapeType="1"/>
          </p:cNvSpPr>
          <p:nvPr/>
        </p:nvSpPr>
        <p:spPr bwMode="auto">
          <a:xfrm>
            <a:off x="3878263" y="4903788"/>
            <a:ext cx="0" cy="3365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Line 25"/>
          <p:cNvSpPr>
            <a:spLocks noChangeShapeType="1"/>
          </p:cNvSpPr>
          <p:nvPr/>
        </p:nvSpPr>
        <p:spPr bwMode="auto">
          <a:xfrm>
            <a:off x="5284788" y="4903788"/>
            <a:ext cx="0" cy="3365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Line 26"/>
          <p:cNvSpPr>
            <a:spLocks noChangeShapeType="1"/>
          </p:cNvSpPr>
          <p:nvPr/>
        </p:nvSpPr>
        <p:spPr bwMode="auto">
          <a:xfrm>
            <a:off x="2792413" y="5240338"/>
            <a:ext cx="0" cy="26828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9" name="Line 27"/>
          <p:cNvSpPr>
            <a:spLocks noChangeShapeType="1"/>
          </p:cNvSpPr>
          <p:nvPr/>
        </p:nvSpPr>
        <p:spPr bwMode="auto">
          <a:xfrm>
            <a:off x="5156200" y="5240338"/>
            <a:ext cx="0" cy="26828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Line 28"/>
          <p:cNvSpPr>
            <a:spLocks noChangeShapeType="1"/>
          </p:cNvSpPr>
          <p:nvPr/>
        </p:nvSpPr>
        <p:spPr bwMode="auto">
          <a:xfrm>
            <a:off x="7073900" y="5240338"/>
            <a:ext cx="0" cy="26828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1" name="Line 29"/>
          <p:cNvSpPr>
            <a:spLocks noChangeShapeType="1"/>
          </p:cNvSpPr>
          <p:nvPr/>
        </p:nvSpPr>
        <p:spPr bwMode="auto">
          <a:xfrm flipH="1">
            <a:off x="7073900" y="3492500"/>
            <a:ext cx="511175" cy="8064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2" name="Line 30"/>
          <p:cNvSpPr>
            <a:spLocks noChangeShapeType="1"/>
          </p:cNvSpPr>
          <p:nvPr/>
        </p:nvSpPr>
        <p:spPr bwMode="auto">
          <a:xfrm>
            <a:off x="7073900" y="4298950"/>
            <a:ext cx="382588"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Line 31"/>
          <p:cNvSpPr>
            <a:spLocks noChangeShapeType="1"/>
          </p:cNvSpPr>
          <p:nvPr/>
        </p:nvSpPr>
        <p:spPr bwMode="auto">
          <a:xfrm flipH="1">
            <a:off x="6818313" y="4298950"/>
            <a:ext cx="638175" cy="12096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Line 32"/>
          <p:cNvSpPr>
            <a:spLocks noChangeShapeType="1"/>
          </p:cNvSpPr>
          <p:nvPr/>
        </p:nvSpPr>
        <p:spPr bwMode="auto">
          <a:xfrm flipV="1">
            <a:off x="7712075" y="5575300"/>
            <a:ext cx="447675" cy="47148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5" name="Line 33"/>
          <p:cNvSpPr>
            <a:spLocks noChangeShapeType="1"/>
          </p:cNvSpPr>
          <p:nvPr/>
        </p:nvSpPr>
        <p:spPr bwMode="auto">
          <a:xfrm flipH="1">
            <a:off x="8096250" y="5575300"/>
            <a:ext cx="63500" cy="3365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6" name="Line 34"/>
          <p:cNvSpPr>
            <a:spLocks noChangeShapeType="1"/>
          </p:cNvSpPr>
          <p:nvPr/>
        </p:nvSpPr>
        <p:spPr bwMode="auto">
          <a:xfrm flipV="1">
            <a:off x="8096250" y="5373688"/>
            <a:ext cx="638175" cy="53816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7" name="Rectangle 35"/>
          <p:cNvSpPr>
            <a:spLocks noChangeArrowheads="1"/>
          </p:cNvSpPr>
          <p:nvPr/>
        </p:nvSpPr>
        <p:spPr bwMode="auto">
          <a:xfrm>
            <a:off x="1339850" y="1730375"/>
            <a:ext cx="10096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625" tIns="19050" rIns="47625" bIns="19050">
            <a:spAutoFit/>
          </a:bodyPr>
          <a:lstStyle/>
          <a:p>
            <a:pPr defTabSz="762000"/>
            <a:r>
              <a:rPr lang="en-US" sz="2400">
                <a:latin typeface="Helv" charset="0"/>
              </a:rPr>
              <a:t>Clients</a:t>
            </a:r>
          </a:p>
        </p:txBody>
      </p:sp>
      <p:sp>
        <p:nvSpPr>
          <p:cNvPr id="13348" name="Rectangle 36"/>
          <p:cNvSpPr>
            <a:spLocks noChangeArrowheads="1"/>
          </p:cNvSpPr>
          <p:nvPr/>
        </p:nvSpPr>
        <p:spPr bwMode="auto">
          <a:xfrm>
            <a:off x="1058863" y="4437063"/>
            <a:ext cx="10096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625" tIns="19050" rIns="47625" bIns="19050">
            <a:spAutoFit/>
          </a:bodyPr>
          <a:lstStyle/>
          <a:p>
            <a:pPr defTabSz="762000"/>
            <a:r>
              <a:rPr lang="en-US" sz="2400">
                <a:latin typeface="Helv" charset="0"/>
              </a:rPr>
              <a:t>Clients</a:t>
            </a:r>
          </a:p>
        </p:txBody>
      </p:sp>
      <p:sp>
        <p:nvSpPr>
          <p:cNvPr id="13349" name="Rectangle 37"/>
          <p:cNvSpPr>
            <a:spLocks noChangeArrowheads="1"/>
          </p:cNvSpPr>
          <p:nvPr/>
        </p:nvSpPr>
        <p:spPr bwMode="auto">
          <a:xfrm>
            <a:off x="7237413" y="2784475"/>
            <a:ext cx="820737" cy="6477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625" tIns="19050" rIns="47625" bIns="19050">
            <a:spAutoFit/>
          </a:bodyPr>
          <a:lstStyle/>
          <a:p>
            <a:pPr algn="ctr" defTabSz="762000"/>
            <a:r>
              <a:rPr lang="en-US">
                <a:solidFill>
                  <a:srgbClr val="FC0128"/>
                </a:solidFill>
                <a:latin typeface="Helv" charset="0"/>
              </a:rPr>
              <a:t>comm.</a:t>
            </a:r>
          </a:p>
          <a:p>
            <a:pPr algn="ctr" defTabSz="762000"/>
            <a:r>
              <a:rPr lang="en-US">
                <a:solidFill>
                  <a:srgbClr val="FC0128"/>
                </a:solidFill>
                <a:latin typeface="Helv" charset="0"/>
              </a:rPr>
              <a:t>server</a:t>
            </a:r>
          </a:p>
        </p:txBody>
      </p:sp>
      <p:sp>
        <p:nvSpPr>
          <p:cNvPr id="13350" name="Rectangle 38"/>
          <p:cNvSpPr>
            <a:spLocks noChangeArrowheads="1"/>
          </p:cNvSpPr>
          <p:nvPr/>
        </p:nvSpPr>
        <p:spPr bwMode="auto">
          <a:xfrm>
            <a:off x="6662738" y="5541963"/>
            <a:ext cx="820737" cy="6477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625" tIns="19050" rIns="47625" bIns="19050">
            <a:spAutoFit/>
          </a:bodyPr>
          <a:lstStyle/>
          <a:p>
            <a:pPr algn="ctr" defTabSz="762000"/>
            <a:r>
              <a:rPr lang="en-US">
                <a:solidFill>
                  <a:srgbClr val="FC0128"/>
                </a:solidFill>
                <a:latin typeface="Helv" charset="0"/>
              </a:rPr>
              <a:t>comm.</a:t>
            </a:r>
          </a:p>
          <a:p>
            <a:pPr algn="ctr" defTabSz="762000"/>
            <a:r>
              <a:rPr lang="en-US">
                <a:solidFill>
                  <a:srgbClr val="FC0128"/>
                </a:solidFill>
                <a:latin typeface="Helv" charset="0"/>
              </a:rPr>
              <a:t>server</a:t>
            </a:r>
          </a:p>
        </p:txBody>
      </p:sp>
      <p:sp>
        <p:nvSpPr>
          <p:cNvPr id="13351" name="Rectangle 39"/>
          <p:cNvSpPr>
            <a:spLocks noChangeArrowheads="1"/>
          </p:cNvSpPr>
          <p:nvPr/>
        </p:nvSpPr>
        <p:spPr bwMode="auto">
          <a:xfrm>
            <a:off x="1574800" y="2852738"/>
            <a:ext cx="7715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625" tIns="19050" rIns="47625" bIns="19050">
            <a:spAutoFit/>
          </a:bodyPr>
          <a:lstStyle/>
          <a:p>
            <a:pPr algn="ctr" defTabSz="762000"/>
            <a:r>
              <a:rPr lang="en-US">
                <a:solidFill>
                  <a:srgbClr val="FC0128"/>
                </a:solidFill>
                <a:latin typeface="Helv" charset="0"/>
              </a:rPr>
              <a:t>DB.</a:t>
            </a:r>
          </a:p>
          <a:p>
            <a:pPr algn="ctr" defTabSz="762000"/>
            <a:r>
              <a:rPr lang="en-US">
                <a:solidFill>
                  <a:srgbClr val="FC0128"/>
                </a:solidFill>
                <a:latin typeface="Helv" charset="0"/>
              </a:rPr>
              <a:t>server</a:t>
            </a:r>
          </a:p>
        </p:txBody>
      </p:sp>
      <p:sp>
        <p:nvSpPr>
          <p:cNvPr id="13352" name="Rectangle 40"/>
          <p:cNvSpPr>
            <a:spLocks noChangeArrowheads="1"/>
          </p:cNvSpPr>
          <p:nvPr/>
        </p:nvSpPr>
        <p:spPr bwMode="auto">
          <a:xfrm>
            <a:off x="3556000" y="2852738"/>
            <a:ext cx="7715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625" tIns="19050" rIns="47625" bIns="19050">
            <a:spAutoFit/>
          </a:bodyPr>
          <a:lstStyle/>
          <a:p>
            <a:pPr algn="ctr" defTabSz="762000"/>
            <a:r>
              <a:rPr lang="en-US">
                <a:solidFill>
                  <a:srgbClr val="FC0128"/>
                </a:solidFill>
                <a:latin typeface="Helv" charset="0"/>
              </a:rPr>
              <a:t>Print</a:t>
            </a:r>
          </a:p>
          <a:p>
            <a:pPr algn="ctr" defTabSz="762000"/>
            <a:r>
              <a:rPr lang="en-US">
                <a:solidFill>
                  <a:srgbClr val="FC0128"/>
                </a:solidFill>
                <a:latin typeface="Helv" charset="0"/>
              </a:rPr>
              <a:t>server</a:t>
            </a:r>
          </a:p>
        </p:txBody>
      </p:sp>
      <p:sp>
        <p:nvSpPr>
          <p:cNvPr id="13353" name="Rectangle 41"/>
          <p:cNvSpPr>
            <a:spLocks noChangeArrowheads="1"/>
          </p:cNvSpPr>
          <p:nvPr/>
        </p:nvSpPr>
        <p:spPr bwMode="auto">
          <a:xfrm>
            <a:off x="2405063" y="5608638"/>
            <a:ext cx="7715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625" tIns="19050" rIns="47625" bIns="19050">
            <a:spAutoFit/>
          </a:bodyPr>
          <a:lstStyle/>
          <a:p>
            <a:pPr algn="ctr" defTabSz="762000"/>
            <a:r>
              <a:rPr lang="en-US">
                <a:solidFill>
                  <a:srgbClr val="FC0128"/>
                </a:solidFill>
                <a:latin typeface="Helv" charset="0"/>
              </a:rPr>
              <a:t>DB.</a:t>
            </a:r>
          </a:p>
          <a:p>
            <a:pPr algn="ctr" defTabSz="762000"/>
            <a:r>
              <a:rPr lang="en-US">
                <a:solidFill>
                  <a:srgbClr val="FC0128"/>
                </a:solidFill>
                <a:latin typeface="Helv" charset="0"/>
              </a:rPr>
              <a:t>server</a:t>
            </a:r>
          </a:p>
        </p:txBody>
      </p:sp>
      <p:sp>
        <p:nvSpPr>
          <p:cNvPr id="13354" name="Rectangle 42"/>
          <p:cNvSpPr>
            <a:spLocks noChangeArrowheads="1"/>
          </p:cNvSpPr>
          <p:nvPr/>
        </p:nvSpPr>
        <p:spPr bwMode="auto">
          <a:xfrm>
            <a:off x="4897438" y="5608638"/>
            <a:ext cx="7715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625" tIns="19050" rIns="47625" bIns="19050">
            <a:spAutoFit/>
          </a:bodyPr>
          <a:lstStyle/>
          <a:p>
            <a:pPr algn="ctr" defTabSz="762000"/>
            <a:r>
              <a:rPr lang="en-US">
                <a:solidFill>
                  <a:srgbClr val="FC0128"/>
                </a:solidFill>
                <a:latin typeface="Helv" charset="0"/>
              </a:rPr>
              <a:t>O.A.</a:t>
            </a:r>
          </a:p>
          <a:p>
            <a:pPr algn="ctr" defTabSz="762000"/>
            <a:r>
              <a:rPr lang="en-US">
                <a:solidFill>
                  <a:srgbClr val="FC0128"/>
                </a:solidFill>
                <a:latin typeface="Helv" charset="0"/>
              </a:rPr>
              <a:t>server</a:t>
            </a:r>
          </a:p>
        </p:txBody>
      </p:sp>
      <p:sp>
        <p:nvSpPr>
          <p:cNvPr id="13355" name="Rectangle 43"/>
          <p:cNvSpPr>
            <a:spLocks noChangeArrowheads="1"/>
          </p:cNvSpPr>
          <p:nvPr/>
        </p:nvSpPr>
        <p:spPr bwMode="auto">
          <a:xfrm>
            <a:off x="5056188" y="2765425"/>
            <a:ext cx="1125537" cy="714375"/>
          </a:xfrm>
          <a:prstGeom prst="rect">
            <a:avLst/>
          </a:prstGeom>
          <a:solidFill>
            <a:schemeClr val="bg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6" name="Rectangle 44"/>
          <p:cNvSpPr>
            <a:spLocks noChangeArrowheads="1"/>
          </p:cNvSpPr>
          <p:nvPr/>
        </p:nvSpPr>
        <p:spPr bwMode="auto">
          <a:xfrm>
            <a:off x="5232400" y="2852738"/>
            <a:ext cx="7715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625" tIns="19050" rIns="47625" bIns="19050">
            <a:spAutoFit/>
          </a:bodyPr>
          <a:lstStyle/>
          <a:p>
            <a:pPr algn="ctr" defTabSz="762000"/>
            <a:r>
              <a:rPr lang="en-US">
                <a:solidFill>
                  <a:srgbClr val="FC0128"/>
                </a:solidFill>
                <a:latin typeface="Helv" charset="0"/>
              </a:rPr>
              <a:t>CAD</a:t>
            </a:r>
          </a:p>
          <a:p>
            <a:pPr algn="ctr" defTabSz="762000"/>
            <a:r>
              <a:rPr lang="en-US">
                <a:solidFill>
                  <a:srgbClr val="FC0128"/>
                </a:solidFill>
                <a:latin typeface="Helv" charset="0"/>
              </a:rPr>
              <a:t>server</a:t>
            </a:r>
          </a:p>
        </p:txBody>
      </p:sp>
      <p:sp>
        <p:nvSpPr>
          <p:cNvPr id="13357" name="Line 45"/>
          <p:cNvSpPr>
            <a:spLocks noChangeShapeType="1"/>
          </p:cNvSpPr>
          <p:nvPr/>
        </p:nvSpPr>
        <p:spPr bwMode="auto">
          <a:xfrm>
            <a:off x="5486400" y="2514600"/>
            <a:ext cx="0" cy="228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strip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smtClean="0"/>
              <a:t>The Internetwork-enterprise</a:t>
            </a:r>
          </a:p>
        </p:txBody>
      </p:sp>
      <p:sp>
        <p:nvSpPr>
          <p:cNvPr id="14339" name="Oval 3"/>
          <p:cNvSpPr>
            <a:spLocks noChangeArrowheads="1"/>
          </p:cNvSpPr>
          <p:nvPr/>
        </p:nvSpPr>
        <p:spPr bwMode="auto">
          <a:xfrm>
            <a:off x="2022475" y="1468438"/>
            <a:ext cx="5137150" cy="5199062"/>
          </a:xfrm>
          <a:prstGeom prst="ellipse">
            <a:avLst/>
          </a:prstGeom>
          <a:solidFill>
            <a:srgbClr val="CCCC00"/>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0" name="Text Box 4"/>
          <p:cNvSpPr txBox="1">
            <a:spLocks noChangeArrowheads="1"/>
          </p:cNvSpPr>
          <p:nvPr/>
        </p:nvSpPr>
        <p:spPr bwMode="auto">
          <a:xfrm>
            <a:off x="1581150" y="1627188"/>
            <a:ext cx="149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lgn="ctr"/>
            <a:r>
              <a:rPr lang="en-US" sz="1800">
                <a:solidFill>
                  <a:schemeClr val="tx1"/>
                </a:solidFill>
              </a:rPr>
              <a:t>The Internet</a:t>
            </a:r>
          </a:p>
        </p:txBody>
      </p:sp>
      <p:sp>
        <p:nvSpPr>
          <p:cNvPr id="14341" name="Rectangle 5"/>
          <p:cNvSpPr>
            <a:spLocks noChangeArrowheads="1"/>
          </p:cNvSpPr>
          <p:nvPr/>
        </p:nvSpPr>
        <p:spPr bwMode="auto">
          <a:xfrm>
            <a:off x="3816350" y="1733550"/>
            <a:ext cx="1549400" cy="1143000"/>
          </a:xfrm>
          <a:prstGeom prst="rect">
            <a:avLst/>
          </a:prstGeom>
          <a:gradFill rotWithShape="0">
            <a:gsLst>
              <a:gs pos="0">
                <a:srgbClr val="33CC33"/>
              </a:gs>
              <a:gs pos="100000">
                <a:srgbClr val="185E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a:r>
              <a:rPr lang="en-US" sz="1600">
                <a:solidFill>
                  <a:schemeClr val="tx1"/>
                </a:solidFill>
              </a:rPr>
              <a:t>Intranets</a:t>
            </a:r>
            <a:endParaRPr lang="en-US" sz="1400" b="0">
              <a:solidFill>
                <a:schemeClr val="tx1"/>
              </a:solidFill>
            </a:endParaRPr>
          </a:p>
        </p:txBody>
      </p:sp>
      <p:grpSp>
        <p:nvGrpSpPr>
          <p:cNvPr id="14342" name="Group 6"/>
          <p:cNvGrpSpPr>
            <a:grpSpLocks/>
          </p:cNvGrpSpPr>
          <p:nvPr/>
        </p:nvGrpSpPr>
        <p:grpSpPr bwMode="auto">
          <a:xfrm>
            <a:off x="4046538" y="1790700"/>
            <a:ext cx="1019175" cy="1008063"/>
            <a:chOff x="529" y="3300"/>
            <a:chExt cx="695" cy="635"/>
          </a:xfrm>
        </p:grpSpPr>
        <p:sp>
          <p:nvSpPr>
            <p:cNvPr id="14393" name="Oval 7"/>
            <p:cNvSpPr>
              <a:spLocks noChangeArrowheads="1"/>
            </p:cNvSpPr>
            <p:nvPr/>
          </p:nvSpPr>
          <p:spPr bwMode="auto">
            <a:xfrm>
              <a:off x="552" y="3335"/>
              <a:ext cx="624" cy="576"/>
            </a:xfrm>
            <a:prstGeom prst="ellipse">
              <a:avLst/>
            </a:prstGeom>
            <a:noFill/>
            <a:ln w="12700">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4" name="Oval 8"/>
            <p:cNvSpPr>
              <a:spLocks noChangeArrowheads="1"/>
            </p:cNvSpPr>
            <p:nvPr/>
          </p:nvSpPr>
          <p:spPr bwMode="auto">
            <a:xfrm flipV="1">
              <a:off x="589" y="3372"/>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5" name="Oval 9"/>
            <p:cNvSpPr>
              <a:spLocks noChangeArrowheads="1"/>
            </p:cNvSpPr>
            <p:nvPr/>
          </p:nvSpPr>
          <p:spPr bwMode="auto">
            <a:xfrm flipV="1">
              <a:off x="529" y="3684"/>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6" name="Oval 10"/>
            <p:cNvSpPr>
              <a:spLocks noChangeArrowheads="1"/>
            </p:cNvSpPr>
            <p:nvPr/>
          </p:nvSpPr>
          <p:spPr bwMode="auto">
            <a:xfrm flipV="1">
              <a:off x="745" y="3840"/>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7" name="Oval 11"/>
            <p:cNvSpPr>
              <a:spLocks noChangeArrowheads="1"/>
            </p:cNvSpPr>
            <p:nvPr/>
          </p:nvSpPr>
          <p:spPr bwMode="auto">
            <a:xfrm flipV="1">
              <a:off x="1009" y="3792"/>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8" name="Oval 12"/>
            <p:cNvSpPr>
              <a:spLocks noChangeArrowheads="1"/>
            </p:cNvSpPr>
            <p:nvPr/>
          </p:nvSpPr>
          <p:spPr bwMode="auto">
            <a:xfrm flipV="1">
              <a:off x="1093" y="3456"/>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9" name="Oval 13"/>
            <p:cNvSpPr>
              <a:spLocks noChangeArrowheads="1"/>
            </p:cNvSpPr>
            <p:nvPr/>
          </p:nvSpPr>
          <p:spPr bwMode="auto">
            <a:xfrm flipV="1">
              <a:off x="877" y="3300"/>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43" name="Rectangle 14"/>
          <p:cNvSpPr>
            <a:spLocks noChangeArrowheads="1"/>
          </p:cNvSpPr>
          <p:nvPr/>
        </p:nvSpPr>
        <p:spPr bwMode="auto">
          <a:xfrm>
            <a:off x="5435600" y="3467100"/>
            <a:ext cx="1547813" cy="1143000"/>
          </a:xfrm>
          <a:prstGeom prst="rect">
            <a:avLst/>
          </a:prstGeom>
          <a:solidFill>
            <a:srgbClr val="CC990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a:r>
              <a:rPr lang="en-US" sz="1600">
                <a:solidFill>
                  <a:schemeClr val="tx1"/>
                </a:solidFill>
              </a:rPr>
              <a:t>Intranets</a:t>
            </a:r>
            <a:endParaRPr lang="en-US" sz="1400" b="0">
              <a:solidFill>
                <a:schemeClr val="tx1"/>
              </a:solidFill>
            </a:endParaRPr>
          </a:p>
        </p:txBody>
      </p:sp>
      <p:grpSp>
        <p:nvGrpSpPr>
          <p:cNvPr id="14344" name="Group 15"/>
          <p:cNvGrpSpPr>
            <a:grpSpLocks/>
          </p:cNvGrpSpPr>
          <p:nvPr/>
        </p:nvGrpSpPr>
        <p:grpSpPr bwMode="auto">
          <a:xfrm>
            <a:off x="5665788" y="3524250"/>
            <a:ext cx="1019175" cy="1008063"/>
            <a:chOff x="529" y="3300"/>
            <a:chExt cx="695" cy="635"/>
          </a:xfrm>
        </p:grpSpPr>
        <p:sp>
          <p:nvSpPr>
            <p:cNvPr id="14386" name="Oval 16"/>
            <p:cNvSpPr>
              <a:spLocks noChangeArrowheads="1"/>
            </p:cNvSpPr>
            <p:nvPr/>
          </p:nvSpPr>
          <p:spPr bwMode="auto">
            <a:xfrm>
              <a:off x="552" y="3335"/>
              <a:ext cx="624" cy="576"/>
            </a:xfrm>
            <a:prstGeom prst="ellipse">
              <a:avLst/>
            </a:prstGeom>
            <a:noFill/>
            <a:ln w="12700">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7" name="Oval 17"/>
            <p:cNvSpPr>
              <a:spLocks noChangeArrowheads="1"/>
            </p:cNvSpPr>
            <p:nvPr/>
          </p:nvSpPr>
          <p:spPr bwMode="auto">
            <a:xfrm flipV="1">
              <a:off x="589" y="3372"/>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8" name="Oval 18"/>
            <p:cNvSpPr>
              <a:spLocks noChangeArrowheads="1"/>
            </p:cNvSpPr>
            <p:nvPr/>
          </p:nvSpPr>
          <p:spPr bwMode="auto">
            <a:xfrm flipV="1">
              <a:off x="529" y="3684"/>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9" name="Oval 19"/>
            <p:cNvSpPr>
              <a:spLocks noChangeArrowheads="1"/>
            </p:cNvSpPr>
            <p:nvPr/>
          </p:nvSpPr>
          <p:spPr bwMode="auto">
            <a:xfrm flipV="1">
              <a:off x="745" y="3840"/>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0" name="Oval 20"/>
            <p:cNvSpPr>
              <a:spLocks noChangeArrowheads="1"/>
            </p:cNvSpPr>
            <p:nvPr/>
          </p:nvSpPr>
          <p:spPr bwMode="auto">
            <a:xfrm flipV="1">
              <a:off x="1009" y="3792"/>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1" name="Oval 21"/>
            <p:cNvSpPr>
              <a:spLocks noChangeArrowheads="1"/>
            </p:cNvSpPr>
            <p:nvPr/>
          </p:nvSpPr>
          <p:spPr bwMode="auto">
            <a:xfrm flipV="1">
              <a:off x="1093" y="3456"/>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2" name="Oval 22"/>
            <p:cNvSpPr>
              <a:spLocks noChangeArrowheads="1"/>
            </p:cNvSpPr>
            <p:nvPr/>
          </p:nvSpPr>
          <p:spPr bwMode="auto">
            <a:xfrm flipV="1">
              <a:off x="877" y="3300"/>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45" name="Rectangle 23"/>
          <p:cNvSpPr>
            <a:spLocks noChangeArrowheads="1"/>
          </p:cNvSpPr>
          <p:nvPr/>
        </p:nvSpPr>
        <p:spPr bwMode="auto">
          <a:xfrm>
            <a:off x="3852863" y="5124450"/>
            <a:ext cx="1547812" cy="1143000"/>
          </a:xfrm>
          <a:prstGeom prst="rect">
            <a:avLst/>
          </a:prstGeom>
          <a:solidFill>
            <a:srgbClr val="80800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a:r>
              <a:rPr lang="en-US" sz="1600">
                <a:solidFill>
                  <a:schemeClr val="tx1"/>
                </a:solidFill>
              </a:rPr>
              <a:t>Intranets</a:t>
            </a:r>
            <a:endParaRPr lang="en-US" sz="1400" b="0">
              <a:solidFill>
                <a:schemeClr val="tx1"/>
              </a:solidFill>
            </a:endParaRPr>
          </a:p>
        </p:txBody>
      </p:sp>
      <p:grpSp>
        <p:nvGrpSpPr>
          <p:cNvPr id="14346" name="Group 24"/>
          <p:cNvGrpSpPr>
            <a:grpSpLocks/>
          </p:cNvGrpSpPr>
          <p:nvPr/>
        </p:nvGrpSpPr>
        <p:grpSpPr bwMode="auto">
          <a:xfrm>
            <a:off x="4083050" y="5181600"/>
            <a:ext cx="1017588" cy="1008063"/>
            <a:chOff x="529" y="3300"/>
            <a:chExt cx="695" cy="635"/>
          </a:xfrm>
        </p:grpSpPr>
        <p:sp>
          <p:nvSpPr>
            <p:cNvPr id="14379" name="Oval 25"/>
            <p:cNvSpPr>
              <a:spLocks noChangeArrowheads="1"/>
            </p:cNvSpPr>
            <p:nvPr/>
          </p:nvSpPr>
          <p:spPr bwMode="auto">
            <a:xfrm>
              <a:off x="552" y="3335"/>
              <a:ext cx="624" cy="576"/>
            </a:xfrm>
            <a:prstGeom prst="ellipse">
              <a:avLst/>
            </a:prstGeom>
            <a:noFill/>
            <a:ln w="12700">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0" name="Oval 26"/>
            <p:cNvSpPr>
              <a:spLocks noChangeArrowheads="1"/>
            </p:cNvSpPr>
            <p:nvPr/>
          </p:nvSpPr>
          <p:spPr bwMode="auto">
            <a:xfrm flipV="1">
              <a:off x="589" y="3372"/>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1" name="Oval 27"/>
            <p:cNvSpPr>
              <a:spLocks noChangeArrowheads="1"/>
            </p:cNvSpPr>
            <p:nvPr/>
          </p:nvSpPr>
          <p:spPr bwMode="auto">
            <a:xfrm flipV="1">
              <a:off x="529" y="3684"/>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2" name="Oval 28"/>
            <p:cNvSpPr>
              <a:spLocks noChangeArrowheads="1"/>
            </p:cNvSpPr>
            <p:nvPr/>
          </p:nvSpPr>
          <p:spPr bwMode="auto">
            <a:xfrm flipV="1">
              <a:off x="745" y="3840"/>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3" name="Oval 29"/>
            <p:cNvSpPr>
              <a:spLocks noChangeArrowheads="1"/>
            </p:cNvSpPr>
            <p:nvPr/>
          </p:nvSpPr>
          <p:spPr bwMode="auto">
            <a:xfrm flipV="1">
              <a:off x="1009" y="3792"/>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4" name="Oval 30"/>
            <p:cNvSpPr>
              <a:spLocks noChangeArrowheads="1"/>
            </p:cNvSpPr>
            <p:nvPr/>
          </p:nvSpPr>
          <p:spPr bwMode="auto">
            <a:xfrm flipV="1">
              <a:off x="1093" y="3456"/>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5" name="Oval 31"/>
            <p:cNvSpPr>
              <a:spLocks noChangeArrowheads="1"/>
            </p:cNvSpPr>
            <p:nvPr/>
          </p:nvSpPr>
          <p:spPr bwMode="auto">
            <a:xfrm flipV="1">
              <a:off x="877" y="3300"/>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47" name="Rectangle 32"/>
          <p:cNvSpPr>
            <a:spLocks noChangeArrowheads="1"/>
          </p:cNvSpPr>
          <p:nvPr/>
        </p:nvSpPr>
        <p:spPr bwMode="auto">
          <a:xfrm>
            <a:off x="2198688" y="3467100"/>
            <a:ext cx="1547812" cy="1143000"/>
          </a:xfrm>
          <a:prstGeom prst="rect">
            <a:avLst/>
          </a:prstGeom>
          <a:gradFill rotWithShape="0">
            <a:gsLst>
              <a:gs pos="0">
                <a:srgbClr val="FFFFFF"/>
              </a:gs>
              <a:gs pos="100000">
                <a:schemeClr val="bg1"/>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a:r>
              <a:rPr lang="en-US" sz="1600">
                <a:solidFill>
                  <a:srgbClr val="000000"/>
                </a:solidFill>
              </a:rPr>
              <a:t>Intranets</a:t>
            </a:r>
            <a:endParaRPr lang="en-US" sz="1400" b="0">
              <a:solidFill>
                <a:srgbClr val="000000"/>
              </a:solidFill>
            </a:endParaRPr>
          </a:p>
        </p:txBody>
      </p:sp>
      <p:grpSp>
        <p:nvGrpSpPr>
          <p:cNvPr id="14348" name="Group 33"/>
          <p:cNvGrpSpPr>
            <a:grpSpLocks/>
          </p:cNvGrpSpPr>
          <p:nvPr/>
        </p:nvGrpSpPr>
        <p:grpSpPr bwMode="auto">
          <a:xfrm>
            <a:off x="2428875" y="3524250"/>
            <a:ext cx="1019175" cy="1008063"/>
            <a:chOff x="529" y="3300"/>
            <a:chExt cx="695" cy="635"/>
          </a:xfrm>
        </p:grpSpPr>
        <p:sp>
          <p:nvSpPr>
            <p:cNvPr id="14372" name="Oval 34"/>
            <p:cNvSpPr>
              <a:spLocks noChangeArrowheads="1"/>
            </p:cNvSpPr>
            <p:nvPr/>
          </p:nvSpPr>
          <p:spPr bwMode="auto">
            <a:xfrm>
              <a:off x="552" y="3335"/>
              <a:ext cx="624" cy="576"/>
            </a:xfrm>
            <a:prstGeom prst="ellipse">
              <a:avLst/>
            </a:prstGeom>
            <a:noFill/>
            <a:ln w="12700">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3" name="Oval 35"/>
            <p:cNvSpPr>
              <a:spLocks noChangeArrowheads="1"/>
            </p:cNvSpPr>
            <p:nvPr/>
          </p:nvSpPr>
          <p:spPr bwMode="auto">
            <a:xfrm flipV="1">
              <a:off x="589" y="3372"/>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4" name="Oval 36"/>
            <p:cNvSpPr>
              <a:spLocks noChangeArrowheads="1"/>
            </p:cNvSpPr>
            <p:nvPr/>
          </p:nvSpPr>
          <p:spPr bwMode="auto">
            <a:xfrm flipV="1">
              <a:off x="529" y="3684"/>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5" name="Oval 37"/>
            <p:cNvSpPr>
              <a:spLocks noChangeArrowheads="1"/>
            </p:cNvSpPr>
            <p:nvPr/>
          </p:nvSpPr>
          <p:spPr bwMode="auto">
            <a:xfrm flipV="1">
              <a:off x="745" y="3840"/>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6" name="Oval 38"/>
            <p:cNvSpPr>
              <a:spLocks noChangeArrowheads="1"/>
            </p:cNvSpPr>
            <p:nvPr/>
          </p:nvSpPr>
          <p:spPr bwMode="auto">
            <a:xfrm flipV="1">
              <a:off x="1009" y="3792"/>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7" name="Oval 39"/>
            <p:cNvSpPr>
              <a:spLocks noChangeArrowheads="1"/>
            </p:cNvSpPr>
            <p:nvPr/>
          </p:nvSpPr>
          <p:spPr bwMode="auto">
            <a:xfrm flipV="1">
              <a:off x="1093" y="3456"/>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8" name="Oval 40"/>
            <p:cNvSpPr>
              <a:spLocks noChangeArrowheads="1"/>
            </p:cNvSpPr>
            <p:nvPr/>
          </p:nvSpPr>
          <p:spPr bwMode="auto">
            <a:xfrm flipV="1">
              <a:off x="877" y="3300"/>
              <a:ext cx="131" cy="95"/>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349" name="Group 41"/>
          <p:cNvGrpSpPr>
            <a:grpSpLocks/>
          </p:cNvGrpSpPr>
          <p:nvPr/>
        </p:nvGrpSpPr>
        <p:grpSpPr bwMode="auto">
          <a:xfrm>
            <a:off x="2620963" y="2305050"/>
            <a:ext cx="1177925" cy="1143000"/>
            <a:chOff x="1788" y="1452"/>
            <a:chExt cx="804" cy="720"/>
          </a:xfrm>
        </p:grpSpPr>
        <p:sp>
          <p:nvSpPr>
            <p:cNvPr id="14369" name="Line 42"/>
            <p:cNvSpPr>
              <a:spLocks noChangeShapeType="1"/>
            </p:cNvSpPr>
            <p:nvPr/>
          </p:nvSpPr>
          <p:spPr bwMode="auto">
            <a:xfrm flipV="1">
              <a:off x="1788" y="1716"/>
              <a:ext cx="420" cy="45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0" name="Line 43"/>
            <p:cNvSpPr>
              <a:spLocks noChangeShapeType="1"/>
            </p:cNvSpPr>
            <p:nvPr/>
          </p:nvSpPr>
          <p:spPr bwMode="auto">
            <a:xfrm flipH="1">
              <a:off x="2124" y="1728"/>
              <a:ext cx="72" cy="21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1" name="Line 44"/>
            <p:cNvSpPr>
              <a:spLocks noChangeShapeType="1"/>
            </p:cNvSpPr>
            <p:nvPr/>
          </p:nvSpPr>
          <p:spPr bwMode="auto">
            <a:xfrm flipV="1">
              <a:off x="2124" y="1452"/>
              <a:ext cx="468" cy="49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350" name="Group 45"/>
          <p:cNvGrpSpPr>
            <a:grpSpLocks/>
          </p:cNvGrpSpPr>
          <p:nvPr/>
        </p:nvGrpSpPr>
        <p:grpSpPr bwMode="auto">
          <a:xfrm>
            <a:off x="5365750" y="4533900"/>
            <a:ext cx="1177925" cy="1143000"/>
            <a:chOff x="1788" y="1452"/>
            <a:chExt cx="804" cy="720"/>
          </a:xfrm>
        </p:grpSpPr>
        <p:sp>
          <p:nvSpPr>
            <p:cNvPr id="14366" name="Line 46"/>
            <p:cNvSpPr>
              <a:spLocks noChangeShapeType="1"/>
            </p:cNvSpPr>
            <p:nvPr/>
          </p:nvSpPr>
          <p:spPr bwMode="auto">
            <a:xfrm flipV="1">
              <a:off x="1788" y="1716"/>
              <a:ext cx="420" cy="45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7" name="Line 47"/>
            <p:cNvSpPr>
              <a:spLocks noChangeShapeType="1"/>
            </p:cNvSpPr>
            <p:nvPr/>
          </p:nvSpPr>
          <p:spPr bwMode="auto">
            <a:xfrm flipH="1">
              <a:off x="2124" y="1728"/>
              <a:ext cx="72" cy="21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8" name="Line 48"/>
            <p:cNvSpPr>
              <a:spLocks noChangeShapeType="1"/>
            </p:cNvSpPr>
            <p:nvPr/>
          </p:nvSpPr>
          <p:spPr bwMode="auto">
            <a:xfrm flipV="1">
              <a:off x="2124" y="1452"/>
              <a:ext cx="468" cy="49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351" name="Group 49"/>
          <p:cNvGrpSpPr>
            <a:grpSpLocks/>
          </p:cNvGrpSpPr>
          <p:nvPr/>
        </p:nvGrpSpPr>
        <p:grpSpPr bwMode="auto">
          <a:xfrm rot="-5400000">
            <a:off x="5245894" y="2310606"/>
            <a:ext cx="1276350" cy="1055688"/>
            <a:chOff x="1788" y="1452"/>
            <a:chExt cx="804" cy="720"/>
          </a:xfrm>
        </p:grpSpPr>
        <p:sp>
          <p:nvSpPr>
            <p:cNvPr id="14363" name="Line 50"/>
            <p:cNvSpPr>
              <a:spLocks noChangeShapeType="1"/>
            </p:cNvSpPr>
            <p:nvPr/>
          </p:nvSpPr>
          <p:spPr bwMode="auto">
            <a:xfrm flipV="1">
              <a:off x="1788" y="1716"/>
              <a:ext cx="420" cy="45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4" name="Line 51"/>
            <p:cNvSpPr>
              <a:spLocks noChangeShapeType="1"/>
            </p:cNvSpPr>
            <p:nvPr/>
          </p:nvSpPr>
          <p:spPr bwMode="auto">
            <a:xfrm flipH="1">
              <a:off x="2124" y="1728"/>
              <a:ext cx="72" cy="21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5" name="Line 52"/>
            <p:cNvSpPr>
              <a:spLocks noChangeShapeType="1"/>
            </p:cNvSpPr>
            <p:nvPr/>
          </p:nvSpPr>
          <p:spPr bwMode="auto">
            <a:xfrm flipV="1">
              <a:off x="2124" y="1452"/>
              <a:ext cx="468" cy="49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352" name="Group 53"/>
          <p:cNvGrpSpPr>
            <a:grpSpLocks/>
          </p:cNvGrpSpPr>
          <p:nvPr/>
        </p:nvGrpSpPr>
        <p:grpSpPr bwMode="auto">
          <a:xfrm rot="-5400000">
            <a:off x="2659857" y="4691856"/>
            <a:ext cx="1276350" cy="1055687"/>
            <a:chOff x="1788" y="1452"/>
            <a:chExt cx="804" cy="720"/>
          </a:xfrm>
        </p:grpSpPr>
        <p:sp>
          <p:nvSpPr>
            <p:cNvPr id="14360" name="Line 54"/>
            <p:cNvSpPr>
              <a:spLocks noChangeShapeType="1"/>
            </p:cNvSpPr>
            <p:nvPr/>
          </p:nvSpPr>
          <p:spPr bwMode="auto">
            <a:xfrm flipV="1">
              <a:off x="1788" y="1716"/>
              <a:ext cx="420" cy="45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1" name="Line 55"/>
            <p:cNvSpPr>
              <a:spLocks noChangeShapeType="1"/>
            </p:cNvSpPr>
            <p:nvPr/>
          </p:nvSpPr>
          <p:spPr bwMode="auto">
            <a:xfrm flipH="1">
              <a:off x="2124" y="1728"/>
              <a:ext cx="72" cy="21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2" name="Line 56"/>
            <p:cNvSpPr>
              <a:spLocks noChangeShapeType="1"/>
            </p:cNvSpPr>
            <p:nvPr/>
          </p:nvSpPr>
          <p:spPr bwMode="auto">
            <a:xfrm flipV="1">
              <a:off x="2124" y="1452"/>
              <a:ext cx="468" cy="49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53" name="Text Box 57"/>
          <p:cNvSpPr txBox="1">
            <a:spLocks noChangeArrowheads="1"/>
          </p:cNvSpPr>
          <p:nvPr/>
        </p:nvSpPr>
        <p:spPr bwMode="auto">
          <a:xfrm>
            <a:off x="2492375" y="2441575"/>
            <a:ext cx="1109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lgn="ctr"/>
            <a:r>
              <a:rPr lang="en-US" sz="1600">
                <a:solidFill>
                  <a:srgbClr val="000000"/>
                </a:solidFill>
              </a:rPr>
              <a:t>Extranets</a:t>
            </a:r>
          </a:p>
        </p:txBody>
      </p:sp>
      <p:sp>
        <p:nvSpPr>
          <p:cNvPr id="14354" name="Text Box 58"/>
          <p:cNvSpPr txBox="1">
            <a:spLocks noChangeArrowheads="1"/>
          </p:cNvSpPr>
          <p:nvPr/>
        </p:nvSpPr>
        <p:spPr bwMode="auto">
          <a:xfrm>
            <a:off x="2266950" y="4637088"/>
            <a:ext cx="819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lgn="ctr"/>
            <a:r>
              <a:rPr lang="en-US" sz="1800">
                <a:solidFill>
                  <a:srgbClr val="000000"/>
                </a:solidFill>
              </a:rPr>
              <a:t>Client</a:t>
            </a:r>
          </a:p>
        </p:txBody>
      </p:sp>
      <p:sp>
        <p:nvSpPr>
          <p:cNvPr id="14355" name="Text Box 59"/>
          <p:cNvSpPr txBox="1">
            <a:spLocks noChangeArrowheads="1"/>
          </p:cNvSpPr>
          <p:nvPr/>
        </p:nvSpPr>
        <p:spPr bwMode="auto">
          <a:xfrm>
            <a:off x="3937000" y="2808288"/>
            <a:ext cx="1314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lgn="ctr"/>
            <a:r>
              <a:rPr lang="en-US" sz="1800">
                <a:solidFill>
                  <a:srgbClr val="000000"/>
                </a:solidFill>
              </a:rPr>
              <a:t>Enterprise</a:t>
            </a:r>
          </a:p>
        </p:txBody>
      </p:sp>
      <p:sp>
        <p:nvSpPr>
          <p:cNvPr id="14356" name="Text Box 60"/>
          <p:cNvSpPr txBox="1">
            <a:spLocks noChangeArrowheads="1"/>
          </p:cNvSpPr>
          <p:nvPr/>
        </p:nvSpPr>
        <p:spPr bwMode="auto">
          <a:xfrm>
            <a:off x="5627688" y="4598988"/>
            <a:ext cx="109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lgn="ctr"/>
            <a:r>
              <a:rPr lang="en-US" sz="1800">
                <a:solidFill>
                  <a:srgbClr val="000000"/>
                </a:solidFill>
              </a:rPr>
              <a:t>Supplier</a:t>
            </a:r>
          </a:p>
        </p:txBody>
      </p:sp>
      <p:sp>
        <p:nvSpPr>
          <p:cNvPr id="14357" name="Text Box 61"/>
          <p:cNvSpPr txBox="1">
            <a:spLocks noChangeArrowheads="1"/>
          </p:cNvSpPr>
          <p:nvPr/>
        </p:nvSpPr>
        <p:spPr bwMode="auto">
          <a:xfrm>
            <a:off x="3386138" y="6180138"/>
            <a:ext cx="238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lgn="ctr"/>
            <a:r>
              <a:rPr lang="en-US" sz="1800">
                <a:solidFill>
                  <a:srgbClr val="000000"/>
                </a:solidFill>
              </a:rPr>
              <a:t>Other Organizations</a:t>
            </a:r>
          </a:p>
        </p:txBody>
      </p:sp>
      <p:sp>
        <p:nvSpPr>
          <p:cNvPr id="14358" name="Text Box 62"/>
          <p:cNvSpPr txBox="1">
            <a:spLocks noChangeArrowheads="1"/>
          </p:cNvSpPr>
          <p:nvPr/>
        </p:nvSpPr>
        <p:spPr bwMode="auto">
          <a:xfrm>
            <a:off x="6296025" y="5784850"/>
            <a:ext cx="279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lgn="ctr"/>
            <a:r>
              <a:rPr lang="en-US">
                <a:solidFill>
                  <a:schemeClr val="tx1"/>
                </a:solidFill>
              </a:rPr>
              <a:t>Electronic Commerce</a:t>
            </a:r>
          </a:p>
        </p:txBody>
      </p:sp>
      <p:sp>
        <p:nvSpPr>
          <p:cNvPr id="14359" name="Rectangle 63"/>
          <p:cNvSpPr>
            <a:spLocks noChangeArrowheads="1"/>
          </p:cNvSpPr>
          <p:nvPr/>
        </p:nvSpPr>
        <p:spPr bwMode="auto">
          <a:xfrm>
            <a:off x="314325" y="6475413"/>
            <a:ext cx="16525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defTabSz="762000"/>
            <a:r>
              <a:rPr lang="en-US" sz="1400" b="0">
                <a:solidFill>
                  <a:schemeClr val="tx1"/>
                </a:solidFill>
              </a:rPr>
              <a:t>text: O’Brien p 180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Media and Channels</a:t>
            </a:r>
          </a:p>
        </p:txBody>
      </p:sp>
      <p:sp>
        <p:nvSpPr>
          <p:cNvPr id="16387" name="Rectangle 3"/>
          <p:cNvSpPr>
            <a:spLocks noGrp="1" noChangeArrowheads="1"/>
          </p:cNvSpPr>
          <p:nvPr>
            <p:ph idx="1"/>
          </p:nvPr>
        </p:nvSpPr>
        <p:spPr>
          <a:xfrm>
            <a:off x="304800" y="1219200"/>
            <a:ext cx="8534400" cy="4648200"/>
          </a:xfrm>
        </p:spPr>
        <p:txBody>
          <a:bodyPr rtlCol="0">
            <a:normAutofit lnSpcReduction="10000"/>
          </a:bodyPr>
          <a:lstStyle/>
          <a:p>
            <a:pPr eaLnBrk="1" fontAlgn="auto" hangingPunct="1">
              <a:lnSpc>
                <a:spcPct val="90000"/>
              </a:lnSpc>
              <a:spcAft>
                <a:spcPts val="0"/>
              </a:spcAft>
              <a:defRPr/>
            </a:pPr>
            <a:r>
              <a:rPr lang="en-US" sz="2400" smtClean="0"/>
              <a:t>Signals</a:t>
            </a:r>
          </a:p>
          <a:p>
            <a:pPr lvl="1" eaLnBrk="1" fontAlgn="auto" hangingPunct="1">
              <a:lnSpc>
                <a:spcPct val="90000"/>
              </a:lnSpc>
              <a:spcAft>
                <a:spcPts val="0"/>
              </a:spcAft>
              <a:defRPr/>
            </a:pPr>
            <a:r>
              <a:rPr lang="en-US" sz="2000" smtClean="0"/>
              <a:t>analog</a:t>
            </a:r>
          </a:p>
          <a:p>
            <a:pPr lvl="1" eaLnBrk="1" fontAlgn="auto" hangingPunct="1">
              <a:lnSpc>
                <a:spcPct val="90000"/>
              </a:lnSpc>
              <a:spcAft>
                <a:spcPts val="0"/>
              </a:spcAft>
              <a:defRPr/>
            </a:pPr>
            <a:r>
              <a:rPr lang="en-US" sz="2000" smtClean="0"/>
              <a:t>digital</a:t>
            </a:r>
          </a:p>
          <a:p>
            <a:pPr eaLnBrk="1" fontAlgn="auto" hangingPunct="1">
              <a:lnSpc>
                <a:spcPct val="90000"/>
              </a:lnSpc>
              <a:spcAft>
                <a:spcPts val="0"/>
              </a:spcAft>
              <a:defRPr/>
            </a:pPr>
            <a:r>
              <a:rPr lang="en-US" sz="2400" smtClean="0"/>
              <a:t>Cables</a:t>
            </a:r>
          </a:p>
          <a:p>
            <a:pPr lvl="1" eaLnBrk="1" fontAlgn="auto" hangingPunct="1">
              <a:lnSpc>
                <a:spcPct val="90000"/>
              </a:lnSpc>
              <a:spcAft>
                <a:spcPts val="0"/>
              </a:spcAft>
              <a:defRPr/>
            </a:pPr>
            <a:r>
              <a:rPr lang="en-US" sz="2000" smtClean="0"/>
              <a:t>Twisted-pair    	</a:t>
            </a:r>
            <a:r>
              <a:rPr lang="en-US" sz="1800" smtClean="0"/>
              <a:t>interference</a:t>
            </a:r>
            <a:r>
              <a:rPr lang="en-US" sz="2000" smtClean="0"/>
              <a:t> </a:t>
            </a:r>
          </a:p>
          <a:p>
            <a:pPr lvl="1" eaLnBrk="1" fontAlgn="auto" hangingPunct="1">
              <a:lnSpc>
                <a:spcPct val="90000"/>
              </a:lnSpc>
              <a:spcAft>
                <a:spcPts val="0"/>
              </a:spcAft>
              <a:defRPr/>
            </a:pPr>
            <a:r>
              <a:rPr lang="en-US" sz="2000" smtClean="0"/>
              <a:t>Coaxial cable	</a:t>
            </a:r>
            <a:r>
              <a:rPr lang="en-US" sz="1800" smtClean="0"/>
              <a:t>20x more expensive</a:t>
            </a:r>
            <a:r>
              <a:rPr lang="en-US" sz="2000" smtClean="0"/>
              <a:t>	</a:t>
            </a:r>
          </a:p>
          <a:p>
            <a:pPr lvl="2" eaLnBrk="1" fontAlgn="auto" hangingPunct="1">
              <a:lnSpc>
                <a:spcPct val="90000"/>
              </a:lnSpc>
              <a:spcAft>
                <a:spcPts val="0"/>
              </a:spcAft>
              <a:buFontTx/>
              <a:buNone/>
              <a:defRPr/>
            </a:pPr>
            <a:r>
              <a:rPr lang="en-US" sz="1600" smtClean="0"/>
              <a:t>5.500 simultaneous phone calls</a:t>
            </a:r>
          </a:p>
          <a:p>
            <a:pPr lvl="1" eaLnBrk="1" fontAlgn="auto" hangingPunct="1">
              <a:lnSpc>
                <a:spcPct val="90000"/>
              </a:lnSpc>
              <a:spcAft>
                <a:spcPts val="0"/>
              </a:spcAft>
              <a:defRPr/>
            </a:pPr>
            <a:r>
              <a:rPr lang="en-US" sz="2000" smtClean="0"/>
              <a:t>Fiber-optic  		</a:t>
            </a:r>
          </a:p>
          <a:p>
            <a:pPr lvl="2" eaLnBrk="1" fontAlgn="auto" hangingPunct="1">
              <a:lnSpc>
                <a:spcPct val="90000"/>
              </a:lnSpc>
              <a:spcAft>
                <a:spcPts val="0"/>
              </a:spcAft>
              <a:buFontTx/>
              <a:buNone/>
              <a:defRPr/>
            </a:pPr>
            <a:r>
              <a:rPr lang="en-US" sz="1600" smtClean="0"/>
              <a:t>1 fiber 30.000 phone calls</a:t>
            </a:r>
            <a:endParaRPr lang="en-US" sz="1800" smtClean="0"/>
          </a:p>
          <a:p>
            <a:pPr eaLnBrk="1" fontAlgn="auto" hangingPunct="1">
              <a:lnSpc>
                <a:spcPct val="90000"/>
              </a:lnSpc>
              <a:spcAft>
                <a:spcPts val="0"/>
              </a:spcAft>
              <a:defRPr/>
            </a:pPr>
            <a:r>
              <a:rPr lang="en-US" sz="2400" smtClean="0"/>
              <a:t>Wireless</a:t>
            </a:r>
          </a:p>
          <a:p>
            <a:pPr lvl="1" eaLnBrk="1" fontAlgn="auto" hangingPunct="1">
              <a:lnSpc>
                <a:spcPct val="90000"/>
              </a:lnSpc>
              <a:spcAft>
                <a:spcPts val="0"/>
              </a:spcAft>
              <a:defRPr/>
            </a:pPr>
            <a:r>
              <a:rPr lang="en-US" sz="2000" smtClean="0"/>
              <a:t>microwave</a:t>
            </a:r>
          </a:p>
          <a:p>
            <a:pPr lvl="1" eaLnBrk="1" fontAlgn="auto" hangingPunct="1">
              <a:lnSpc>
                <a:spcPct val="90000"/>
              </a:lnSpc>
              <a:spcAft>
                <a:spcPts val="0"/>
              </a:spcAft>
              <a:defRPr/>
            </a:pPr>
            <a:r>
              <a:rPr lang="en-US" sz="2000" smtClean="0"/>
              <a:t>satellites   </a:t>
            </a:r>
          </a:p>
          <a:p>
            <a:pPr eaLnBrk="1" fontAlgn="auto" hangingPunct="1">
              <a:lnSpc>
                <a:spcPct val="90000"/>
              </a:lnSpc>
              <a:spcAft>
                <a:spcPts val="0"/>
              </a:spcAft>
              <a:defRPr/>
            </a:pPr>
            <a:r>
              <a:rPr lang="en-US" sz="2400" smtClean="0"/>
              <a:t>Radio, Infrared, Cellular Radio, Mobile computing</a:t>
            </a:r>
          </a:p>
          <a:p>
            <a:pPr eaLnBrk="1" fontAlgn="auto" hangingPunct="1">
              <a:lnSpc>
                <a:spcPct val="90000"/>
              </a:lnSpc>
              <a:spcAft>
                <a:spcPts val="0"/>
              </a:spcAft>
              <a:defRPr/>
            </a:pPr>
            <a:r>
              <a:rPr lang="en-US" sz="2400" smtClean="0"/>
              <a:t>GPS global positioning system</a:t>
            </a:r>
          </a:p>
        </p:txBody>
      </p:sp>
      <p:sp>
        <p:nvSpPr>
          <p:cNvPr id="15364" name="Text Box 4"/>
          <p:cNvSpPr txBox="1">
            <a:spLocks noChangeArrowheads="1"/>
          </p:cNvSpPr>
          <p:nvPr/>
        </p:nvSpPr>
        <p:spPr bwMode="auto">
          <a:xfrm>
            <a:off x="4719638" y="1420813"/>
            <a:ext cx="4268787" cy="1311275"/>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r>
              <a:rPr lang="en-US" b="0">
                <a:solidFill>
                  <a:schemeClr val="bg1"/>
                </a:solidFill>
                <a:latin typeface="Times New Roman" pitchFamily="18" charset="0"/>
              </a:rPr>
              <a:t>Medium		Transmission speed</a:t>
            </a:r>
            <a:endParaRPr lang="en-US" b="0">
              <a:solidFill>
                <a:schemeClr val="accent2"/>
              </a:solidFill>
              <a:latin typeface="Times New Roman" pitchFamily="18" charset="0"/>
            </a:endParaRPr>
          </a:p>
          <a:p>
            <a:r>
              <a:rPr lang="en-US" b="0">
                <a:solidFill>
                  <a:schemeClr val="accent2"/>
                </a:solidFill>
                <a:latin typeface="Times New Roman" pitchFamily="18" charset="0"/>
              </a:rPr>
              <a:t>Metal wire	.0012Mbps - 10 Mbps</a:t>
            </a:r>
          </a:p>
          <a:p>
            <a:r>
              <a:rPr lang="en-US" b="0">
                <a:solidFill>
                  <a:schemeClr val="accent2"/>
                </a:solidFill>
                <a:latin typeface="Times New Roman" pitchFamily="18" charset="0"/>
              </a:rPr>
              <a:t>Microwave 	.256 Mbps - 100Mbps</a:t>
            </a:r>
          </a:p>
          <a:p>
            <a:r>
              <a:rPr lang="en-US" b="0">
                <a:solidFill>
                  <a:schemeClr val="accent2"/>
                </a:solidFill>
                <a:latin typeface="Times New Roman" pitchFamily="18" charset="0"/>
              </a:rPr>
              <a:t>Fiber optics	.5Mbps - 1,000Mbps </a:t>
            </a:r>
          </a:p>
        </p:txBody>
      </p:sp>
      <p:sp>
        <p:nvSpPr>
          <p:cNvPr id="15365" name="Rectangle 5"/>
          <p:cNvSpPr>
            <a:spLocks noChangeArrowheads="1"/>
          </p:cNvSpPr>
          <p:nvPr/>
        </p:nvSpPr>
        <p:spPr bwMode="auto">
          <a:xfrm>
            <a:off x="395288" y="6475413"/>
            <a:ext cx="2055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defTabSz="762000"/>
            <a:r>
              <a:rPr lang="en-US" sz="1400" b="0">
                <a:solidFill>
                  <a:schemeClr val="tx1"/>
                </a:solidFill>
              </a:rPr>
              <a:t>text: O’Brien p183 - 186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Communication hardware</a:t>
            </a:r>
          </a:p>
        </p:txBody>
      </p:sp>
      <p:sp>
        <p:nvSpPr>
          <p:cNvPr id="17411" name="Rectangle 3"/>
          <p:cNvSpPr>
            <a:spLocks noGrp="1" noChangeArrowheads="1"/>
          </p:cNvSpPr>
          <p:nvPr>
            <p:ph idx="1"/>
          </p:nvPr>
        </p:nvSpPr>
        <p:spPr>
          <a:xfrm>
            <a:off x="228600" y="1447800"/>
            <a:ext cx="8610600" cy="4648200"/>
          </a:xfrm>
        </p:spPr>
        <p:txBody>
          <a:bodyPr rtlCol="0">
            <a:normAutofit lnSpcReduction="10000"/>
          </a:bodyPr>
          <a:lstStyle/>
          <a:p>
            <a:pPr eaLnBrk="1" fontAlgn="auto" hangingPunct="1">
              <a:spcAft>
                <a:spcPts val="0"/>
              </a:spcAft>
              <a:defRPr/>
            </a:pPr>
            <a:r>
              <a:rPr lang="en-US" smtClean="0"/>
              <a:t>Modems   </a:t>
            </a:r>
            <a:r>
              <a:rPr lang="en-US" sz="1800" smtClean="0"/>
              <a:t>9.600  14.400  28.800 bps</a:t>
            </a:r>
            <a:endParaRPr lang="en-US" sz="2400" smtClean="0"/>
          </a:p>
          <a:p>
            <a:pPr eaLnBrk="1" fontAlgn="auto" hangingPunct="1">
              <a:spcAft>
                <a:spcPts val="0"/>
              </a:spcAft>
              <a:defRPr/>
            </a:pPr>
            <a:r>
              <a:rPr lang="en-US" smtClean="0"/>
              <a:t>Transmission mode</a:t>
            </a:r>
          </a:p>
          <a:p>
            <a:pPr lvl="1" eaLnBrk="1" fontAlgn="auto" hangingPunct="1">
              <a:spcAft>
                <a:spcPts val="0"/>
              </a:spcAft>
              <a:defRPr/>
            </a:pPr>
            <a:r>
              <a:rPr lang="en-US" smtClean="0"/>
              <a:t>Simplex	</a:t>
            </a:r>
            <a:r>
              <a:rPr lang="en-US" sz="2000" smtClean="0"/>
              <a:t>1 circuit  , 1 direction</a:t>
            </a:r>
            <a:endParaRPr lang="en-US" smtClean="0"/>
          </a:p>
          <a:p>
            <a:pPr lvl="1" eaLnBrk="1" fontAlgn="auto" hangingPunct="1">
              <a:spcAft>
                <a:spcPts val="0"/>
              </a:spcAft>
              <a:defRPr/>
            </a:pPr>
            <a:r>
              <a:rPr lang="en-US" smtClean="0"/>
              <a:t>Half-duplex	</a:t>
            </a:r>
            <a:r>
              <a:rPr lang="en-US" sz="2000" smtClean="0"/>
              <a:t>1 circuit, 2 directions, difficult co-ordination</a:t>
            </a:r>
          </a:p>
          <a:p>
            <a:pPr lvl="1" eaLnBrk="1" fontAlgn="auto" hangingPunct="1">
              <a:spcAft>
                <a:spcPts val="0"/>
              </a:spcAft>
              <a:defRPr/>
            </a:pPr>
            <a:r>
              <a:rPr lang="en-US" sz="2000" smtClean="0"/>
              <a:t>Full duplex 	2 circuits, 2 directions</a:t>
            </a:r>
          </a:p>
          <a:p>
            <a:pPr eaLnBrk="1" fontAlgn="auto" hangingPunct="1">
              <a:spcAft>
                <a:spcPts val="0"/>
              </a:spcAft>
              <a:defRPr/>
            </a:pPr>
            <a:r>
              <a:rPr lang="en-US" sz="2400" smtClean="0"/>
              <a:t>Transmission accurateness</a:t>
            </a:r>
          </a:p>
          <a:p>
            <a:pPr lvl="1" eaLnBrk="1" fontAlgn="auto" hangingPunct="1">
              <a:spcAft>
                <a:spcPts val="0"/>
              </a:spcAft>
              <a:defRPr/>
            </a:pPr>
            <a:r>
              <a:rPr lang="en-US" sz="2000" smtClean="0"/>
              <a:t>parity bits forward and backward error correction</a:t>
            </a:r>
          </a:p>
          <a:p>
            <a:pPr eaLnBrk="1" fontAlgn="auto" hangingPunct="1">
              <a:spcAft>
                <a:spcPts val="0"/>
              </a:spcAft>
              <a:defRPr/>
            </a:pPr>
            <a:r>
              <a:rPr lang="en-US" sz="2400" smtClean="0"/>
              <a:t>Processors</a:t>
            </a:r>
          </a:p>
          <a:p>
            <a:pPr lvl="1" eaLnBrk="1" fontAlgn="auto" hangingPunct="1">
              <a:spcAft>
                <a:spcPts val="0"/>
              </a:spcAft>
              <a:defRPr/>
            </a:pPr>
            <a:r>
              <a:rPr lang="en-US" sz="2000" smtClean="0"/>
              <a:t>multiplexers frequency, time or statistic time distribution</a:t>
            </a:r>
          </a:p>
          <a:p>
            <a:pPr lvl="1" eaLnBrk="1" fontAlgn="auto" hangingPunct="1">
              <a:spcAft>
                <a:spcPts val="0"/>
              </a:spcAft>
              <a:defRPr/>
            </a:pPr>
            <a:r>
              <a:rPr lang="en-US" sz="2000" smtClean="0"/>
              <a:t>front-end processors to handle routine communication tasks with peripheral equipment</a:t>
            </a:r>
          </a:p>
        </p:txBody>
      </p:sp>
      <p:sp>
        <p:nvSpPr>
          <p:cNvPr id="16388" name="Rectangle 4"/>
          <p:cNvSpPr>
            <a:spLocks noChangeArrowheads="1"/>
          </p:cNvSpPr>
          <p:nvPr/>
        </p:nvSpPr>
        <p:spPr bwMode="auto">
          <a:xfrm>
            <a:off x="373063" y="6475413"/>
            <a:ext cx="21050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defTabSz="762000"/>
            <a:r>
              <a:rPr lang="en-US" sz="1400" b="0">
                <a:solidFill>
                  <a:schemeClr val="tx1"/>
                </a:solidFill>
              </a:rPr>
              <a:t>text: O’Brien p 187 - 189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Network Topology</a:t>
            </a:r>
          </a:p>
        </p:txBody>
      </p:sp>
      <p:sp>
        <p:nvSpPr>
          <p:cNvPr id="17411" name="Rectangle 3"/>
          <p:cNvSpPr>
            <a:spLocks noGrp="1" noChangeArrowheads="1"/>
          </p:cNvSpPr>
          <p:nvPr>
            <p:ph idx="1"/>
          </p:nvPr>
        </p:nvSpPr>
        <p:spPr>
          <a:xfrm>
            <a:off x="228600" y="2133600"/>
            <a:ext cx="8610600" cy="3581400"/>
          </a:xfrm>
        </p:spPr>
        <p:txBody>
          <a:bodyPr/>
          <a:lstStyle/>
          <a:p>
            <a:pPr eaLnBrk="1" hangingPunct="1"/>
            <a:r>
              <a:rPr lang="en-US" smtClean="0"/>
              <a:t>Star</a:t>
            </a:r>
          </a:p>
          <a:p>
            <a:pPr lvl="1" eaLnBrk="1" hangingPunct="1"/>
            <a:r>
              <a:rPr lang="en-US" smtClean="0"/>
              <a:t>all communications go via the central system</a:t>
            </a:r>
          </a:p>
          <a:p>
            <a:pPr eaLnBrk="1" hangingPunct="1"/>
            <a:r>
              <a:rPr lang="en-US" smtClean="0"/>
              <a:t>Bus</a:t>
            </a:r>
          </a:p>
          <a:p>
            <a:pPr lvl="1" eaLnBrk="1" hangingPunct="1"/>
            <a:r>
              <a:rPr lang="en-US" smtClean="0"/>
              <a:t>can easily be extended at the ends</a:t>
            </a:r>
          </a:p>
          <a:p>
            <a:pPr eaLnBrk="1" hangingPunct="1"/>
            <a:r>
              <a:rPr lang="en-US" smtClean="0"/>
              <a:t>Ring</a:t>
            </a:r>
          </a:p>
          <a:p>
            <a:pPr lvl="1" eaLnBrk="1" hangingPunct="1"/>
            <a:r>
              <a:rPr lang="en-US" smtClean="0"/>
              <a:t>more secure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0"/>
          <p:cNvSpPr>
            <a:spLocks noGrp="1" noChangeArrowheads="1"/>
          </p:cNvSpPr>
          <p:nvPr>
            <p:ph type="title"/>
          </p:nvPr>
        </p:nvSpPr>
        <p:spPr/>
        <p:txBody>
          <a:bodyPr/>
          <a:lstStyle/>
          <a:p>
            <a:pPr eaLnBrk="1" hangingPunct="1"/>
            <a:r>
              <a:rPr lang="en-US" smtClean="0"/>
              <a:t>Star network </a:t>
            </a:r>
          </a:p>
        </p:txBody>
      </p:sp>
      <p:sp>
        <p:nvSpPr>
          <p:cNvPr id="18435" name="Line 3"/>
          <p:cNvSpPr>
            <a:spLocks noChangeShapeType="1"/>
          </p:cNvSpPr>
          <p:nvPr/>
        </p:nvSpPr>
        <p:spPr bwMode="auto">
          <a:xfrm flipH="1">
            <a:off x="2051050" y="4319588"/>
            <a:ext cx="271463" cy="66198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8436"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488" y="1350963"/>
            <a:ext cx="1804987"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7" name="Rectangle 5"/>
          <p:cNvSpPr>
            <a:spLocks noChangeArrowheads="1"/>
          </p:cNvSpPr>
          <p:nvPr/>
        </p:nvSpPr>
        <p:spPr bwMode="auto">
          <a:xfrm>
            <a:off x="5811838" y="2052638"/>
            <a:ext cx="860425" cy="561975"/>
          </a:xfrm>
          <a:prstGeom prst="rect">
            <a:avLst/>
          </a:prstGeom>
          <a:solidFill>
            <a:srgbClr val="AD6900"/>
          </a:solidFill>
          <a:ln w="25400">
            <a:solidFill>
              <a:srgbClr val="FDE3B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nchor="ctr"/>
          <a:lstStyle/>
          <a:p>
            <a:pPr algn="ctr" defTabSz="814388"/>
            <a:endParaRPr lang="en-US" sz="1200">
              <a:solidFill>
                <a:schemeClr val="tx1"/>
              </a:solidFill>
              <a:latin typeface="Helv" charset="0"/>
            </a:endParaRPr>
          </a:p>
          <a:p>
            <a:pPr algn="ctr" defTabSz="814388"/>
            <a:endParaRPr lang="en-US" sz="1200">
              <a:solidFill>
                <a:schemeClr val="tx1"/>
              </a:solidFill>
              <a:latin typeface="Helv" charset="0"/>
            </a:endParaRPr>
          </a:p>
        </p:txBody>
      </p:sp>
      <p:sp>
        <p:nvSpPr>
          <p:cNvPr id="18438" name="Rectangle 6"/>
          <p:cNvSpPr>
            <a:spLocks noChangeArrowheads="1"/>
          </p:cNvSpPr>
          <p:nvPr/>
        </p:nvSpPr>
        <p:spPr bwMode="auto">
          <a:xfrm>
            <a:off x="5811838" y="1757363"/>
            <a:ext cx="860425" cy="269875"/>
          </a:xfrm>
          <a:prstGeom prst="rect">
            <a:avLst/>
          </a:prstGeom>
          <a:solidFill>
            <a:srgbClr val="714400"/>
          </a:solidFill>
          <a:ln w="25400">
            <a:solidFill>
              <a:srgbClr val="FDE3B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9" name="Rectangle 7"/>
          <p:cNvSpPr>
            <a:spLocks noChangeArrowheads="1"/>
          </p:cNvSpPr>
          <p:nvPr/>
        </p:nvSpPr>
        <p:spPr bwMode="auto">
          <a:xfrm>
            <a:off x="5811838" y="1463675"/>
            <a:ext cx="860425" cy="268288"/>
          </a:xfrm>
          <a:prstGeom prst="rect">
            <a:avLst/>
          </a:prstGeom>
          <a:solidFill>
            <a:srgbClr val="4C2E00"/>
          </a:solidFill>
          <a:ln w="25400">
            <a:solidFill>
              <a:srgbClr val="FDE3B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0" name="Oval 8"/>
          <p:cNvSpPr>
            <a:spLocks noChangeArrowheads="1"/>
          </p:cNvSpPr>
          <p:nvPr/>
        </p:nvSpPr>
        <p:spPr bwMode="auto">
          <a:xfrm>
            <a:off x="6010275" y="1531938"/>
            <a:ext cx="463550" cy="133350"/>
          </a:xfrm>
          <a:prstGeom prst="ellipse">
            <a:avLst/>
          </a:prstGeom>
          <a:solidFill>
            <a:srgbClr val="AD6900"/>
          </a:solidFill>
          <a:ln w="12700">
            <a:solidFill>
              <a:srgbClr val="FDE3B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1" name="Rectangle 9"/>
          <p:cNvSpPr>
            <a:spLocks noChangeArrowheads="1"/>
          </p:cNvSpPr>
          <p:nvPr/>
        </p:nvSpPr>
        <p:spPr bwMode="auto">
          <a:xfrm>
            <a:off x="5822950" y="1474788"/>
            <a:ext cx="838200" cy="1128712"/>
          </a:xfrm>
          <a:prstGeom prst="rect">
            <a:avLst/>
          </a:prstGeom>
          <a:noFill/>
          <a:ln w="47625" cmpd="thickThin">
            <a:solidFill>
              <a:srgbClr val="FDE3B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2" name="Line 10"/>
          <p:cNvSpPr>
            <a:spLocks noChangeShapeType="1"/>
          </p:cNvSpPr>
          <p:nvPr/>
        </p:nvSpPr>
        <p:spPr bwMode="auto">
          <a:xfrm>
            <a:off x="6343650" y="1892300"/>
            <a:ext cx="204788" cy="0"/>
          </a:xfrm>
          <a:prstGeom prst="line">
            <a:avLst/>
          </a:prstGeom>
          <a:noFill/>
          <a:ln w="25400">
            <a:solidFill>
              <a:srgbClr val="FDE3BA"/>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8443" name="Picture 11"/>
          <p:cNvPicPr>
            <a:picLocks noChangeArrowheads="1"/>
          </p:cNvPicPr>
          <p:nvPr/>
        </p:nvPicPr>
        <p:blipFill>
          <a:blip r:embed="rId4">
            <a:extLst>
              <a:ext uri="{28A0092B-C50C-407E-A947-70E740481C1C}">
                <a14:useLocalDpi xmlns:a14="http://schemas.microsoft.com/office/drawing/2010/main" val="0"/>
              </a:ext>
            </a:extLst>
          </a:blip>
          <a:srcRect l="34239" t="23950" r="32129" b="23050"/>
          <a:stretch>
            <a:fillRect/>
          </a:stretch>
        </p:blipFill>
        <p:spPr bwMode="auto">
          <a:xfrm>
            <a:off x="1674813" y="4953000"/>
            <a:ext cx="531812"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4" name="Picture 1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0125" y="1362075"/>
            <a:ext cx="706438"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45" name="AutoShape 13"/>
          <p:cNvSpPr>
            <a:spLocks noChangeArrowheads="1"/>
          </p:cNvSpPr>
          <p:nvPr/>
        </p:nvSpPr>
        <p:spPr bwMode="auto">
          <a:xfrm>
            <a:off x="2601913" y="1316038"/>
            <a:ext cx="4213225" cy="1604962"/>
          </a:xfrm>
          <a:prstGeom prst="roundRect">
            <a:avLst>
              <a:gd name="adj" fmla="val 12495"/>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6" name="Line 14"/>
          <p:cNvSpPr>
            <a:spLocks noChangeShapeType="1"/>
          </p:cNvSpPr>
          <p:nvPr/>
        </p:nvSpPr>
        <p:spPr bwMode="auto">
          <a:xfrm flipH="1">
            <a:off x="4640263" y="2895600"/>
            <a:ext cx="7937" cy="3206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8447" name="Picture 15"/>
          <p:cNvPicPr>
            <a:picLocks noChangeArrowheads="1"/>
          </p:cNvPicPr>
          <p:nvPr/>
        </p:nvPicPr>
        <p:blipFill>
          <a:blip r:embed="rId4">
            <a:extLst>
              <a:ext uri="{28A0092B-C50C-407E-A947-70E740481C1C}">
                <a14:useLocalDpi xmlns:a14="http://schemas.microsoft.com/office/drawing/2010/main" val="0"/>
              </a:ext>
            </a:extLst>
          </a:blip>
          <a:srcRect l="34279" t="23970" r="32069" b="23030"/>
          <a:stretch>
            <a:fillRect/>
          </a:stretch>
        </p:blipFill>
        <p:spPr bwMode="auto">
          <a:xfrm>
            <a:off x="3455988" y="4981575"/>
            <a:ext cx="50641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8" name="Picture 16"/>
          <p:cNvPicPr>
            <a:picLocks noChangeArrowheads="1"/>
          </p:cNvPicPr>
          <p:nvPr/>
        </p:nvPicPr>
        <p:blipFill>
          <a:blip r:embed="rId4">
            <a:extLst>
              <a:ext uri="{28A0092B-C50C-407E-A947-70E740481C1C}">
                <a14:useLocalDpi xmlns:a14="http://schemas.microsoft.com/office/drawing/2010/main" val="0"/>
              </a:ext>
            </a:extLst>
          </a:blip>
          <a:srcRect l="34239" t="24060" r="32140" b="22960"/>
          <a:stretch>
            <a:fillRect/>
          </a:stretch>
        </p:blipFill>
        <p:spPr bwMode="auto">
          <a:xfrm>
            <a:off x="7340600" y="4979988"/>
            <a:ext cx="50800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49" name="Oval 17"/>
          <p:cNvSpPr>
            <a:spLocks noChangeArrowheads="1"/>
          </p:cNvSpPr>
          <p:nvPr/>
        </p:nvSpPr>
        <p:spPr bwMode="auto">
          <a:xfrm>
            <a:off x="1817688" y="3222625"/>
            <a:ext cx="5645150" cy="1458913"/>
          </a:xfrm>
          <a:prstGeom prst="ellipse">
            <a:avLst/>
          </a:prstGeom>
          <a:solidFill>
            <a:srgbClr val="DADADA"/>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Line 18"/>
          <p:cNvSpPr>
            <a:spLocks noChangeShapeType="1"/>
          </p:cNvSpPr>
          <p:nvPr/>
        </p:nvSpPr>
        <p:spPr bwMode="auto">
          <a:xfrm flipH="1">
            <a:off x="2322513" y="3216275"/>
            <a:ext cx="2317750" cy="1103313"/>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1" name="Line 19"/>
          <p:cNvSpPr>
            <a:spLocks noChangeShapeType="1"/>
          </p:cNvSpPr>
          <p:nvPr/>
        </p:nvSpPr>
        <p:spPr bwMode="auto">
          <a:xfrm flipH="1">
            <a:off x="3140075" y="3216275"/>
            <a:ext cx="1500188" cy="1323975"/>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2" name="Line 20"/>
          <p:cNvSpPr>
            <a:spLocks noChangeShapeType="1"/>
          </p:cNvSpPr>
          <p:nvPr/>
        </p:nvSpPr>
        <p:spPr bwMode="auto">
          <a:xfrm>
            <a:off x="3140075" y="4540250"/>
            <a:ext cx="750888" cy="4413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3" name="Line 21"/>
          <p:cNvSpPr>
            <a:spLocks noChangeShapeType="1"/>
          </p:cNvSpPr>
          <p:nvPr/>
        </p:nvSpPr>
        <p:spPr bwMode="auto">
          <a:xfrm>
            <a:off x="4640263" y="3216275"/>
            <a:ext cx="1430337" cy="1323975"/>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4" name="Line 22"/>
          <p:cNvSpPr>
            <a:spLocks noChangeShapeType="1"/>
          </p:cNvSpPr>
          <p:nvPr/>
        </p:nvSpPr>
        <p:spPr bwMode="auto">
          <a:xfrm flipH="1">
            <a:off x="5662613" y="4540250"/>
            <a:ext cx="407987" cy="4413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5" name="Line 23"/>
          <p:cNvSpPr>
            <a:spLocks noChangeShapeType="1"/>
          </p:cNvSpPr>
          <p:nvPr/>
        </p:nvSpPr>
        <p:spPr bwMode="auto">
          <a:xfrm>
            <a:off x="4640263" y="3216275"/>
            <a:ext cx="2725737" cy="88265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6" name="Line 24"/>
          <p:cNvSpPr>
            <a:spLocks noChangeShapeType="1"/>
          </p:cNvSpPr>
          <p:nvPr/>
        </p:nvSpPr>
        <p:spPr bwMode="auto">
          <a:xfrm>
            <a:off x="7366000" y="4098925"/>
            <a:ext cx="409575" cy="8826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8457" name="Picture 25"/>
          <p:cNvPicPr>
            <a:picLocks noChangeArrowheads="1"/>
          </p:cNvPicPr>
          <p:nvPr/>
        </p:nvPicPr>
        <p:blipFill>
          <a:blip r:embed="rId4">
            <a:extLst>
              <a:ext uri="{28A0092B-C50C-407E-A947-70E740481C1C}">
                <a14:useLocalDpi xmlns:a14="http://schemas.microsoft.com/office/drawing/2010/main" val="0"/>
              </a:ext>
            </a:extLst>
          </a:blip>
          <a:srcRect l="34259" t="23889" r="31920" b="22940"/>
          <a:stretch>
            <a:fillRect/>
          </a:stretch>
        </p:blipFill>
        <p:spPr bwMode="auto">
          <a:xfrm>
            <a:off x="5500688" y="4889500"/>
            <a:ext cx="595312"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58" name="Rectangle 26"/>
          <p:cNvSpPr>
            <a:spLocks noChangeArrowheads="1"/>
          </p:cNvSpPr>
          <p:nvPr/>
        </p:nvSpPr>
        <p:spPr bwMode="auto">
          <a:xfrm>
            <a:off x="627063" y="1519238"/>
            <a:ext cx="12287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1800">
                <a:solidFill>
                  <a:schemeClr val="tx1"/>
                </a:solidFill>
                <a:latin typeface="Helv" charset="0"/>
              </a:rPr>
              <a:t>With direct</a:t>
            </a:r>
          </a:p>
          <a:p>
            <a:pPr defTabSz="814388"/>
            <a:r>
              <a:rPr lang="en-US" sz="1800">
                <a:solidFill>
                  <a:schemeClr val="tx1"/>
                </a:solidFill>
                <a:latin typeface="Helv" charset="0"/>
              </a:rPr>
              <a:t>connections</a:t>
            </a:r>
          </a:p>
        </p:txBody>
      </p:sp>
      <p:sp>
        <p:nvSpPr>
          <p:cNvPr id="18459" name="Rectangle 27"/>
          <p:cNvSpPr>
            <a:spLocks noChangeArrowheads="1"/>
          </p:cNvSpPr>
          <p:nvPr/>
        </p:nvSpPr>
        <p:spPr bwMode="auto">
          <a:xfrm>
            <a:off x="627063" y="5818188"/>
            <a:ext cx="7650162"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2100">
                <a:latin typeface="Palatino" charset="0"/>
              </a:rPr>
              <a:t>- Efficient , also for high speeds</a:t>
            </a:r>
          </a:p>
          <a:p>
            <a:pPr defTabSz="814388"/>
            <a:r>
              <a:rPr lang="en-US" sz="2100">
                <a:latin typeface="Palatino" charset="0"/>
              </a:rPr>
              <a:t>- With a large number of workstations cabling might be a problem</a:t>
            </a:r>
          </a:p>
        </p:txBody>
      </p:sp>
      <p:sp>
        <p:nvSpPr>
          <p:cNvPr id="18460" name="Text Box 28"/>
          <p:cNvSpPr txBox="1">
            <a:spLocks noChangeArrowheads="1"/>
          </p:cNvSpPr>
          <p:nvPr/>
        </p:nvSpPr>
        <p:spPr bwMode="auto">
          <a:xfrm>
            <a:off x="7086600" y="822325"/>
            <a:ext cx="1835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O’Brien 147 - 148</a:t>
            </a:r>
          </a:p>
        </p:txBody>
      </p:sp>
      <p:sp>
        <p:nvSpPr>
          <p:cNvPr id="18461" name="Text Box 29"/>
          <p:cNvSpPr txBox="1">
            <a:spLocks noChangeArrowheads="1"/>
          </p:cNvSpPr>
          <p:nvPr/>
        </p:nvSpPr>
        <p:spPr bwMode="auto">
          <a:xfrm>
            <a:off x="381000" y="3124200"/>
            <a:ext cx="2038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Point-to-point lines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chor="b"/>
          <a:lstStyle/>
          <a:p>
            <a:pPr eaLnBrk="1" hangingPunct="1"/>
            <a:r>
              <a:rPr lang="en-US" smtClean="0"/>
              <a:t>Star network (multiplexed)</a:t>
            </a:r>
          </a:p>
        </p:txBody>
      </p:sp>
      <p:grpSp>
        <p:nvGrpSpPr>
          <p:cNvPr id="19459" name="Group 3"/>
          <p:cNvGrpSpPr>
            <a:grpSpLocks/>
          </p:cNvGrpSpPr>
          <p:nvPr/>
        </p:nvGrpSpPr>
        <p:grpSpPr bwMode="auto">
          <a:xfrm>
            <a:off x="2555875" y="1416050"/>
            <a:ext cx="1808163" cy="1252538"/>
            <a:chOff x="1610" y="892"/>
            <a:chExt cx="1139" cy="789"/>
          </a:xfrm>
        </p:grpSpPr>
        <p:sp>
          <p:nvSpPr>
            <p:cNvPr id="19491" name="Rectangle 4"/>
            <p:cNvSpPr>
              <a:spLocks noChangeArrowheads="1"/>
            </p:cNvSpPr>
            <p:nvPr/>
          </p:nvSpPr>
          <p:spPr bwMode="auto">
            <a:xfrm>
              <a:off x="1643" y="892"/>
              <a:ext cx="1037" cy="720"/>
            </a:xfrm>
            <a:prstGeom prst="rect">
              <a:avLst/>
            </a:prstGeom>
            <a:solidFill>
              <a:srgbClr val="A2C1FE"/>
            </a:solidFill>
            <a:ln w="7938">
              <a:solidFill>
                <a:schemeClr val="tx2"/>
              </a:solidFill>
              <a:miter lim="800000"/>
              <a:headEnd/>
              <a:tailEnd/>
            </a:ln>
          </p:spPr>
          <p:txBody>
            <a:bodyPr/>
            <a:lstStyle/>
            <a:p>
              <a:endParaRPr lang="en-US"/>
            </a:p>
          </p:txBody>
        </p:sp>
        <p:sp>
          <p:nvSpPr>
            <p:cNvPr id="19492" name="Rectangle 5"/>
            <p:cNvSpPr>
              <a:spLocks noChangeArrowheads="1"/>
            </p:cNvSpPr>
            <p:nvPr/>
          </p:nvSpPr>
          <p:spPr bwMode="auto">
            <a:xfrm>
              <a:off x="1678" y="926"/>
              <a:ext cx="967" cy="35"/>
            </a:xfrm>
            <a:prstGeom prst="rect">
              <a:avLst/>
            </a:prstGeom>
            <a:solidFill>
              <a:srgbClr val="00DFCA"/>
            </a:solidFill>
            <a:ln w="7938">
              <a:solidFill>
                <a:schemeClr val="tx2"/>
              </a:solidFill>
              <a:miter lim="800000"/>
              <a:headEnd/>
              <a:tailEnd/>
            </a:ln>
          </p:spPr>
          <p:txBody>
            <a:bodyPr/>
            <a:lstStyle/>
            <a:p>
              <a:endParaRPr lang="en-US"/>
            </a:p>
          </p:txBody>
        </p:sp>
        <p:grpSp>
          <p:nvGrpSpPr>
            <p:cNvPr id="19493" name="Group 6"/>
            <p:cNvGrpSpPr>
              <a:grpSpLocks/>
            </p:cNvGrpSpPr>
            <p:nvPr/>
          </p:nvGrpSpPr>
          <p:grpSpPr bwMode="auto">
            <a:xfrm>
              <a:off x="1947" y="958"/>
              <a:ext cx="12" cy="656"/>
              <a:chOff x="1947" y="958"/>
              <a:chExt cx="12" cy="656"/>
            </a:xfrm>
          </p:grpSpPr>
          <p:sp>
            <p:nvSpPr>
              <p:cNvPr id="19506" name="Line 7"/>
              <p:cNvSpPr>
                <a:spLocks noChangeShapeType="1"/>
              </p:cNvSpPr>
              <p:nvPr/>
            </p:nvSpPr>
            <p:spPr bwMode="auto">
              <a:xfrm>
                <a:off x="1947" y="958"/>
                <a:ext cx="1" cy="656"/>
              </a:xfrm>
              <a:prstGeom prst="line">
                <a:avLst/>
              </a:prstGeom>
              <a:noFill/>
              <a:ln w="79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7" name="Line 8"/>
              <p:cNvSpPr>
                <a:spLocks noChangeShapeType="1"/>
              </p:cNvSpPr>
              <p:nvPr/>
            </p:nvSpPr>
            <p:spPr bwMode="auto">
              <a:xfrm>
                <a:off x="1958" y="958"/>
                <a:ext cx="1" cy="656"/>
              </a:xfrm>
              <a:prstGeom prst="line">
                <a:avLst/>
              </a:prstGeom>
              <a:noFill/>
              <a:ln w="79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94" name="Group 9"/>
            <p:cNvGrpSpPr>
              <a:grpSpLocks/>
            </p:cNvGrpSpPr>
            <p:nvPr/>
          </p:nvGrpSpPr>
          <p:grpSpPr bwMode="auto">
            <a:xfrm>
              <a:off x="2286" y="958"/>
              <a:ext cx="18" cy="656"/>
              <a:chOff x="2286" y="958"/>
              <a:chExt cx="18" cy="656"/>
            </a:xfrm>
          </p:grpSpPr>
          <p:sp>
            <p:nvSpPr>
              <p:cNvPr id="19504" name="Line 10"/>
              <p:cNvSpPr>
                <a:spLocks noChangeShapeType="1"/>
              </p:cNvSpPr>
              <p:nvPr/>
            </p:nvSpPr>
            <p:spPr bwMode="auto">
              <a:xfrm>
                <a:off x="2286" y="958"/>
                <a:ext cx="1" cy="656"/>
              </a:xfrm>
              <a:prstGeom prst="line">
                <a:avLst/>
              </a:prstGeom>
              <a:noFill/>
              <a:ln w="79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5" name="Line 11"/>
              <p:cNvSpPr>
                <a:spLocks noChangeShapeType="1"/>
              </p:cNvSpPr>
              <p:nvPr/>
            </p:nvSpPr>
            <p:spPr bwMode="auto">
              <a:xfrm>
                <a:off x="2303" y="958"/>
                <a:ext cx="1" cy="656"/>
              </a:xfrm>
              <a:prstGeom prst="line">
                <a:avLst/>
              </a:prstGeom>
              <a:noFill/>
              <a:ln w="269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95" name="Group 12"/>
            <p:cNvGrpSpPr>
              <a:grpSpLocks/>
            </p:cNvGrpSpPr>
            <p:nvPr/>
          </p:nvGrpSpPr>
          <p:grpSpPr bwMode="auto">
            <a:xfrm>
              <a:off x="1610" y="1612"/>
              <a:ext cx="1139" cy="69"/>
              <a:chOff x="1610" y="1612"/>
              <a:chExt cx="1139" cy="69"/>
            </a:xfrm>
          </p:grpSpPr>
          <p:sp>
            <p:nvSpPr>
              <p:cNvPr id="19502" name="Rectangle 13"/>
              <p:cNvSpPr>
                <a:spLocks noChangeArrowheads="1"/>
              </p:cNvSpPr>
              <p:nvPr/>
            </p:nvSpPr>
            <p:spPr bwMode="auto">
              <a:xfrm>
                <a:off x="1610" y="1612"/>
                <a:ext cx="1139" cy="69"/>
              </a:xfrm>
              <a:prstGeom prst="rect">
                <a:avLst/>
              </a:prstGeom>
              <a:noFill/>
              <a:ln w="7938">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03" name="Rectangle 14"/>
              <p:cNvSpPr>
                <a:spLocks noChangeArrowheads="1"/>
              </p:cNvSpPr>
              <p:nvPr/>
            </p:nvSpPr>
            <p:spPr bwMode="auto">
              <a:xfrm>
                <a:off x="1626" y="1629"/>
                <a:ext cx="1106" cy="35"/>
              </a:xfrm>
              <a:prstGeom prst="rect">
                <a:avLst/>
              </a:prstGeom>
              <a:noFill/>
              <a:ln w="26988">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9496" name="Group 15"/>
            <p:cNvGrpSpPr>
              <a:grpSpLocks/>
            </p:cNvGrpSpPr>
            <p:nvPr/>
          </p:nvGrpSpPr>
          <p:grpSpPr bwMode="auto">
            <a:xfrm>
              <a:off x="1872" y="1095"/>
              <a:ext cx="18" cy="74"/>
              <a:chOff x="1872" y="1095"/>
              <a:chExt cx="18" cy="74"/>
            </a:xfrm>
          </p:grpSpPr>
          <p:sp>
            <p:nvSpPr>
              <p:cNvPr id="19500" name="Line 16"/>
              <p:cNvSpPr>
                <a:spLocks noChangeShapeType="1"/>
              </p:cNvSpPr>
              <p:nvPr/>
            </p:nvSpPr>
            <p:spPr bwMode="auto">
              <a:xfrm>
                <a:off x="1872" y="1095"/>
                <a:ext cx="1" cy="74"/>
              </a:xfrm>
              <a:prstGeom prst="line">
                <a:avLst/>
              </a:prstGeom>
              <a:noFill/>
              <a:ln w="79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1" name="Line 17"/>
              <p:cNvSpPr>
                <a:spLocks noChangeShapeType="1"/>
              </p:cNvSpPr>
              <p:nvPr/>
            </p:nvSpPr>
            <p:spPr bwMode="auto">
              <a:xfrm>
                <a:off x="1889" y="1095"/>
                <a:ext cx="1" cy="74"/>
              </a:xfrm>
              <a:prstGeom prst="line">
                <a:avLst/>
              </a:prstGeom>
              <a:noFill/>
              <a:ln w="269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97" name="Group 18"/>
            <p:cNvGrpSpPr>
              <a:grpSpLocks/>
            </p:cNvGrpSpPr>
            <p:nvPr/>
          </p:nvGrpSpPr>
          <p:grpSpPr bwMode="auto">
            <a:xfrm>
              <a:off x="2321" y="1095"/>
              <a:ext cx="18" cy="74"/>
              <a:chOff x="2321" y="1095"/>
              <a:chExt cx="18" cy="74"/>
            </a:xfrm>
          </p:grpSpPr>
          <p:sp>
            <p:nvSpPr>
              <p:cNvPr id="19498" name="Line 19"/>
              <p:cNvSpPr>
                <a:spLocks noChangeShapeType="1"/>
              </p:cNvSpPr>
              <p:nvPr/>
            </p:nvSpPr>
            <p:spPr bwMode="auto">
              <a:xfrm>
                <a:off x="2321" y="1095"/>
                <a:ext cx="1" cy="74"/>
              </a:xfrm>
              <a:prstGeom prst="line">
                <a:avLst/>
              </a:prstGeom>
              <a:noFill/>
              <a:ln w="79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9" name="Line 20"/>
              <p:cNvSpPr>
                <a:spLocks noChangeShapeType="1"/>
              </p:cNvSpPr>
              <p:nvPr/>
            </p:nvSpPr>
            <p:spPr bwMode="auto">
              <a:xfrm>
                <a:off x="2338" y="1095"/>
                <a:ext cx="1" cy="74"/>
              </a:xfrm>
              <a:prstGeom prst="line">
                <a:avLst/>
              </a:prstGeom>
              <a:noFill/>
              <a:ln w="2698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9460" name="Rectangle 21"/>
          <p:cNvSpPr>
            <a:spLocks noChangeArrowheads="1"/>
          </p:cNvSpPr>
          <p:nvPr/>
        </p:nvSpPr>
        <p:spPr bwMode="auto">
          <a:xfrm>
            <a:off x="5591175" y="2100263"/>
            <a:ext cx="868363" cy="527050"/>
          </a:xfrm>
          <a:prstGeom prst="rect">
            <a:avLst/>
          </a:prstGeom>
          <a:solidFill>
            <a:srgbClr val="AD6900"/>
          </a:solidFill>
          <a:ln w="22225">
            <a:solidFill>
              <a:srgbClr val="FDE3BA"/>
            </a:solidFill>
            <a:miter lim="800000"/>
            <a:headEnd/>
            <a:tailEnd/>
          </a:ln>
        </p:spPr>
        <p:txBody>
          <a:bodyPr/>
          <a:lstStyle/>
          <a:p>
            <a:endParaRPr lang="en-US"/>
          </a:p>
        </p:txBody>
      </p:sp>
      <p:sp>
        <p:nvSpPr>
          <p:cNvPr id="19461" name="Rectangle 22"/>
          <p:cNvSpPr>
            <a:spLocks noChangeArrowheads="1"/>
          </p:cNvSpPr>
          <p:nvPr/>
        </p:nvSpPr>
        <p:spPr bwMode="auto">
          <a:xfrm>
            <a:off x="5591175" y="1830388"/>
            <a:ext cx="868363" cy="255587"/>
          </a:xfrm>
          <a:prstGeom prst="rect">
            <a:avLst/>
          </a:prstGeom>
          <a:solidFill>
            <a:srgbClr val="714400"/>
          </a:solidFill>
          <a:ln w="22225">
            <a:solidFill>
              <a:srgbClr val="FDE3BA"/>
            </a:solidFill>
            <a:miter lim="800000"/>
            <a:headEnd/>
            <a:tailEnd/>
          </a:ln>
        </p:spPr>
        <p:txBody>
          <a:bodyPr/>
          <a:lstStyle/>
          <a:p>
            <a:endParaRPr lang="en-US"/>
          </a:p>
        </p:txBody>
      </p:sp>
      <p:sp>
        <p:nvSpPr>
          <p:cNvPr id="19462" name="Rectangle 23"/>
          <p:cNvSpPr>
            <a:spLocks noChangeArrowheads="1"/>
          </p:cNvSpPr>
          <p:nvPr/>
        </p:nvSpPr>
        <p:spPr bwMode="auto">
          <a:xfrm>
            <a:off x="5591175" y="1558925"/>
            <a:ext cx="868363" cy="257175"/>
          </a:xfrm>
          <a:prstGeom prst="rect">
            <a:avLst/>
          </a:prstGeom>
          <a:solidFill>
            <a:srgbClr val="4C2E00"/>
          </a:solidFill>
          <a:ln w="22225">
            <a:solidFill>
              <a:srgbClr val="FDE3BA"/>
            </a:solidFill>
            <a:miter lim="800000"/>
            <a:headEnd/>
            <a:tailEnd/>
          </a:ln>
        </p:spPr>
        <p:txBody>
          <a:bodyPr/>
          <a:lstStyle/>
          <a:p>
            <a:endParaRPr lang="en-US"/>
          </a:p>
        </p:txBody>
      </p:sp>
      <p:sp>
        <p:nvSpPr>
          <p:cNvPr id="19463" name="Oval 24"/>
          <p:cNvSpPr>
            <a:spLocks noChangeArrowheads="1"/>
          </p:cNvSpPr>
          <p:nvPr/>
        </p:nvSpPr>
        <p:spPr bwMode="auto">
          <a:xfrm>
            <a:off x="5789613" y="1620838"/>
            <a:ext cx="473075" cy="133350"/>
          </a:xfrm>
          <a:prstGeom prst="ellipse">
            <a:avLst/>
          </a:prstGeom>
          <a:solidFill>
            <a:srgbClr val="AD6900"/>
          </a:solidFill>
          <a:ln w="11113">
            <a:solidFill>
              <a:srgbClr val="FDE3BA"/>
            </a:solidFill>
            <a:round/>
            <a:headEnd/>
            <a:tailEnd/>
          </a:ln>
        </p:spPr>
        <p:txBody>
          <a:bodyPr/>
          <a:lstStyle/>
          <a:p>
            <a:endParaRPr lang="en-US"/>
          </a:p>
        </p:txBody>
      </p:sp>
      <p:grpSp>
        <p:nvGrpSpPr>
          <p:cNvPr id="19464" name="Group 25"/>
          <p:cNvGrpSpPr>
            <a:grpSpLocks/>
          </p:cNvGrpSpPr>
          <p:nvPr/>
        </p:nvGrpSpPr>
        <p:grpSpPr bwMode="auto">
          <a:xfrm>
            <a:off x="5595938" y="1563688"/>
            <a:ext cx="858837" cy="1058862"/>
            <a:chOff x="3525" y="985"/>
            <a:chExt cx="541" cy="667"/>
          </a:xfrm>
        </p:grpSpPr>
        <p:sp>
          <p:nvSpPr>
            <p:cNvPr id="19489" name="Rectangle 26"/>
            <p:cNvSpPr>
              <a:spLocks noChangeArrowheads="1"/>
            </p:cNvSpPr>
            <p:nvPr/>
          </p:nvSpPr>
          <p:spPr bwMode="auto">
            <a:xfrm>
              <a:off x="3525" y="985"/>
              <a:ext cx="541" cy="667"/>
            </a:xfrm>
            <a:prstGeom prst="rect">
              <a:avLst/>
            </a:prstGeom>
            <a:noFill/>
            <a:ln w="33338">
              <a:solidFill>
                <a:srgbClr val="FDE3BA"/>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0" name="Rectangle 27"/>
            <p:cNvSpPr>
              <a:spLocks noChangeArrowheads="1"/>
            </p:cNvSpPr>
            <p:nvPr/>
          </p:nvSpPr>
          <p:spPr bwMode="auto">
            <a:xfrm>
              <a:off x="3547" y="1007"/>
              <a:ext cx="498" cy="623"/>
            </a:xfrm>
            <a:prstGeom prst="rect">
              <a:avLst/>
            </a:prstGeom>
            <a:noFill/>
            <a:ln w="11113">
              <a:solidFill>
                <a:srgbClr val="FDE3BA"/>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9465" name="Line 28"/>
          <p:cNvSpPr>
            <a:spLocks noChangeShapeType="1"/>
          </p:cNvSpPr>
          <p:nvPr/>
        </p:nvSpPr>
        <p:spPr bwMode="auto">
          <a:xfrm>
            <a:off x="6122988" y="1954213"/>
            <a:ext cx="212725" cy="1587"/>
          </a:xfrm>
          <a:prstGeom prst="line">
            <a:avLst/>
          </a:prstGeom>
          <a:noFill/>
          <a:ln w="22225">
            <a:solidFill>
              <a:srgbClr val="FDE3B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466" name="Group 29"/>
          <p:cNvGrpSpPr>
            <a:grpSpLocks/>
          </p:cNvGrpSpPr>
          <p:nvPr/>
        </p:nvGrpSpPr>
        <p:grpSpPr bwMode="auto">
          <a:xfrm>
            <a:off x="4598988" y="1416050"/>
            <a:ext cx="715962" cy="1219200"/>
            <a:chOff x="2897" y="892"/>
            <a:chExt cx="451" cy="768"/>
          </a:xfrm>
        </p:grpSpPr>
        <p:sp>
          <p:nvSpPr>
            <p:cNvPr id="19484" name="Rectangle 30"/>
            <p:cNvSpPr>
              <a:spLocks noChangeArrowheads="1"/>
            </p:cNvSpPr>
            <p:nvPr/>
          </p:nvSpPr>
          <p:spPr bwMode="auto">
            <a:xfrm>
              <a:off x="2897" y="892"/>
              <a:ext cx="451" cy="768"/>
            </a:xfrm>
            <a:prstGeom prst="rect">
              <a:avLst/>
            </a:prstGeom>
            <a:solidFill>
              <a:srgbClr val="A2C1FE"/>
            </a:solidFill>
            <a:ln w="7938">
              <a:solidFill>
                <a:srgbClr val="000000"/>
              </a:solidFill>
              <a:miter lim="800000"/>
              <a:headEnd/>
              <a:tailEnd/>
            </a:ln>
          </p:spPr>
          <p:txBody>
            <a:bodyPr/>
            <a:lstStyle/>
            <a:p>
              <a:endParaRPr lang="en-US"/>
            </a:p>
          </p:txBody>
        </p:sp>
        <p:sp>
          <p:nvSpPr>
            <p:cNvPr id="19485" name="Rectangle 31"/>
            <p:cNvSpPr>
              <a:spLocks noChangeArrowheads="1"/>
            </p:cNvSpPr>
            <p:nvPr/>
          </p:nvSpPr>
          <p:spPr bwMode="auto">
            <a:xfrm>
              <a:off x="2931" y="961"/>
              <a:ext cx="312" cy="419"/>
            </a:xfrm>
            <a:prstGeom prst="rect">
              <a:avLst/>
            </a:prstGeom>
            <a:solidFill>
              <a:srgbClr val="DADADA"/>
            </a:solidFill>
            <a:ln w="7938">
              <a:solidFill>
                <a:srgbClr val="000000"/>
              </a:solidFill>
              <a:miter lim="800000"/>
              <a:headEnd/>
              <a:tailEnd/>
            </a:ln>
          </p:spPr>
          <p:txBody>
            <a:bodyPr/>
            <a:lstStyle/>
            <a:p>
              <a:endParaRPr lang="en-US"/>
            </a:p>
          </p:txBody>
        </p:sp>
        <p:sp>
          <p:nvSpPr>
            <p:cNvPr id="19486" name="Oval 32"/>
            <p:cNvSpPr>
              <a:spLocks noChangeArrowheads="1"/>
            </p:cNvSpPr>
            <p:nvPr/>
          </p:nvSpPr>
          <p:spPr bwMode="auto">
            <a:xfrm>
              <a:off x="3001" y="996"/>
              <a:ext cx="138" cy="141"/>
            </a:xfrm>
            <a:prstGeom prst="ellipse">
              <a:avLst/>
            </a:pr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7" name="Oval 33"/>
            <p:cNvSpPr>
              <a:spLocks noChangeArrowheads="1"/>
            </p:cNvSpPr>
            <p:nvPr/>
          </p:nvSpPr>
          <p:spPr bwMode="auto">
            <a:xfrm>
              <a:off x="3001" y="1205"/>
              <a:ext cx="138" cy="141"/>
            </a:xfrm>
            <a:prstGeom prst="ellipse">
              <a:avLst/>
            </a:pr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8" name="Rectangle 34"/>
            <p:cNvSpPr>
              <a:spLocks noChangeArrowheads="1"/>
            </p:cNvSpPr>
            <p:nvPr/>
          </p:nvSpPr>
          <p:spPr bwMode="auto">
            <a:xfrm>
              <a:off x="3278" y="1101"/>
              <a:ext cx="35" cy="175"/>
            </a:xfrm>
            <a:prstGeom prst="rect">
              <a:avLst/>
            </a:prstGeom>
            <a:solidFill>
              <a:srgbClr val="FFFFFF"/>
            </a:solidFill>
            <a:ln w="7938">
              <a:solidFill>
                <a:srgbClr val="000000"/>
              </a:solidFill>
              <a:miter lim="800000"/>
              <a:headEnd/>
              <a:tailEnd/>
            </a:ln>
          </p:spPr>
          <p:txBody>
            <a:bodyPr/>
            <a:lstStyle/>
            <a:p>
              <a:endParaRPr lang="en-US"/>
            </a:p>
          </p:txBody>
        </p:sp>
      </p:grpSp>
      <p:sp>
        <p:nvSpPr>
          <p:cNvPr id="19467" name="AutoShape 35"/>
          <p:cNvSpPr>
            <a:spLocks noChangeArrowheads="1"/>
          </p:cNvSpPr>
          <p:nvPr/>
        </p:nvSpPr>
        <p:spPr bwMode="auto">
          <a:xfrm>
            <a:off x="2395538" y="1282700"/>
            <a:ext cx="4206875" cy="1485900"/>
          </a:xfrm>
          <a:prstGeom prst="roundRect">
            <a:avLst>
              <a:gd name="adj" fmla="val 12477"/>
            </a:avLst>
          </a:prstGeom>
          <a:noFill/>
          <a:ln w="11113">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468" name="Picture 36"/>
          <p:cNvPicPr>
            <a:picLocks noChangeArrowheads="1"/>
          </p:cNvPicPr>
          <p:nvPr/>
        </p:nvPicPr>
        <p:blipFill>
          <a:blip r:embed="rId3">
            <a:extLst>
              <a:ext uri="{28A0092B-C50C-407E-A947-70E740481C1C}">
                <a14:useLocalDpi xmlns:a14="http://schemas.microsoft.com/office/drawing/2010/main" val="0"/>
              </a:ext>
            </a:extLst>
          </a:blip>
          <a:srcRect l="34270" t="23950" r="32109" b="22989"/>
          <a:stretch>
            <a:fillRect/>
          </a:stretch>
        </p:blipFill>
        <p:spPr bwMode="auto">
          <a:xfrm>
            <a:off x="1447800" y="4545013"/>
            <a:ext cx="914400"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9" name="Oval 37"/>
          <p:cNvSpPr>
            <a:spLocks noChangeArrowheads="1"/>
          </p:cNvSpPr>
          <p:nvPr/>
        </p:nvSpPr>
        <p:spPr bwMode="auto">
          <a:xfrm>
            <a:off x="1817688" y="3222625"/>
            <a:ext cx="5645150" cy="1458913"/>
          </a:xfrm>
          <a:prstGeom prst="ellipse">
            <a:avLst/>
          </a:prstGeom>
          <a:solidFill>
            <a:srgbClr val="DADADA"/>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0" name="Line 38"/>
          <p:cNvSpPr>
            <a:spLocks noChangeShapeType="1"/>
          </p:cNvSpPr>
          <p:nvPr/>
        </p:nvSpPr>
        <p:spPr bwMode="auto">
          <a:xfrm>
            <a:off x="4367213" y="2847975"/>
            <a:ext cx="0" cy="3683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1" name="Line 39"/>
          <p:cNvSpPr>
            <a:spLocks noChangeShapeType="1"/>
          </p:cNvSpPr>
          <p:nvPr/>
        </p:nvSpPr>
        <p:spPr bwMode="auto">
          <a:xfrm flipV="1">
            <a:off x="2362200" y="4540250"/>
            <a:ext cx="369888" cy="2603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2" name="Line 40"/>
          <p:cNvSpPr>
            <a:spLocks noChangeShapeType="1"/>
          </p:cNvSpPr>
          <p:nvPr/>
        </p:nvSpPr>
        <p:spPr bwMode="auto">
          <a:xfrm>
            <a:off x="3028950" y="4540250"/>
            <a:ext cx="954088" cy="4413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3" name="Line 41"/>
          <p:cNvSpPr>
            <a:spLocks noChangeShapeType="1"/>
          </p:cNvSpPr>
          <p:nvPr/>
        </p:nvSpPr>
        <p:spPr bwMode="auto">
          <a:xfrm flipH="1">
            <a:off x="5730875" y="4540250"/>
            <a:ext cx="612775" cy="4413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4" name="Line 42"/>
          <p:cNvSpPr>
            <a:spLocks noChangeShapeType="1"/>
          </p:cNvSpPr>
          <p:nvPr/>
        </p:nvSpPr>
        <p:spPr bwMode="auto">
          <a:xfrm>
            <a:off x="6343650" y="4540250"/>
            <a:ext cx="1431925" cy="4413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5" name="Rectangle 43"/>
          <p:cNvSpPr>
            <a:spLocks noChangeArrowheads="1"/>
          </p:cNvSpPr>
          <p:nvPr/>
        </p:nvSpPr>
        <p:spPr bwMode="auto">
          <a:xfrm>
            <a:off x="371475" y="1539875"/>
            <a:ext cx="1595438"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1600">
                <a:latin typeface="Palatino" charset="0"/>
              </a:rPr>
              <a:t>Access via</a:t>
            </a:r>
          </a:p>
          <a:p>
            <a:pPr defTabSz="814388"/>
            <a:r>
              <a:rPr lang="en-US" sz="1600">
                <a:latin typeface="Palatino" charset="0"/>
              </a:rPr>
              <a:t>multiplexed</a:t>
            </a:r>
          </a:p>
          <a:p>
            <a:pPr defTabSz="814388"/>
            <a:r>
              <a:rPr lang="en-US" sz="1600">
                <a:latin typeface="Palatino" charset="0"/>
              </a:rPr>
              <a:t>lines</a:t>
            </a:r>
          </a:p>
          <a:p>
            <a:pPr defTabSz="814388"/>
            <a:r>
              <a:rPr lang="en-US" sz="1600">
                <a:latin typeface="Palatino" charset="0"/>
              </a:rPr>
              <a:t>eventually rented</a:t>
            </a:r>
          </a:p>
        </p:txBody>
      </p:sp>
      <p:sp>
        <p:nvSpPr>
          <p:cNvPr id="19476" name="Line 44"/>
          <p:cNvSpPr>
            <a:spLocks noChangeShapeType="1"/>
          </p:cNvSpPr>
          <p:nvPr/>
        </p:nvSpPr>
        <p:spPr bwMode="auto">
          <a:xfrm flipH="1">
            <a:off x="2800350" y="3216275"/>
            <a:ext cx="1566863" cy="1323975"/>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7" name="Line 45"/>
          <p:cNvSpPr>
            <a:spLocks noChangeShapeType="1"/>
          </p:cNvSpPr>
          <p:nvPr/>
        </p:nvSpPr>
        <p:spPr bwMode="auto">
          <a:xfrm>
            <a:off x="4367213" y="3216275"/>
            <a:ext cx="1976437" cy="1323975"/>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8" name="Oval 46"/>
          <p:cNvSpPr>
            <a:spLocks noChangeArrowheads="1"/>
          </p:cNvSpPr>
          <p:nvPr/>
        </p:nvSpPr>
        <p:spPr bwMode="auto">
          <a:xfrm>
            <a:off x="2755900" y="4416425"/>
            <a:ext cx="157163" cy="173038"/>
          </a:xfrm>
          <a:prstGeom prst="ellipse">
            <a:avLst/>
          </a:prstGeom>
          <a:solidFill>
            <a:schemeClr val="tx1"/>
          </a:solidFill>
          <a:ln w="47625" cmpd="thinThick">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9" name="Oval 47"/>
          <p:cNvSpPr>
            <a:spLocks noChangeArrowheads="1"/>
          </p:cNvSpPr>
          <p:nvPr/>
        </p:nvSpPr>
        <p:spPr bwMode="auto">
          <a:xfrm>
            <a:off x="6230938" y="4491038"/>
            <a:ext cx="157162" cy="173037"/>
          </a:xfrm>
          <a:prstGeom prst="ellipse">
            <a:avLst/>
          </a:prstGeom>
          <a:solidFill>
            <a:schemeClr val="tx1"/>
          </a:solidFill>
          <a:ln w="47625" cmpd="thinThick">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0" name="Rectangle 48"/>
          <p:cNvSpPr>
            <a:spLocks noChangeArrowheads="1"/>
          </p:cNvSpPr>
          <p:nvPr/>
        </p:nvSpPr>
        <p:spPr bwMode="auto">
          <a:xfrm>
            <a:off x="644525" y="5811838"/>
            <a:ext cx="71882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2100">
                <a:latin typeface="Palatino" charset="0"/>
              </a:rPr>
              <a:t>- local speed up to 2000 char/sec  , 1M char/sec very expensive </a:t>
            </a:r>
          </a:p>
          <a:p>
            <a:pPr defTabSz="814388"/>
            <a:r>
              <a:rPr lang="en-US" sz="2100">
                <a:latin typeface="Palatino" charset="0"/>
              </a:rPr>
              <a:t>- internationally 1000 char/sec commonly available</a:t>
            </a:r>
          </a:p>
        </p:txBody>
      </p:sp>
      <p:pic>
        <p:nvPicPr>
          <p:cNvPr id="19481" name="Picture 49"/>
          <p:cNvPicPr>
            <a:picLocks noChangeArrowheads="1"/>
          </p:cNvPicPr>
          <p:nvPr/>
        </p:nvPicPr>
        <p:blipFill>
          <a:blip r:embed="rId3">
            <a:extLst>
              <a:ext uri="{28A0092B-C50C-407E-A947-70E740481C1C}">
                <a14:useLocalDpi xmlns:a14="http://schemas.microsoft.com/office/drawing/2010/main" val="0"/>
              </a:ext>
            </a:extLst>
          </a:blip>
          <a:srcRect l="34270" t="23950" r="32109" b="22989"/>
          <a:stretch>
            <a:fillRect/>
          </a:stretch>
        </p:blipFill>
        <p:spPr bwMode="auto">
          <a:xfrm>
            <a:off x="3810000" y="4926013"/>
            <a:ext cx="914400"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82" name="Picture 50"/>
          <p:cNvPicPr>
            <a:picLocks noChangeArrowheads="1"/>
          </p:cNvPicPr>
          <p:nvPr/>
        </p:nvPicPr>
        <p:blipFill>
          <a:blip r:embed="rId3">
            <a:extLst>
              <a:ext uri="{28A0092B-C50C-407E-A947-70E740481C1C}">
                <a14:useLocalDpi xmlns:a14="http://schemas.microsoft.com/office/drawing/2010/main" val="0"/>
              </a:ext>
            </a:extLst>
          </a:blip>
          <a:srcRect l="34270" t="23950" r="32109" b="22989"/>
          <a:stretch>
            <a:fillRect/>
          </a:stretch>
        </p:blipFill>
        <p:spPr bwMode="auto">
          <a:xfrm>
            <a:off x="5562600" y="4849813"/>
            <a:ext cx="914400"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83" name="Picture 51"/>
          <p:cNvPicPr>
            <a:picLocks noChangeArrowheads="1"/>
          </p:cNvPicPr>
          <p:nvPr/>
        </p:nvPicPr>
        <p:blipFill>
          <a:blip r:embed="rId3">
            <a:extLst>
              <a:ext uri="{28A0092B-C50C-407E-A947-70E740481C1C}">
                <a14:useLocalDpi xmlns:a14="http://schemas.microsoft.com/office/drawing/2010/main" val="0"/>
              </a:ext>
            </a:extLst>
          </a:blip>
          <a:srcRect l="34270" t="23950" r="32109" b="22989"/>
          <a:stretch>
            <a:fillRect/>
          </a:stretch>
        </p:blipFill>
        <p:spPr bwMode="auto">
          <a:xfrm>
            <a:off x="7467600" y="4849813"/>
            <a:ext cx="914400"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4724400" y="2133600"/>
            <a:ext cx="16764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483" name="Group 3"/>
          <p:cNvGrpSpPr>
            <a:grpSpLocks/>
          </p:cNvGrpSpPr>
          <p:nvPr/>
        </p:nvGrpSpPr>
        <p:grpSpPr bwMode="auto">
          <a:xfrm>
            <a:off x="2597150" y="1457325"/>
            <a:ext cx="2257425" cy="1565275"/>
            <a:chOff x="1636" y="918"/>
            <a:chExt cx="1422" cy="986"/>
          </a:xfrm>
        </p:grpSpPr>
        <p:sp>
          <p:nvSpPr>
            <p:cNvPr id="20520" name="Rectangle 4"/>
            <p:cNvSpPr>
              <a:spLocks noChangeArrowheads="1"/>
            </p:cNvSpPr>
            <p:nvPr/>
          </p:nvSpPr>
          <p:spPr bwMode="auto">
            <a:xfrm>
              <a:off x="1678" y="918"/>
              <a:ext cx="1293" cy="900"/>
            </a:xfrm>
            <a:prstGeom prst="rect">
              <a:avLst/>
            </a:prstGeom>
            <a:solidFill>
              <a:srgbClr val="A2C1FE"/>
            </a:solidFill>
            <a:ln w="11113">
              <a:solidFill>
                <a:schemeClr val="tx2"/>
              </a:solidFill>
              <a:miter lim="800000"/>
              <a:headEnd/>
              <a:tailEnd/>
            </a:ln>
          </p:spPr>
          <p:txBody>
            <a:bodyPr/>
            <a:lstStyle/>
            <a:p>
              <a:endParaRPr lang="en-US"/>
            </a:p>
          </p:txBody>
        </p:sp>
        <p:sp>
          <p:nvSpPr>
            <p:cNvPr id="20521" name="Rectangle 5"/>
            <p:cNvSpPr>
              <a:spLocks noChangeArrowheads="1"/>
            </p:cNvSpPr>
            <p:nvPr/>
          </p:nvSpPr>
          <p:spPr bwMode="auto">
            <a:xfrm>
              <a:off x="1721" y="961"/>
              <a:ext cx="1207" cy="42"/>
            </a:xfrm>
            <a:prstGeom prst="rect">
              <a:avLst/>
            </a:prstGeom>
            <a:solidFill>
              <a:srgbClr val="00DFCA"/>
            </a:solidFill>
            <a:ln w="11113">
              <a:solidFill>
                <a:schemeClr val="tx2"/>
              </a:solidFill>
              <a:miter lim="800000"/>
              <a:headEnd/>
              <a:tailEnd/>
            </a:ln>
          </p:spPr>
          <p:txBody>
            <a:bodyPr/>
            <a:lstStyle/>
            <a:p>
              <a:endParaRPr lang="en-US"/>
            </a:p>
          </p:txBody>
        </p:sp>
        <p:grpSp>
          <p:nvGrpSpPr>
            <p:cNvPr id="20522" name="Group 6"/>
            <p:cNvGrpSpPr>
              <a:grpSpLocks/>
            </p:cNvGrpSpPr>
            <p:nvPr/>
          </p:nvGrpSpPr>
          <p:grpSpPr bwMode="auto">
            <a:xfrm>
              <a:off x="2057" y="1001"/>
              <a:ext cx="15" cy="820"/>
              <a:chOff x="2057" y="1001"/>
              <a:chExt cx="15" cy="820"/>
            </a:xfrm>
          </p:grpSpPr>
          <p:sp>
            <p:nvSpPr>
              <p:cNvPr id="20535" name="Line 7"/>
              <p:cNvSpPr>
                <a:spLocks noChangeShapeType="1"/>
              </p:cNvSpPr>
              <p:nvPr/>
            </p:nvSpPr>
            <p:spPr bwMode="auto">
              <a:xfrm>
                <a:off x="2057" y="1001"/>
                <a:ext cx="1" cy="820"/>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36" name="Line 8"/>
              <p:cNvSpPr>
                <a:spLocks noChangeShapeType="1"/>
              </p:cNvSpPr>
              <p:nvPr/>
            </p:nvSpPr>
            <p:spPr bwMode="auto">
              <a:xfrm>
                <a:off x="2071" y="1001"/>
                <a:ext cx="1" cy="820"/>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523" name="Group 9"/>
            <p:cNvGrpSpPr>
              <a:grpSpLocks/>
            </p:cNvGrpSpPr>
            <p:nvPr/>
          </p:nvGrpSpPr>
          <p:grpSpPr bwMode="auto">
            <a:xfrm>
              <a:off x="2480" y="1001"/>
              <a:ext cx="23" cy="820"/>
              <a:chOff x="2480" y="1001"/>
              <a:chExt cx="23" cy="820"/>
            </a:xfrm>
          </p:grpSpPr>
          <p:sp>
            <p:nvSpPr>
              <p:cNvPr id="20533" name="Line 10"/>
              <p:cNvSpPr>
                <a:spLocks noChangeShapeType="1"/>
              </p:cNvSpPr>
              <p:nvPr/>
            </p:nvSpPr>
            <p:spPr bwMode="auto">
              <a:xfrm>
                <a:off x="2480" y="1001"/>
                <a:ext cx="1" cy="820"/>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34" name="Line 11"/>
              <p:cNvSpPr>
                <a:spLocks noChangeShapeType="1"/>
              </p:cNvSpPr>
              <p:nvPr/>
            </p:nvSpPr>
            <p:spPr bwMode="auto">
              <a:xfrm>
                <a:off x="2502" y="1001"/>
                <a:ext cx="1" cy="820"/>
              </a:xfrm>
              <a:prstGeom prst="line">
                <a:avLst/>
              </a:prstGeom>
              <a:noFill/>
              <a:ln w="333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524" name="Group 12"/>
            <p:cNvGrpSpPr>
              <a:grpSpLocks/>
            </p:cNvGrpSpPr>
            <p:nvPr/>
          </p:nvGrpSpPr>
          <p:grpSpPr bwMode="auto">
            <a:xfrm>
              <a:off x="1636" y="1818"/>
              <a:ext cx="1422" cy="86"/>
              <a:chOff x="1636" y="1818"/>
              <a:chExt cx="1422" cy="86"/>
            </a:xfrm>
          </p:grpSpPr>
          <p:sp>
            <p:nvSpPr>
              <p:cNvPr id="20531" name="Rectangle 13"/>
              <p:cNvSpPr>
                <a:spLocks noChangeArrowheads="1"/>
              </p:cNvSpPr>
              <p:nvPr/>
            </p:nvSpPr>
            <p:spPr bwMode="auto">
              <a:xfrm>
                <a:off x="1636" y="1818"/>
                <a:ext cx="1422" cy="86"/>
              </a:xfrm>
              <a:prstGeom prst="rect">
                <a:avLst/>
              </a:prstGeom>
              <a:noFill/>
              <a:ln w="11113">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32" name="Rectangle 14"/>
              <p:cNvSpPr>
                <a:spLocks noChangeArrowheads="1"/>
              </p:cNvSpPr>
              <p:nvPr/>
            </p:nvSpPr>
            <p:spPr bwMode="auto">
              <a:xfrm>
                <a:off x="1656" y="1839"/>
                <a:ext cx="1381" cy="44"/>
              </a:xfrm>
              <a:prstGeom prst="rect">
                <a:avLst/>
              </a:prstGeom>
              <a:noFill/>
              <a:ln w="33338">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25" name="Group 15"/>
            <p:cNvGrpSpPr>
              <a:grpSpLocks/>
            </p:cNvGrpSpPr>
            <p:nvPr/>
          </p:nvGrpSpPr>
          <p:grpSpPr bwMode="auto">
            <a:xfrm>
              <a:off x="1963" y="1172"/>
              <a:ext cx="22" cy="92"/>
              <a:chOff x="1963" y="1172"/>
              <a:chExt cx="22" cy="92"/>
            </a:xfrm>
          </p:grpSpPr>
          <p:sp>
            <p:nvSpPr>
              <p:cNvPr id="20529" name="Line 16"/>
              <p:cNvSpPr>
                <a:spLocks noChangeShapeType="1"/>
              </p:cNvSpPr>
              <p:nvPr/>
            </p:nvSpPr>
            <p:spPr bwMode="auto">
              <a:xfrm>
                <a:off x="1963" y="1172"/>
                <a:ext cx="1" cy="92"/>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30" name="Line 17"/>
              <p:cNvSpPr>
                <a:spLocks noChangeShapeType="1"/>
              </p:cNvSpPr>
              <p:nvPr/>
            </p:nvSpPr>
            <p:spPr bwMode="auto">
              <a:xfrm>
                <a:off x="1984" y="1172"/>
                <a:ext cx="1" cy="92"/>
              </a:xfrm>
              <a:prstGeom prst="line">
                <a:avLst/>
              </a:prstGeom>
              <a:noFill/>
              <a:ln w="333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526" name="Group 18"/>
            <p:cNvGrpSpPr>
              <a:grpSpLocks/>
            </p:cNvGrpSpPr>
            <p:nvPr/>
          </p:nvGrpSpPr>
          <p:grpSpPr bwMode="auto">
            <a:xfrm>
              <a:off x="2524" y="1172"/>
              <a:ext cx="22" cy="92"/>
              <a:chOff x="2524" y="1172"/>
              <a:chExt cx="22" cy="92"/>
            </a:xfrm>
          </p:grpSpPr>
          <p:sp>
            <p:nvSpPr>
              <p:cNvPr id="20527" name="Line 19"/>
              <p:cNvSpPr>
                <a:spLocks noChangeShapeType="1"/>
              </p:cNvSpPr>
              <p:nvPr/>
            </p:nvSpPr>
            <p:spPr bwMode="auto">
              <a:xfrm>
                <a:off x="2524" y="1172"/>
                <a:ext cx="1" cy="92"/>
              </a:xfrm>
              <a:prstGeom prst="line">
                <a:avLst/>
              </a:prstGeom>
              <a:noFill/>
              <a:ln w="11113">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8" name="Line 20"/>
              <p:cNvSpPr>
                <a:spLocks noChangeShapeType="1"/>
              </p:cNvSpPr>
              <p:nvPr/>
            </p:nvSpPr>
            <p:spPr bwMode="auto">
              <a:xfrm>
                <a:off x="2545" y="1172"/>
                <a:ext cx="1" cy="92"/>
              </a:xfrm>
              <a:prstGeom prst="line">
                <a:avLst/>
              </a:prstGeom>
              <a:noFill/>
              <a:ln w="333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0484" name="Rectangle 21"/>
          <p:cNvSpPr>
            <a:spLocks noChangeArrowheads="1"/>
          </p:cNvSpPr>
          <p:nvPr/>
        </p:nvSpPr>
        <p:spPr bwMode="auto">
          <a:xfrm>
            <a:off x="6388100" y="2312988"/>
            <a:ext cx="1084263" cy="658812"/>
          </a:xfrm>
          <a:prstGeom prst="rect">
            <a:avLst/>
          </a:prstGeom>
          <a:solidFill>
            <a:srgbClr val="AD6900"/>
          </a:solidFill>
          <a:ln w="28575">
            <a:solidFill>
              <a:srgbClr val="FDE3BA"/>
            </a:solidFill>
            <a:miter lim="800000"/>
            <a:headEnd/>
            <a:tailEnd/>
          </a:ln>
        </p:spPr>
        <p:txBody>
          <a:bodyPr/>
          <a:lstStyle/>
          <a:p>
            <a:endParaRPr lang="en-US"/>
          </a:p>
        </p:txBody>
      </p:sp>
      <p:sp>
        <p:nvSpPr>
          <p:cNvPr id="20485" name="Rectangle 22"/>
          <p:cNvSpPr>
            <a:spLocks noChangeArrowheads="1"/>
          </p:cNvSpPr>
          <p:nvPr/>
        </p:nvSpPr>
        <p:spPr bwMode="auto">
          <a:xfrm>
            <a:off x="6388100" y="1974850"/>
            <a:ext cx="1084263" cy="320675"/>
          </a:xfrm>
          <a:prstGeom prst="rect">
            <a:avLst/>
          </a:prstGeom>
          <a:solidFill>
            <a:srgbClr val="714400"/>
          </a:solidFill>
          <a:ln w="28575">
            <a:solidFill>
              <a:srgbClr val="FDE3BA"/>
            </a:solidFill>
            <a:miter lim="800000"/>
            <a:headEnd/>
            <a:tailEnd/>
          </a:ln>
        </p:spPr>
        <p:txBody>
          <a:bodyPr/>
          <a:lstStyle/>
          <a:p>
            <a:endParaRPr lang="en-US"/>
          </a:p>
        </p:txBody>
      </p:sp>
      <p:sp>
        <p:nvSpPr>
          <p:cNvPr id="20486" name="Rectangle 23"/>
          <p:cNvSpPr>
            <a:spLocks noChangeArrowheads="1"/>
          </p:cNvSpPr>
          <p:nvPr/>
        </p:nvSpPr>
        <p:spPr bwMode="auto">
          <a:xfrm>
            <a:off x="6388100" y="1636713"/>
            <a:ext cx="1084263" cy="320675"/>
          </a:xfrm>
          <a:prstGeom prst="rect">
            <a:avLst/>
          </a:prstGeom>
          <a:solidFill>
            <a:srgbClr val="4C2E00"/>
          </a:solidFill>
          <a:ln w="28575">
            <a:solidFill>
              <a:srgbClr val="FDE3BA"/>
            </a:solidFill>
            <a:miter lim="800000"/>
            <a:headEnd/>
            <a:tailEnd/>
          </a:ln>
        </p:spPr>
        <p:txBody>
          <a:bodyPr/>
          <a:lstStyle/>
          <a:p>
            <a:endParaRPr lang="en-US"/>
          </a:p>
        </p:txBody>
      </p:sp>
      <p:sp>
        <p:nvSpPr>
          <p:cNvPr id="20487" name="Oval 24"/>
          <p:cNvSpPr>
            <a:spLocks noChangeArrowheads="1"/>
          </p:cNvSpPr>
          <p:nvPr/>
        </p:nvSpPr>
        <p:spPr bwMode="auto">
          <a:xfrm>
            <a:off x="6635750" y="1712913"/>
            <a:ext cx="590550" cy="166687"/>
          </a:xfrm>
          <a:prstGeom prst="ellipse">
            <a:avLst/>
          </a:prstGeom>
          <a:solidFill>
            <a:srgbClr val="AD6900"/>
          </a:solidFill>
          <a:ln w="14288">
            <a:solidFill>
              <a:srgbClr val="FDE3BA"/>
            </a:solidFill>
            <a:round/>
            <a:headEnd/>
            <a:tailEnd/>
          </a:ln>
        </p:spPr>
        <p:txBody>
          <a:bodyPr/>
          <a:lstStyle/>
          <a:p>
            <a:endParaRPr lang="en-US"/>
          </a:p>
        </p:txBody>
      </p:sp>
      <p:grpSp>
        <p:nvGrpSpPr>
          <p:cNvPr id="20488" name="Group 25"/>
          <p:cNvGrpSpPr>
            <a:grpSpLocks/>
          </p:cNvGrpSpPr>
          <p:nvPr/>
        </p:nvGrpSpPr>
        <p:grpSpPr bwMode="auto">
          <a:xfrm>
            <a:off x="6394450" y="1643063"/>
            <a:ext cx="1071563" cy="1322387"/>
            <a:chOff x="4028" y="1035"/>
            <a:chExt cx="675" cy="833"/>
          </a:xfrm>
        </p:grpSpPr>
        <p:sp>
          <p:nvSpPr>
            <p:cNvPr id="20518" name="Rectangle 26"/>
            <p:cNvSpPr>
              <a:spLocks noChangeArrowheads="1"/>
            </p:cNvSpPr>
            <p:nvPr/>
          </p:nvSpPr>
          <p:spPr bwMode="auto">
            <a:xfrm>
              <a:off x="4028" y="1035"/>
              <a:ext cx="675" cy="833"/>
            </a:xfrm>
            <a:prstGeom prst="rect">
              <a:avLst/>
            </a:prstGeom>
            <a:noFill/>
            <a:ln w="42863">
              <a:solidFill>
                <a:srgbClr val="FDE3BA"/>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9" name="Rectangle 27"/>
            <p:cNvSpPr>
              <a:spLocks noChangeArrowheads="1"/>
            </p:cNvSpPr>
            <p:nvPr/>
          </p:nvSpPr>
          <p:spPr bwMode="auto">
            <a:xfrm>
              <a:off x="4055" y="1061"/>
              <a:ext cx="622" cy="780"/>
            </a:xfrm>
            <a:prstGeom prst="rect">
              <a:avLst/>
            </a:prstGeom>
            <a:noFill/>
            <a:ln w="14288">
              <a:solidFill>
                <a:srgbClr val="FDE3BA"/>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0489" name="Line 28"/>
          <p:cNvSpPr>
            <a:spLocks noChangeShapeType="1"/>
          </p:cNvSpPr>
          <p:nvPr/>
        </p:nvSpPr>
        <p:spPr bwMode="auto">
          <a:xfrm>
            <a:off x="7053263" y="2128838"/>
            <a:ext cx="263525" cy="1587"/>
          </a:xfrm>
          <a:prstGeom prst="line">
            <a:avLst/>
          </a:prstGeom>
          <a:noFill/>
          <a:ln w="28575">
            <a:solidFill>
              <a:srgbClr val="FDE3B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490" name="Group 29"/>
          <p:cNvGrpSpPr>
            <a:grpSpLocks/>
          </p:cNvGrpSpPr>
          <p:nvPr/>
        </p:nvGrpSpPr>
        <p:grpSpPr bwMode="auto">
          <a:xfrm>
            <a:off x="5149850" y="1457325"/>
            <a:ext cx="892175" cy="1524000"/>
            <a:chOff x="3244" y="918"/>
            <a:chExt cx="562" cy="960"/>
          </a:xfrm>
        </p:grpSpPr>
        <p:sp>
          <p:nvSpPr>
            <p:cNvPr id="20513" name="Rectangle 30"/>
            <p:cNvSpPr>
              <a:spLocks noChangeArrowheads="1"/>
            </p:cNvSpPr>
            <p:nvPr/>
          </p:nvSpPr>
          <p:spPr bwMode="auto">
            <a:xfrm>
              <a:off x="3244" y="918"/>
              <a:ext cx="562" cy="960"/>
            </a:xfrm>
            <a:prstGeom prst="rect">
              <a:avLst/>
            </a:prstGeom>
            <a:solidFill>
              <a:srgbClr val="A2C1FE"/>
            </a:solidFill>
            <a:ln w="11113">
              <a:solidFill>
                <a:srgbClr val="000000"/>
              </a:solidFill>
              <a:miter lim="800000"/>
              <a:headEnd/>
              <a:tailEnd/>
            </a:ln>
          </p:spPr>
          <p:txBody>
            <a:bodyPr/>
            <a:lstStyle/>
            <a:p>
              <a:endParaRPr lang="en-US"/>
            </a:p>
          </p:txBody>
        </p:sp>
        <p:sp>
          <p:nvSpPr>
            <p:cNvPr id="20514" name="Rectangle 31"/>
            <p:cNvSpPr>
              <a:spLocks noChangeArrowheads="1"/>
            </p:cNvSpPr>
            <p:nvPr/>
          </p:nvSpPr>
          <p:spPr bwMode="auto">
            <a:xfrm>
              <a:off x="3287" y="1005"/>
              <a:ext cx="388" cy="523"/>
            </a:xfrm>
            <a:prstGeom prst="rect">
              <a:avLst/>
            </a:prstGeom>
            <a:solidFill>
              <a:srgbClr val="DADADA"/>
            </a:solidFill>
            <a:ln w="11113">
              <a:solidFill>
                <a:srgbClr val="000000"/>
              </a:solidFill>
              <a:miter lim="800000"/>
              <a:headEnd/>
              <a:tailEnd/>
            </a:ln>
          </p:spPr>
          <p:txBody>
            <a:bodyPr/>
            <a:lstStyle/>
            <a:p>
              <a:endParaRPr lang="en-US"/>
            </a:p>
          </p:txBody>
        </p:sp>
        <p:sp>
          <p:nvSpPr>
            <p:cNvPr id="20515" name="Oval 32"/>
            <p:cNvSpPr>
              <a:spLocks noChangeArrowheads="1"/>
            </p:cNvSpPr>
            <p:nvPr/>
          </p:nvSpPr>
          <p:spPr bwMode="auto">
            <a:xfrm>
              <a:off x="3373" y="1048"/>
              <a:ext cx="172" cy="175"/>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6" name="Oval 33"/>
            <p:cNvSpPr>
              <a:spLocks noChangeArrowheads="1"/>
            </p:cNvSpPr>
            <p:nvPr/>
          </p:nvSpPr>
          <p:spPr bwMode="auto">
            <a:xfrm>
              <a:off x="3373" y="1310"/>
              <a:ext cx="172" cy="175"/>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7" name="Rectangle 34"/>
            <p:cNvSpPr>
              <a:spLocks noChangeArrowheads="1"/>
            </p:cNvSpPr>
            <p:nvPr/>
          </p:nvSpPr>
          <p:spPr bwMode="auto">
            <a:xfrm>
              <a:off x="3719" y="1179"/>
              <a:ext cx="43" cy="218"/>
            </a:xfrm>
            <a:prstGeom prst="rect">
              <a:avLst/>
            </a:prstGeom>
            <a:solidFill>
              <a:srgbClr val="FFFFFF"/>
            </a:solidFill>
            <a:ln w="11113">
              <a:solidFill>
                <a:srgbClr val="000000"/>
              </a:solidFill>
              <a:miter lim="800000"/>
              <a:headEnd/>
              <a:tailEnd/>
            </a:ln>
          </p:spPr>
          <p:txBody>
            <a:bodyPr/>
            <a:lstStyle/>
            <a:p>
              <a:endParaRPr lang="en-US"/>
            </a:p>
          </p:txBody>
        </p:sp>
      </p:grpSp>
      <p:sp>
        <p:nvSpPr>
          <p:cNvPr id="20491" name="AutoShape 35"/>
          <p:cNvSpPr>
            <a:spLocks noChangeArrowheads="1"/>
          </p:cNvSpPr>
          <p:nvPr/>
        </p:nvSpPr>
        <p:spPr bwMode="auto">
          <a:xfrm>
            <a:off x="2397125" y="1290638"/>
            <a:ext cx="5253038" cy="1857375"/>
          </a:xfrm>
          <a:prstGeom prst="roundRect">
            <a:avLst>
              <a:gd name="adj" fmla="val 12477"/>
            </a:avLst>
          </a:prstGeom>
          <a:noFill/>
          <a:ln w="14288">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20492" name="Picture 36"/>
          <p:cNvPicPr>
            <a:picLocks noChangeArrowheads="1"/>
          </p:cNvPicPr>
          <p:nvPr/>
        </p:nvPicPr>
        <p:blipFill>
          <a:blip r:embed="rId3">
            <a:extLst>
              <a:ext uri="{28A0092B-C50C-407E-A947-70E740481C1C}">
                <a14:useLocalDpi xmlns:a14="http://schemas.microsoft.com/office/drawing/2010/main" val="0"/>
              </a:ext>
            </a:extLst>
          </a:blip>
          <a:srcRect l="34250" t="23900" r="32129" b="22969"/>
          <a:stretch>
            <a:fillRect/>
          </a:stretch>
        </p:blipFill>
        <p:spPr bwMode="auto">
          <a:xfrm>
            <a:off x="1201738" y="4764088"/>
            <a:ext cx="855662" cy="90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93" name="Oval 37"/>
          <p:cNvSpPr>
            <a:spLocks noChangeArrowheads="1"/>
          </p:cNvSpPr>
          <p:nvPr/>
        </p:nvSpPr>
        <p:spPr bwMode="auto">
          <a:xfrm>
            <a:off x="1817688" y="3235325"/>
            <a:ext cx="7053262" cy="1827213"/>
          </a:xfrm>
          <a:prstGeom prst="ellipse">
            <a:avLst/>
          </a:prstGeom>
          <a:solidFill>
            <a:srgbClr val="DADADA"/>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4" name="Line 38"/>
          <p:cNvSpPr>
            <a:spLocks noChangeShapeType="1"/>
          </p:cNvSpPr>
          <p:nvPr/>
        </p:nvSpPr>
        <p:spPr bwMode="auto">
          <a:xfrm>
            <a:off x="2193925" y="4254500"/>
            <a:ext cx="6297613"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5" name="Line 39"/>
          <p:cNvSpPr>
            <a:spLocks noChangeShapeType="1"/>
          </p:cNvSpPr>
          <p:nvPr/>
        </p:nvSpPr>
        <p:spPr bwMode="auto">
          <a:xfrm flipV="1">
            <a:off x="2209800" y="4267200"/>
            <a:ext cx="0" cy="458788"/>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6" name="Line 40"/>
          <p:cNvSpPr>
            <a:spLocks noChangeShapeType="1"/>
          </p:cNvSpPr>
          <p:nvPr/>
        </p:nvSpPr>
        <p:spPr bwMode="auto">
          <a:xfrm flipV="1">
            <a:off x="3208338" y="4259263"/>
            <a:ext cx="0" cy="73501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7" name="Line 41"/>
          <p:cNvSpPr>
            <a:spLocks noChangeShapeType="1"/>
          </p:cNvSpPr>
          <p:nvPr/>
        </p:nvSpPr>
        <p:spPr bwMode="auto">
          <a:xfrm flipV="1">
            <a:off x="6070600" y="4259263"/>
            <a:ext cx="0" cy="73501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8" name="Line 42"/>
          <p:cNvSpPr>
            <a:spLocks noChangeShapeType="1"/>
          </p:cNvSpPr>
          <p:nvPr/>
        </p:nvSpPr>
        <p:spPr bwMode="auto">
          <a:xfrm flipH="1">
            <a:off x="6858000" y="4267200"/>
            <a:ext cx="0" cy="68580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9" name="Line 43"/>
          <p:cNvSpPr>
            <a:spLocks noChangeShapeType="1"/>
          </p:cNvSpPr>
          <p:nvPr/>
        </p:nvSpPr>
        <p:spPr bwMode="auto">
          <a:xfrm flipH="1">
            <a:off x="4343400" y="2895600"/>
            <a:ext cx="0" cy="137160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0" name="Line 44"/>
          <p:cNvSpPr>
            <a:spLocks noChangeShapeType="1"/>
          </p:cNvSpPr>
          <p:nvPr/>
        </p:nvSpPr>
        <p:spPr bwMode="auto">
          <a:xfrm flipV="1">
            <a:off x="1905000" y="4648200"/>
            <a:ext cx="304800" cy="609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1" name="Line 45"/>
          <p:cNvSpPr>
            <a:spLocks noChangeShapeType="1"/>
          </p:cNvSpPr>
          <p:nvPr/>
        </p:nvSpPr>
        <p:spPr bwMode="auto">
          <a:xfrm>
            <a:off x="3208338" y="4902200"/>
            <a:ext cx="682625" cy="4603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2" name="Line 46"/>
          <p:cNvSpPr>
            <a:spLocks noChangeShapeType="1"/>
          </p:cNvSpPr>
          <p:nvPr/>
        </p:nvSpPr>
        <p:spPr bwMode="auto">
          <a:xfrm flipH="1">
            <a:off x="5943600" y="5029200"/>
            <a:ext cx="152400" cy="381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3" name="Line 47"/>
          <p:cNvSpPr>
            <a:spLocks noChangeShapeType="1"/>
          </p:cNvSpPr>
          <p:nvPr/>
        </p:nvSpPr>
        <p:spPr bwMode="auto">
          <a:xfrm>
            <a:off x="6858000" y="4953000"/>
            <a:ext cx="1155700" cy="4095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4" name="Rectangle 48"/>
          <p:cNvSpPr>
            <a:spLocks noChangeArrowheads="1"/>
          </p:cNvSpPr>
          <p:nvPr/>
        </p:nvSpPr>
        <p:spPr bwMode="auto">
          <a:xfrm>
            <a:off x="228600" y="1716088"/>
            <a:ext cx="2271713"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 tIns="17462" rIns="42862" bIns="17462">
            <a:spAutoFit/>
          </a:bodyPr>
          <a:lstStyle/>
          <a:p>
            <a:pPr defTabSz="814388"/>
            <a:r>
              <a:rPr lang="en-US" sz="1800">
                <a:latin typeface="Palatino" charset="0"/>
              </a:rPr>
              <a:t>Shared usage of a</a:t>
            </a:r>
          </a:p>
          <a:p>
            <a:pPr defTabSz="814388"/>
            <a:r>
              <a:rPr lang="en-US" sz="1800">
                <a:latin typeface="Palatino" charset="0"/>
              </a:rPr>
              <a:t>broadband network</a:t>
            </a:r>
          </a:p>
        </p:txBody>
      </p:sp>
      <p:sp>
        <p:nvSpPr>
          <p:cNvPr id="20505" name="Rectangle 49"/>
          <p:cNvSpPr>
            <a:spLocks noChangeArrowheads="1"/>
          </p:cNvSpPr>
          <p:nvPr/>
        </p:nvSpPr>
        <p:spPr bwMode="auto">
          <a:xfrm>
            <a:off x="111125" y="5797550"/>
            <a:ext cx="54514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 tIns="17462" rIns="42862" bIns="17462">
            <a:spAutoFit/>
          </a:bodyPr>
          <a:lstStyle/>
          <a:p>
            <a:pPr defTabSz="814388"/>
            <a:r>
              <a:rPr lang="en-US" sz="2100">
                <a:latin typeface="Palatino" charset="0"/>
              </a:rPr>
              <a:t>- more complex hardware</a:t>
            </a:r>
          </a:p>
          <a:p>
            <a:pPr defTabSz="814388"/>
            <a:r>
              <a:rPr lang="en-US" sz="2100">
                <a:latin typeface="Palatino" charset="0"/>
              </a:rPr>
              <a:t>- simpler cabling system</a:t>
            </a:r>
          </a:p>
        </p:txBody>
      </p:sp>
      <p:pic>
        <p:nvPicPr>
          <p:cNvPr id="20506" name="Picture 50"/>
          <p:cNvPicPr>
            <a:picLocks noChangeArrowheads="1"/>
          </p:cNvPicPr>
          <p:nvPr/>
        </p:nvPicPr>
        <p:blipFill>
          <a:blip r:embed="rId3">
            <a:extLst>
              <a:ext uri="{28A0092B-C50C-407E-A947-70E740481C1C}">
                <a14:useLocalDpi xmlns:a14="http://schemas.microsoft.com/office/drawing/2010/main" val="0"/>
              </a:ext>
            </a:extLst>
          </a:blip>
          <a:srcRect l="34250" t="23900" r="32129" b="22969"/>
          <a:stretch>
            <a:fillRect/>
          </a:stretch>
        </p:blipFill>
        <p:spPr bwMode="auto">
          <a:xfrm>
            <a:off x="3716338" y="5297488"/>
            <a:ext cx="855662" cy="90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7" name="Picture 51"/>
          <p:cNvPicPr>
            <a:picLocks noChangeArrowheads="1"/>
          </p:cNvPicPr>
          <p:nvPr/>
        </p:nvPicPr>
        <p:blipFill>
          <a:blip r:embed="rId3">
            <a:extLst>
              <a:ext uri="{28A0092B-C50C-407E-A947-70E740481C1C}">
                <a14:useLocalDpi xmlns:a14="http://schemas.microsoft.com/office/drawing/2010/main" val="0"/>
              </a:ext>
            </a:extLst>
          </a:blip>
          <a:srcRect l="34250" t="23900" r="32129" b="22969"/>
          <a:stretch>
            <a:fillRect/>
          </a:stretch>
        </p:blipFill>
        <p:spPr bwMode="auto">
          <a:xfrm>
            <a:off x="5697538" y="5297488"/>
            <a:ext cx="855662" cy="90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8" name="Picture 52"/>
          <p:cNvPicPr>
            <a:picLocks noChangeArrowheads="1"/>
          </p:cNvPicPr>
          <p:nvPr/>
        </p:nvPicPr>
        <p:blipFill>
          <a:blip r:embed="rId3">
            <a:extLst>
              <a:ext uri="{28A0092B-C50C-407E-A947-70E740481C1C}">
                <a14:useLocalDpi xmlns:a14="http://schemas.microsoft.com/office/drawing/2010/main" val="0"/>
              </a:ext>
            </a:extLst>
          </a:blip>
          <a:srcRect l="34250" t="23900" r="32129" b="22969"/>
          <a:stretch>
            <a:fillRect/>
          </a:stretch>
        </p:blipFill>
        <p:spPr bwMode="auto">
          <a:xfrm>
            <a:off x="7831138" y="5297488"/>
            <a:ext cx="855662" cy="90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9" name="Text Box 53"/>
          <p:cNvSpPr txBox="1">
            <a:spLocks noChangeArrowheads="1"/>
          </p:cNvSpPr>
          <p:nvPr/>
        </p:nvSpPr>
        <p:spPr bwMode="auto">
          <a:xfrm>
            <a:off x="669925" y="3184525"/>
            <a:ext cx="1631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Multidrop lines</a:t>
            </a:r>
          </a:p>
        </p:txBody>
      </p:sp>
      <p:sp>
        <p:nvSpPr>
          <p:cNvPr id="20510" name="Text Box 54"/>
          <p:cNvSpPr txBox="1">
            <a:spLocks noChangeArrowheads="1"/>
          </p:cNvSpPr>
          <p:nvPr/>
        </p:nvSpPr>
        <p:spPr bwMode="auto">
          <a:xfrm>
            <a:off x="7315200" y="762000"/>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endParaRPr lang="en-GB" sz="1600">
              <a:solidFill>
                <a:schemeClr val="tx1"/>
              </a:solidFill>
            </a:endParaRPr>
          </a:p>
        </p:txBody>
      </p:sp>
      <p:sp>
        <p:nvSpPr>
          <p:cNvPr id="20511" name="Rectangle 55"/>
          <p:cNvSpPr>
            <a:spLocks noGrp="1" noChangeArrowheads="1"/>
          </p:cNvSpPr>
          <p:nvPr>
            <p:ph type="title"/>
          </p:nvPr>
        </p:nvSpPr>
        <p:spPr/>
        <p:txBody>
          <a:bodyPr/>
          <a:lstStyle/>
          <a:p>
            <a:pPr eaLnBrk="1" hangingPunct="1"/>
            <a:r>
              <a:rPr lang="en-US" smtClean="0"/>
              <a:t>Bus network</a:t>
            </a:r>
          </a:p>
        </p:txBody>
      </p:sp>
      <p:sp>
        <p:nvSpPr>
          <p:cNvPr id="20512" name="Text Box 56"/>
          <p:cNvSpPr txBox="1">
            <a:spLocks noChangeArrowheads="1"/>
          </p:cNvSpPr>
          <p:nvPr/>
        </p:nvSpPr>
        <p:spPr bwMode="auto">
          <a:xfrm>
            <a:off x="133350" y="6477000"/>
            <a:ext cx="1314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O’Brien 191</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403350" y="323850"/>
            <a:ext cx="7545388" cy="752475"/>
          </a:xfrm>
        </p:spPr>
        <p:txBody>
          <a:bodyPr rtlCol="0" anchor="b">
            <a:normAutofit fontScale="90000"/>
          </a:bodyPr>
          <a:lstStyle/>
          <a:p>
            <a:pPr eaLnBrk="1" fontAlgn="auto" hangingPunct="1">
              <a:spcAft>
                <a:spcPts val="0"/>
              </a:spcAft>
              <a:defRPr/>
            </a:pPr>
            <a:r>
              <a:rPr lang="en-US" smtClean="0"/>
              <a:t>Ring Networks</a:t>
            </a:r>
          </a:p>
        </p:txBody>
      </p:sp>
      <p:grpSp>
        <p:nvGrpSpPr>
          <p:cNvPr id="21507" name="Group 149"/>
          <p:cNvGrpSpPr>
            <a:grpSpLocks/>
          </p:cNvGrpSpPr>
          <p:nvPr/>
        </p:nvGrpSpPr>
        <p:grpSpPr bwMode="auto">
          <a:xfrm>
            <a:off x="2895600" y="1371600"/>
            <a:ext cx="3230563" cy="993775"/>
            <a:chOff x="482" y="866"/>
            <a:chExt cx="2035" cy="626"/>
          </a:xfrm>
        </p:grpSpPr>
        <p:grpSp>
          <p:nvGrpSpPr>
            <p:cNvPr id="21647" name="Group 68"/>
            <p:cNvGrpSpPr>
              <a:grpSpLocks/>
            </p:cNvGrpSpPr>
            <p:nvPr/>
          </p:nvGrpSpPr>
          <p:grpSpPr bwMode="auto">
            <a:xfrm>
              <a:off x="1381" y="923"/>
              <a:ext cx="763" cy="526"/>
              <a:chOff x="1381" y="923"/>
              <a:chExt cx="763" cy="526"/>
            </a:xfrm>
          </p:grpSpPr>
          <p:sp>
            <p:nvSpPr>
              <p:cNvPr id="21663" name="Rectangle 51"/>
              <p:cNvSpPr>
                <a:spLocks noChangeArrowheads="1"/>
              </p:cNvSpPr>
              <p:nvPr/>
            </p:nvSpPr>
            <p:spPr bwMode="auto">
              <a:xfrm>
                <a:off x="1404" y="923"/>
                <a:ext cx="694" cy="480"/>
              </a:xfrm>
              <a:prstGeom prst="rect">
                <a:avLst/>
              </a:prstGeom>
              <a:solidFill>
                <a:srgbClr val="A2C1FE"/>
              </a:solidFill>
              <a:ln w="6350">
                <a:solidFill>
                  <a:srgbClr val="000000"/>
                </a:solidFill>
                <a:miter lim="800000"/>
                <a:headEnd/>
                <a:tailEnd/>
              </a:ln>
            </p:spPr>
            <p:txBody>
              <a:bodyPr/>
              <a:lstStyle/>
              <a:p>
                <a:endParaRPr lang="en-US"/>
              </a:p>
            </p:txBody>
          </p:sp>
          <p:sp>
            <p:nvSpPr>
              <p:cNvPr id="21664" name="Rectangle 52"/>
              <p:cNvSpPr>
                <a:spLocks noChangeArrowheads="1"/>
              </p:cNvSpPr>
              <p:nvPr/>
            </p:nvSpPr>
            <p:spPr bwMode="auto">
              <a:xfrm>
                <a:off x="1427" y="945"/>
                <a:ext cx="647" cy="23"/>
              </a:xfrm>
              <a:prstGeom prst="rect">
                <a:avLst/>
              </a:prstGeom>
              <a:solidFill>
                <a:srgbClr val="00DFCA"/>
              </a:solidFill>
              <a:ln w="6350">
                <a:solidFill>
                  <a:srgbClr val="000000"/>
                </a:solidFill>
                <a:miter lim="800000"/>
                <a:headEnd/>
                <a:tailEnd/>
              </a:ln>
            </p:spPr>
            <p:txBody>
              <a:bodyPr/>
              <a:lstStyle/>
              <a:p>
                <a:endParaRPr lang="en-US"/>
              </a:p>
            </p:txBody>
          </p:sp>
          <p:grpSp>
            <p:nvGrpSpPr>
              <p:cNvPr id="21665" name="Group 55"/>
              <p:cNvGrpSpPr>
                <a:grpSpLocks/>
              </p:cNvGrpSpPr>
              <p:nvPr/>
            </p:nvGrpSpPr>
            <p:grpSpPr bwMode="auto">
              <a:xfrm>
                <a:off x="1607" y="967"/>
                <a:ext cx="9" cy="438"/>
                <a:chOff x="1607" y="967"/>
                <a:chExt cx="9" cy="438"/>
              </a:xfrm>
            </p:grpSpPr>
            <p:sp>
              <p:nvSpPr>
                <p:cNvPr id="21678" name="Line 53"/>
                <p:cNvSpPr>
                  <a:spLocks noChangeShapeType="1"/>
                </p:cNvSpPr>
                <p:nvPr/>
              </p:nvSpPr>
              <p:spPr bwMode="auto">
                <a:xfrm>
                  <a:off x="1607" y="967"/>
                  <a:ext cx="1" cy="4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9" name="Line 54"/>
                <p:cNvSpPr>
                  <a:spLocks noChangeShapeType="1"/>
                </p:cNvSpPr>
                <p:nvPr/>
              </p:nvSpPr>
              <p:spPr bwMode="auto">
                <a:xfrm>
                  <a:off x="1615" y="967"/>
                  <a:ext cx="1" cy="4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666" name="Group 58"/>
              <p:cNvGrpSpPr>
                <a:grpSpLocks/>
              </p:cNvGrpSpPr>
              <p:nvPr/>
            </p:nvGrpSpPr>
            <p:grpSpPr bwMode="auto">
              <a:xfrm>
                <a:off x="1835" y="967"/>
                <a:ext cx="12" cy="438"/>
                <a:chOff x="1835" y="967"/>
                <a:chExt cx="12" cy="438"/>
              </a:xfrm>
            </p:grpSpPr>
            <p:sp>
              <p:nvSpPr>
                <p:cNvPr id="21676" name="Line 56"/>
                <p:cNvSpPr>
                  <a:spLocks noChangeShapeType="1"/>
                </p:cNvSpPr>
                <p:nvPr/>
              </p:nvSpPr>
              <p:spPr bwMode="auto">
                <a:xfrm>
                  <a:off x="1835" y="967"/>
                  <a:ext cx="1" cy="4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7" name="Line 57"/>
                <p:cNvSpPr>
                  <a:spLocks noChangeShapeType="1"/>
                </p:cNvSpPr>
                <p:nvPr/>
              </p:nvSpPr>
              <p:spPr bwMode="auto">
                <a:xfrm>
                  <a:off x="1846" y="967"/>
                  <a:ext cx="1" cy="438"/>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667" name="Group 61"/>
              <p:cNvGrpSpPr>
                <a:grpSpLocks/>
              </p:cNvGrpSpPr>
              <p:nvPr/>
            </p:nvGrpSpPr>
            <p:grpSpPr bwMode="auto">
              <a:xfrm>
                <a:off x="1381" y="1404"/>
                <a:ext cx="763" cy="45"/>
                <a:chOff x="1381" y="1404"/>
                <a:chExt cx="763" cy="45"/>
              </a:xfrm>
            </p:grpSpPr>
            <p:sp>
              <p:nvSpPr>
                <p:cNvPr id="21674" name="Rectangle 59"/>
                <p:cNvSpPr>
                  <a:spLocks noChangeArrowheads="1"/>
                </p:cNvSpPr>
                <p:nvPr/>
              </p:nvSpPr>
              <p:spPr bwMode="auto">
                <a:xfrm>
                  <a:off x="1381" y="1404"/>
                  <a:ext cx="763" cy="45"/>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75" name="Rectangle 60"/>
                <p:cNvSpPr>
                  <a:spLocks noChangeArrowheads="1"/>
                </p:cNvSpPr>
                <p:nvPr/>
              </p:nvSpPr>
              <p:spPr bwMode="auto">
                <a:xfrm>
                  <a:off x="1392" y="1415"/>
                  <a:ext cx="742" cy="24"/>
                </a:xfrm>
                <a:prstGeom prst="rect">
                  <a:avLst/>
                </a:prstGeom>
                <a:noFill/>
                <a:ln w="174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668" name="Group 64"/>
              <p:cNvGrpSpPr>
                <a:grpSpLocks/>
              </p:cNvGrpSpPr>
              <p:nvPr/>
            </p:nvGrpSpPr>
            <p:grpSpPr bwMode="auto">
              <a:xfrm>
                <a:off x="1557" y="1058"/>
                <a:ext cx="12" cy="49"/>
                <a:chOff x="1557" y="1058"/>
                <a:chExt cx="12" cy="49"/>
              </a:xfrm>
            </p:grpSpPr>
            <p:sp>
              <p:nvSpPr>
                <p:cNvPr id="21672" name="Line 62"/>
                <p:cNvSpPr>
                  <a:spLocks noChangeShapeType="1"/>
                </p:cNvSpPr>
                <p:nvPr/>
              </p:nvSpPr>
              <p:spPr bwMode="auto">
                <a:xfrm>
                  <a:off x="1557" y="1058"/>
                  <a:ext cx="1" cy="4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3" name="Line 63"/>
                <p:cNvSpPr>
                  <a:spLocks noChangeShapeType="1"/>
                </p:cNvSpPr>
                <p:nvPr/>
              </p:nvSpPr>
              <p:spPr bwMode="auto">
                <a:xfrm>
                  <a:off x="1568" y="1058"/>
                  <a:ext cx="1" cy="49"/>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669" name="Group 67"/>
              <p:cNvGrpSpPr>
                <a:grpSpLocks/>
              </p:cNvGrpSpPr>
              <p:nvPr/>
            </p:nvGrpSpPr>
            <p:grpSpPr bwMode="auto">
              <a:xfrm>
                <a:off x="1858" y="1058"/>
                <a:ext cx="12" cy="49"/>
                <a:chOff x="1858" y="1058"/>
                <a:chExt cx="12" cy="49"/>
              </a:xfrm>
            </p:grpSpPr>
            <p:sp>
              <p:nvSpPr>
                <p:cNvPr id="21670" name="Line 65"/>
                <p:cNvSpPr>
                  <a:spLocks noChangeShapeType="1"/>
                </p:cNvSpPr>
                <p:nvPr/>
              </p:nvSpPr>
              <p:spPr bwMode="auto">
                <a:xfrm>
                  <a:off x="1858" y="1058"/>
                  <a:ext cx="1" cy="4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1" name="Line 66"/>
                <p:cNvSpPr>
                  <a:spLocks noChangeShapeType="1"/>
                </p:cNvSpPr>
                <p:nvPr/>
              </p:nvSpPr>
              <p:spPr bwMode="auto">
                <a:xfrm>
                  <a:off x="1869" y="1058"/>
                  <a:ext cx="1" cy="49"/>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1648" name="Rectangle 69"/>
            <p:cNvSpPr>
              <a:spLocks noChangeArrowheads="1"/>
            </p:cNvSpPr>
            <p:nvPr/>
          </p:nvSpPr>
          <p:spPr bwMode="auto">
            <a:xfrm>
              <a:off x="542" y="1182"/>
              <a:ext cx="367" cy="222"/>
            </a:xfrm>
            <a:prstGeom prst="rect">
              <a:avLst/>
            </a:prstGeom>
            <a:solidFill>
              <a:srgbClr val="AD6900"/>
            </a:solidFill>
            <a:ln w="15875">
              <a:solidFill>
                <a:srgbClr val="FDE3BA"/>
              </a:solidFill>
              <a:miter lim="800000"/>
              <a:headEnd/>
              <a:tailEnd/>
            </a:ln>
          </p:spPr>
          <p:txBody>
            <a:bodyPr/>
            <a:lstStyle/>
            <a:p>
              <a:endParaRPr lang="en-US"/>
            </a:p>
          </p:txBody>
        </p:sp>
        <p:sp>
          <p:nvSpPr>
            <p:cNvPr id="21649" name="Rectangle 70"/>
            <p:cNvSpPr>
              <a:spLocks noChangeArrowheads="1"/>
            </p:cNvSpPr>
            <p:nvPr/>
          </p:nvSpPr>
          <p:spPr bwMode="auto">
            <a:xfrm>
              <a:off x="542" y="1068"/>
              <a:ext cx="367" cy="108"/>
            </a:xfrm>
            <a:prstGeom prst="rect">
              <a:avLst/>
            </a:prstGeom>
            <a:solidFill>
              <a:srgbClr val="714400"/>
            </a:solidFill>
            <a:ln w="15875">
              <a:solidFill>
                <a:srgbClr val="FDE3BA"/>
              </a:solidFill>
              <a:miter lim="800000"/>
              <a:headEnd/>
              <a:tailEnd/>
            </a:ln>
          </p:spPr>
          <p:txBody>
            <a:bodyPr/>
            <a:lstStyle/>
            <a:p>
              <a:endParaRPr lang="en-US"/>
            </a:p>
          </p:txBody>
        </p:sp>
        <p:sp>
          <p:nvSpPr>
            <p:cNvPr id="21650" name="Rectangle 71"/>
            <p:cNvSpPr>
              <a:spLocks noChangeArrowheads="1"/>
            </p:cNvSpPr>
            <p:nvPr/>
          </p:nvSpPr>
          <p:spPr bwMode="auto">
            <a:xfrm>
              <a:off x="542" y="954"/>
              <a:ext cx="367" cy="108"/>
            </a:xfrm>
            <a:prstGeom prst="rect">
              <a:avLst/>
            </a:prstGeom>
            <a:solidFill>
              <a:srgbClr val="4C2E00"/>
            </a:solidFill>
            <a:ln w="15875">
              <a:solidFill>
                <a:srgbClr val="FDE3BA"/>
              </a:solidFill>
              <a:miter lim="800000"/>
              <a:headEnd/>
              <a:tailEnd/>
            </a:ln>
          </p:spPr>
          <p:txBody>
            <a:bodyPr/>
            <a:lstStyle/>
            <a:p>
              <a:endParaRPr lang="en-US"/>
            </a:p>
          </p:txBody>
        </p:sp>
        <p:sp>
          <p:nvSpPr>
            <p:cNvPr id="21651" name="Oval 72"/>
            <p:cNvSpPr>
              <a:spLocks noChangeArrowheads="1"/>
            </p:cNvSpPr>
            <p:nvPr/>
          </p:nvSpPr>
          <p:spPr bwMode="auto">
            <a:xfrm>
              <a:off x="625" y="980"/>
              <a:ext cx="201" cy="56"/>
            </a:xfrm>
            <a:prstGeom prst="ellipse">
              <a:avLst/>
            </a:prstGeom>
            <a:solidFill>
              <a:srgbClr val="AD6900"/>
            </a:solidFill>
            <a:ln w="7938">
              <a:solidFill>
                <a:srgbClr val="FDE3BA"/>
              </a:solidFill>
              <a:round/>
              <a:headEnd/>
              <a:tailEnd/>
            </a:ln>
          </p:spPr>
          <p:txBody>
            <a:bodyPr/>
            <a:lstStyle/>
            <a:p>
              <a:endParaRPr lang="en-US"/>
            </a:p>
          </p:txBody>
        </p:sp>
        <p:grpSp>
          <p:nvGrpSpPr>
            <p:cNvPr id="21652" name="Group 75"/>
            <p:cNvGrpSpPr>
              <a:grpSpLocks/>
            </p:cNvGrpSpPr>
            <p:nvPr/>
          </p:nvGrpSpPr>
          <p:grpSpPr bwMode="auto">
            <a:xfrm>
              <a:off x="544" y="956"/>
              <a:ext cx="363" cy="446"/>
              <a:chOff x="544" y="956"/>
              <a:chExt cx="363" cy="446"/>
            </a:xfrm>
          </p:grpSpPr>
          <p:sp>
            <p:nvSpPr>
              <p:cNvPr id="21661" name="Rectangle 73"/>
              <p:cNvSpPr>
                <a:spLocks noChangeArrowheads="1"/>
              </p:cNvSpPr>
              <p:nvPr/>
            </p:nvSpPr>
            <p:spPr bwMode="auto">
              <a:xfrm>
                <a:off x="544" y="956"/>
                <a:ext cx="363" cy="446"/>
              </a:xfrm>
              <a:prstGeom prst="rect">
                <a:avLst/>
              </a:prstGeom>
              <a:noFill/>
              <a:ln w="22225">
                <a:solidFill>
                  <a:srgbClr val="FDE3BA"/>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62" name="Rectangle 74"/>
              <p:cNvSpPr>
                <a:spLocks noChangeArrowheads="1"/>
              </p:cNvSpPr>
              <p:nvPr/>
            </p:nvSpPr>
            <p:spPr bwMode="auto">
              <a:xfrm>
                <a:off x="558" y="970"/>
                <a:ext cx="334" cy="418"/>
              </a:xfrm>
              <a:prstGeom prst="rect">
                <a:avLst/>
              </a:prstGeom>
              <a:noFill/>
              <a:ln w="7938">
                <a:solidFill>
                  <a:srgbClr val="FDE3BA"/>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653" name="Line 76"/>
            <p:cNvSpPr>
              <a:spLocks noChangeShapeType="1"/>
            </p:cNvSpPr>
            <p:nvPr/>
          </p:nvSpPr>
          <p:spPr bwMode="auto">
            <a:xfrm>
              <a:off x="767" y="1120"/>
              <a:ext cx="89" cy="1"/>
            </a:xfrm>
            <a:prstGeom prst="line">
              <a:avLst/>
            </a:prstGeom>
            <a:noFill/>
            <a:ln w="15875">
              <a:solidFill>
                <a:srgbClr val="FDE3B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1654" name="Group 82"/>
            <p:cNvGrpSpPr>
              <a:grpSpLocks/>
            </p:cNvGrpSpPr>
            <p:nvPr/>
          </p:nvGrpSpPr>
          <p:grpSpPr bwMode="auto">
            <a:xfrm>
              <a:off x="984" y="923"/>
              <a:ext cx="300" cy="512"/>
              <a:chOff x="984" y="923"/>
              <a:chExt cx="300" cy="512"/>
            </a:xfrm>
          </p:grpSpPr>
          <p:sp>
            <p:nvSpPr>
              <p:cNvPr id="21656" name="Rectangle 77"/>
              <p:cNvSpPr>
                <a:spLocks noChangeArrowheads="1"/>
              </p:cNvSpPr>
              <p:nvPr/>
            </p:nvSpPr>
            <p:spPr bwMode="auto">
              <a:xfrm>
                <a:off x="984" y="923"/>
                <a:ext cx="300" cy="512"/>
              </a:xfrm>
              <a:prstGeom prst="rect">
                <a:avLst/>
              </a:prstGeom>
              <a:solidFill>
                <a:srgbClr val="A2C1FE"/>
              </a:solidFill>
              <a:ln w="6350">
                <a:solidFill>
                  <a:srgbClr val="000000"/>
                </a:solidFill>
                <a:miter lim="800000"/>
                <a:headEnd/>
                <a:tailEnd/>
              </a:ln>
            </p:spPr>
            <p:txBody>
              <a:bodyPr/>
              <a:lstStyle/>
              <a:p>
                <a:endParaRPr lang="en-US"/>
              </a:p>
            </p:txBody>
          </p:sp>
          <p:sp>
            <p:nvSpPr>
              <p:cNvPr id="21657" name="Rectangle 78"/>
              <p:cNvSpPr>
                <a:spLocks noChangeArrowheads="1"/>
              </p:cNvSpPr>
              <p:nvPr/>
            </p:nvSpPr>
            <p:spPr bwMode="auto">
              <a:xfrm>
                <a:off x="1006" y="969"/>
                <a:ext cx="208" cy="279"/>
              </a:xfrm>
              <a:prstGeom prst="rect">
                <a:avLst/>
              </a:prstGeom>
              <a:solidFill>
                <a:srgbClr val="DADADA"/>
              </a:solidFill>
              <a:ln w="6350">
                <a:solidFill>
                  <a:srgbClr val="000000"/>
                </a:solidFill>
                <a:miter lim="800000"/>
                <a:headEnd/>
                <a:tailEnd/>
              </a:ln>
            </p:spPr>
            <p:txBody>
              <a:bodyPr/>
              <a:lstStyle/>
              <a:p>
                <a:endParaRPr lang="en-US"/>
              </a:p>
            </p:txBody>
          </p:sp>
          <p:sp>
            <p:nvSpPr>
              <p:cNvPr id="21658" name="Oval 79"/>
              <p:cNvSpPr>
                <a:spLocks noChangeArrowheads="1"/>
              </p:cNvSpPr>
              <p:nvPr/>
            </p:nvSpPr>
            <p:spPr bwMode="auto">
              <a:xfrm>
                <a:off x="1053" y="992"/>
                <a:ext cx="92" cy="93"/>
              </a:xfrm>
              <a:prstGeom prst="ellipse">
                <a:avLst/>
              </a:prstGeom>
              <a:noFill/>
              <a:ln w="63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59" name="Oval 80"/>
              <p:cNvSpPr>
                <a:spLocks noChangeArrowheads="1"/>
              </p:cNvSpPr>
              <p:nvPr/>
            </p:nvSpPr>
            <p:spPr bwMode="auto">
              <a:xfrm>
                <a:off x="1053" y="1132"/>
                <a:ext cx="92" cy="93"/>
              </a:xfrm>
              <a:prstGeom prst="ellipse">
                <a:avLst/>
              </a:prstGeom>
              <a:noFill/>
              <a:ln w="63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60" name="Rectangle 81"/>
              <p:cNvSpPr>
                <a:spLocks noChangeArrowheads="1"/>
              </p:cNvSpPr>
              <p:nvPr/>
            </p:nvSpPr>
            <p:spPr bwMode="auto">
              <a:xfrm>
                <a:off x="1239" y="1062"/>
                <a:ext cx="22" cy="116"/>
              </a:xfrm>
              <a:prstGeom prst="rect">
                <a:avLst/>
              </a:prstGeom>
              <a:solidFill>
                <a:srgbClr val="FFFFFF"/>
              </a:solidFill>
              <a:ln w="6350">
                <a:solidFill>
                  <a:srgbClr val="000000"/>
                </a:solidFill>
                <a:miter lim="800000"/>
                <a:headEnd/>
                <a:tailEnd/>
              </a:ln>
            </p:spPr>
            <p:txBody>
              <a:bodyPr/>
              <a:lstStyle/>
              <a:p>
                <a:endParaRPr lang="en-US"/>
              </a:p>
            </p:txBody>
          </p:sp>
        </p:grpSp>
        <p:sp>
          <p:nvSpPr>
            <p:cNvPr id="21655" name="AutoShape 83"/>
            <p:cNvSpPr>
              <a:spLocks noChangeArrowheads="1"/>
            </p:cNvSpPr>
            <p:nvPr/>
          </p:nvSpPr>
          <p:spPr bwMode="auto">
            <a:xfrm>
              <a:off x="482" y="866"/>
              <a:ext cx="2035" cy="626"/>
            </a:xfrm>
            <a:prstGeom prst="roundRect">
              <a:avLst>
                <a:gd name="adj" fmla="val 12477"/>
              </a:avLst>
            </a:prstGeom>
            <a:noFill/>
            <a:ln w="7938">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08" name="Group 266"/>
          <p:cNvGrpSpPr>
            <a:grpSpLocks/>
          </p:cNvGrpSpPr>
          <p:nvPr/>
        </p:nvGrpSpPr>
        <p:grpSpPr bwMode="auto">
          <a:xfrm>
            <a:off x="3673475" y="4737100"/>
            <a:ext cx="933450" cy="763588"/>
            <a:chOff x="2314" y="2984"/>
            <a:chExt cx="588" cy="481"/>
          </a:xfrm>
        </p:grpSpPr>
        <p:sp>
          <p:nvSpPr>
            <p:cNvPr id="21622" name="Rectangle 241"/>
            <p:cNvSpPr>
              <a:spLocks noChangeArrowheads="1"/>
            </p:cNvSpPr>
            <p:nvPr/>
          </p:nvSpPr>
          <p:spPr bwMode="auto">
            <a:xfrm>
              <a:off x="2673" y="3099"/>
              <a:ext cx="14" cy="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23" name="Rectangle 242"/>
            <p:cNvSpPr>
              <a:spLocks noChangeArrowheads="1"/>
            </p:cNvSpPr>
            <p:nvPr/>
          </p:nvSpPr>
          <p:spPr bwMode="auto">
            <a:xfrm>
              <a:off x="2655" y="3099"/>
              <a:ext cx="14" cy="32"/>
            </a:xfrm>
            <a:prstGeom prst="rect">
              <a:avLst/>
            </a:prstGeom>
            <a:solidFill>
              <a:srgbClr val="0020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24" name="Rectangle 243"/>
            <p:cNvSpPr>
              <a:spLocks noChangeArrowheads="1"/>
            </p:cNvSpPr>
            <p:nvPr/>
          </p:nvSpPr>
          <p:spPr bwMode="auto">
            <a:xfrm>
              <a:off x="2636" y="3099"/>
              <a:ext cx="14" cy="32"/>
            </a:xfrm>
            <a:prstGeom prst="rect">
              <a:avLst/>
            </a:prstGeom>
            <a:solidFill>
              <a:srgbClr val="003B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25" name="Rectangle 244"/>
            <p:cNvSpPr>
              <a:spLocks noChangeArrowheads="1"/>
            </p:cNvSpPr>
            <p:nvPr/>
          </p:nvSpPr>
          <p:spPr bwMode="auto">
            <a:xfrm>
              <a:off x="2618" y="3099"/>
              <a:ext cx="15" cy="32"/>
            </a:xfrm>
            <a:prstGeom prst="rect">
              <a:avLst/>
            </a:prstGeom>
            <a:solidFill>
              <a:srgbClr val="004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26" name="Rectangle 245"/>
            <p:cNvSpPr>
              <a:spLocks noChangeArrowheads="1"/>
            </p:cNvSpPr>
            <p:nvPr/>
          </p:nvSpPr>
          <p:spPr bwMode="auto">
            <a:xfrm>
              <a:off x="2600" y="3099"/>
              <a:ext cx="14" cy="32"/>
            </a:xfrm>
            <a:prstGeom prst="rect">
              <a:avLst/>
            </a:prstGeom>
            <a:solidFill>
              <a:srgbClr val="3D62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27" name="Rectangle 246"/>
            <p:cNvSpPr>
              <a:spLocks noChangeArrowheads="1"/>
            </p:cNvSpPr>
            <p:nvPr/>
          </p:nvSpPr>
          <p:spPr bwMode="auto">
            <a:xfrm>
              <a:off x="2582" y="3099"/>
              <a:ext cx="14" cy="32"/>
            </a:xfrm>
            <a:prstGeom prst="rect">
              <a:avLst/>
            </a:prstGeom>
            <a:solidFill>
              <a:srgbClr val="5A91D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28" name="Rectangle 247"/>
            <p:cNvSpPr>
              <a:spLocks noChangeArrowheads="1"/>
            </p:cNvSpPr>
            <p:nvPr/>
          </p:nvSpPr>
          <p:spPr bwMode="auto">
            <a:xfrm>
              <a:off x="2563" y="3099"/>
              <a:ext cx="15" cy="32"/>
            </a:xfrm>
            <a:prstGeom prst="rect">
              <a:avLst/>
            </a:prstGeom>
            <a:solidFill>
              <a:srgbClr val="B4CF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29" name="Rectangle 248"/>
            <p:cNvSpPr>
              <a:spLocks noChangeArrowheads="1"/>
            </p:cNvSpPr>
            <p:nvPr/>
          </p:nvSpPr>
          <p:spPr bwMode="auto">
            <a:xfrm>
              <a:off x="2546" y="3099"/>
              <a:ext cx="14" cy="32"/>
            </a:xfrm>
            <a:prstGeom prst="rect">
              <a:avLst/>
            </a:prstGeom>
            <a:solidFill>
              <a:srgbClr val="03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30" name="Freeform 249"/>
            <p:cNvSpPr>
              <a:spLocks/>
            </p:cNvSpPr>
            <p:nvPr/>
          </p:nvSpPr>
          <p:spPr bwMode="auto">
            <a:xfrm>
              <a:off x="2384" y="2984"/>
              <a:ext cx="518" cy="356"/>
            </a:xfrm>
            <a:custGeom>
              <a:avLst/>
              <a:gdLst>
                <a:gd name="T0" fmla="*/ 60 w 1037"/>
                <a:gd name="T1" fmla="*/ 0 h 711"/>
                <a:gd name="T2" fmla="*/ 55 w 1037"/>
                <a:gd name="T3" fmla="*/ 0 h 711"/>
                <a:gd name="T4" fmla="*/ 46 w 1037"/>
                <a:gd name="T5" fmla="*/ 1 h 711"/>
                <a:gd name="T6" fmla="*/ 36 w 1037"/>
                <a:gd name="T7" fmla="*/ 1 h 711"/>
                <a:gd name="T8" fmla="*/ 26 w 1037"/>
                <a:gd name="T9" fmla="*/ 2 h 711"/>
                <a:gd name="T10" fmla="*/ 17 w 1037"/>
                <a:gd name="T11" fmla="*/ 4 h 711"/>
                <a:gd name="T12" fmla="*/ 10 w 1037"/>
                <a:gd name="T13" fmla="*/ 5 h 711"/>
                <a:gd name="T14" fmla="*/ 3 w 1037"/>
                <a:gd name="T15" fmla="*/ 6 h 711"/>
                <a:gd name="T16" fmla="*/ 1 w 1037"/>
                <a:gd name="T17" fmla="*/ 11 h 711"/>
                <a:gd name="T18" fmla="*/ 0 w 1037"/>
                <a:gd name="T19" fmla="*/ 18 h 711"/>
                <a:gd name="T20" fmla="*/ 0 w 1037"/>
                <a:gd name="T21" fmla="*/ 27 h 711"/>
                <a:gd name="T22" fmla="*/ 0 w 1037"/>
                <a:gd name="T23" fmla="*/ 37 h 711"/>
                <a:gd name="T24" fmla="*/ 2 w 1037"/>
                <a:gd name="T25" fmla="*/ 44 h 711"/>
                <a:gd name="T26" fmla="*/ 3 w 1037"/>
                <a:gd name="T27" fmla="*/ 50 h 711"/>
                <a:gd name="T28" fmla="*/ 5 w 1037"/>
                <a:gd name="T29" fmla="*/ 56 h 711"/>
                <a:gd name="T30" fmla="*/ 75 w 1037"/>
                <a:gd name="T31" fmla="*/ 75 h 711"/>
                <a:gd name="T32" fmla="*/ 94 w 1037"/>
                <a:gd name="T33" fmla="*/ 73 h 711"/>
                <a:gd name="T34" fmla="*/ 93 w 1037"/>
                <a:gd name="T35" fmla="*/ 89 h 711"/>
                <a:gd name="T36" fmla="*/ 119 w 1037"/>
                <a:gd name="T37" fmla="*/ 66 h 711"/>
                <a:gd name="T38" fmla="*/ 129 w 1037"/>
                <a:gd name="T39" fmla="*/ 8 h 711"/>
                <a:gd name="T40" fmla="*/ 60 w 1037"/>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7" h="711">
                  <a:moveTo>
                    <a:pt x="486" y="0"/>
                  </a:moveTo>
                  <a:lnTo>
                    <a:pt x="442" y="0"/>
                  </a:lnTo>
                  <a:lnTo>
                    <a:pt x="370" y="2"/>
                  </a:lnTo>
                  <a:lnTo>
                    <a:pt x="295" y="7"/>
                  </a:lnTo>
                  <a:lnTo>
                    <a:pt x="212" y="14"/>
                  </a:lnTo>
                  <a:lnTo>
                    <a:pt x="139" y="26"/>
                  </a:lnTo>
                  <a:lnTo>
                    <a:pt x="83" y="35"/>
                  </a:lnTo>
                  <a:lnTo>
                    <a:pt x="24" y="46"/>
                  </a:lnTo>
                  <a:lnTo>
                    <a:pt x="10" y="88"/>
                  </a:lnTo>
                  <a:lnTo>
                    <a:pt x="3" y="144"/>
                  </a:lnTo>
                  <a:lnTo>
                    <a:pt x="0" y="216"/>
                  </a:lnTo>
                  <a:lnTo>
                    <a:pt x="7" y="290"/>
                  </a:lnTo>
                  <a:lnTo>
                    <a:pt x="16" y="348"/>
                  </a:lnTo>
                  <a:lnTo>
                    <a:pt x="28" y="398"/>
                  </a:lnTo>
                  <a:lnTo>
                    <a:pt x="46" y="447"/>
                  </a:lnTo>
                  <a:lnTo>
                    <a:pt x="601" y="598"/>
                  </a:lnTo>
                  <a:lnTo>
                    <a:pt x="752" y="584"/>
                  </a:lnTo>
                  <a:lnTo>
                    <a:pt x="750" y="711"/>
                  </a:lnTo>
                  <a:lnTo>
                    <a:pt x="952" y="521"/>
                  </a:lnTo>
                  <a:lnTo>
                    <a:pt x="1037" y="58"/>
                  </a:lnTo>
                  <a:lnTo>
                    <a:pt x="486" y="0"/>
                  </a:lnTo>
                  <a:close/>
                </a:path>
              </a:pathLst>
            </a:custGeom>
            <a:solidFill>
              <a:srgbClr val="5A91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1" name="Freeform 250"/>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30163">
              <a:solidFill>
                <a:srgbClr val="5A91D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32" name="Freeform 251"/>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33" name="Freeform 252"/>
            <p:cNvSpPr>
              <a:spLocks/>
            </p:cNvSpPr>
            <p:nvPr/>
          </p:nvSpPr>
          <p:spPr bwMode="auto">
            <a:xfrm>
              <a:off x="2685" y="3014"/>
              <a:ext cx="217" cy="326"/>
            </a:xfrm>
            <a:custGeom>
              <a:avLst/>
              <a:gdLst>
                <a:gd name="T0" fmla="*/ 54 w 436"/>
                <a:gd name="T1" fmla="*/ 0 h 653"/>
                <a:gd name="T2" fmla="*/ 38 w 436"/>
                <a:gd name="T3" fmla="*/ 1 h 653"/>
                <a:gd name="T4" fmla="*/ 28 w 436"/>
                <a:gd name="T5" fmla="*/ 3 h 653"/>
                <a:gd name="T6" fmla="*/ 17 w 436"/>
                <a:gd name="T7" fmla="*/ 6 h 653"/>
                <a:gd name="T8" fmla="*/ 11 w 436"/>
                <a:gd name="T9" fmla="*/ 7 h 653"/>
                <a:gd name="T10" fmla="*/ 7 w 436"/>
                <a:gd name="T11" fmla="*/ 10 h 653"/>
                <a:gd name="T12" fmla="*/ 7 w 436"/>
                <a:gd name="T13" fmla="*/ 15 h 653"/>
                <a:gd name="T14" fmla="*/ 7 w 436"/>
                <a:gd name="T15" fmla="*/ 20 h 653"/>
                <a:gd name="T16" fmla="*/ 7 w 436"/>
                <a:gd name="T17" fmla="*/ 26 h 653"/>
                <a:gd name="T18" fmla="*/ 7 w 436"/>
                <a:gd name="T19" fmla="*/ 33 h 653"/>
                <a:gd name="T20" fmla="*/ 6 w 436"/>
                <a:gd name="T21" fmla="*/ 41 h 653"/>
                <a:gd name="T22" fmla="*/ 5 w 436"/>
                <a:gd name="T23" fmla="*/ 49 h 653"/>
                <a:gd name="T24" fmla="*/ 3 w 436"/>
                <a:gd name="T25" fmla="*/ 59 h 653"/>
                <a:gd name="T26" fmla="*/ 0 w 436"/>
                <a:gd name="T27" fmla="*/ 67 h 653"/>
                <a:gd name="T28" fmla="*/ 18 w 436"/>
                <a:gd name="T29" fmla="*/ 65 h 653"/>
                <a:gd name="T30" fmla="*/ 18 w 436"/>
                <a:gd name="T31" fmla="*/ 81 h 653"/>
                <a:gd name="T32" fmla="*/ 43 w 436"/>
                <a:gd name="T33" fmla="*/ 57 h 653"/>
                <a:gd name="T34" fmla="*/ 54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9"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4" name="Freeform 253"/>
            <p:cNvSpPr>
              <a:spLocks/>
            </p:cNvSpPr>
            <p:nvPr/>
          </p:nvSpPr>
          <p:spPr bwMode="auto">
            <a:xfrm>
              <a:off x="2685" y="3014"/>
              <a:ext cx="217" cy="326"/>
            </a:xfrm>
            <a:custGeom>
              <a:avLst/>
              <a:gdLst>
                <a:gd name="T0" fmla="*/ 54 w 436"/>
                <a:gd name="T1" fmla="*/ 0 h 653"/>
                <a:gd name="T2" fmla="*/ 38 w 436"/>
                <a:gd name="T3" fmla="*/ 1 h 653"/>
                <a:gd name="T4" fmla="*/ 28 w 436"/>
                <a:gd name="T5" fmla="*/ 3 h 653"/>
                <a:gd name="T6" fmla="*/ 17 w 436"/>
                <a:gd name="T7" fmla="*/ 6 h 653"/>
                <a:gd name="T8" fmla="*/ 11 w 436"/>
                <a:gd name="T9" fmla="*/ 7 h 653"/>
                <a:gd name="T10" fmla="*/ 7 w 436"/>
                <a:gd name="T11" fmla="*/ 10 h 653"/>
                <a:gd name="T12" fmla="*/ 7 w 436"/>
                <a:gd name="T13" fmla="*/ 15 h 653"/>
                <a:gd name="T14" fmla="*/ 7 w 436"/>
                <a:gd name="T15" fmla="*/ 20 h 653"/>
                <a:gd name="T16" fmla="*/ 7 w 436"/>
                <a:gd name="T17" fmla="*/ 26 h 653"/>
                <a:gd name="T18" fmla="*/ 7 w 436"/>
                <a:gd name="T19" fmla="*/ 33 h 653"/>
                <a:gd name="T20" fmla="*/ 6 w 436"/>
                <a:gd name="T21" fmla="*/ 41 h 653"/>
                <a:gd name="T22" fmla="*/ 5 w 436"/>
                <a:gd name="T23" fmla="*/ 49 h 653"/>
                <a:gd name="T24" fmla="*/ 3 w 436"/>
                <a:gd name="T25" fmla="*/ 59 h 653"/>
                <a:gd name="T26" fmla="*/ 0 w 436"/>
                <a:gd name="T27" fmla="*/ 67 h 653"/>
                <a:gd name="T28" fmla="*/ 18 w 436"/>
                <a:gd name="T29" fmla="*/ 65 h 653"/>
                <a:gd name="T30" fmla="*/ 18 w 436"/>
                <a:gd name="T31" fmla="*/ 81 h 653"/>
                <a:gd name="T32" fmla="*/ 43 w 436"/>
                <a:gd name="T33" fmla="*/ 57 h 653"/>
                <a:gd name="T34" fmla="*/ 54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9"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35" name="Freeform 254"/>
            <p:cNvSpPr>
              <a:spLocks/>
            </p:cNvSpPr>
            <p:nvPr/>
          </p:nvSpPr>
          <p:spPr bwMode="auto">
            <a:xfrm>
              <a:off x="2679" y="3008"/>
              <a:ext cx="223" cy="46"/>
            </a:xfrm>
            <a:custGeom>
              <a:avLst/>
              <a:gdLst>
                <a:gd name="T0" fmla="*/ 0 w 446"/>
                <a:gd name="T1" fmla="*/ 10 h 92"/>
                <a:gd name="T2" fmla="*/ 44 w 446"/>
                <a:gd name="T3" fmla="*/ 0 h 92"/>
                <a:gd name="T4" fmla="*/ 56 w 446"/>
                <a:gd name="T5" fmla="*/ 2 h 92"/>
                <a:gd name="T6" fmla="*/ 9 w 446"/>
                <a:gd name="T7" fmla="*/ 12 h 92"/>
                <a:gd name="T8" fmla="*/ 0 w 446"/>
                <a:gd name="T9" fmla="*/ 1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6" h="92">
                  <a:moveTo>
                    <a:pt x="0" y="74"/>
                  </a:moveTo>
                  <a:lnTo>
                    <a:pt x="347" y="0"/>
                  </a:lnTo>
                  <a:lnTo>
                    <a:pt x="446" y="11"/>
                  </a:lnTo>
                  <a:lnTo>
                    <a:pt x="72" y="92"/>
                  </a:lnTo>
                  <a:lnTo>
                    <a:pt x="0" y="74"/>
                  </a:lnTo>
                  <a:close/>
                </a:path>
              </a:pathLst>
            </a:custGeom>
            <a:solidFill>
              <a:srgbClr val="B4CFF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6" name="Freeform 255"/>
            <p:cNvSpPr>
              <a:spLocks/>
            </p:cNvSpPr>
            <p:nvPr/>
          </p:nvSpPr>
          <p:spPr bwMode="auto">
            <a:xfrm>
              <a:off x="2484" y="3226"/>
              <a:ext cx="274" cy="95"/>
            </a:xfrm>
            <a:custGeom>
              <a:avLst/>
              <a:gdLst>
                <a:gd name="T0" fmla="*/ 0 w 548"/>
                <a:gd name="T1" fmla="*/ 0 h 188"/>
                <a:gd name="T2" fmla="*/ 0 w 548"/>
                <a:gd name="T3" fmla="*/ 5 h 188"/>
                <a:gd name="T4" fmla="*/ 69 w 548"/>
                <a:gd name="T5" fmla="*/ 24 h 188"/>
                <a:gd name="T6" fmla="*/ 69 w 548"/>
                <a:gd name="T7" fmla="*/ 12 h 188"/>
                <a:gd name="T8" fmla="*/ 51 w 548"/>
                <a:gd name="T9" fmla="*/ 14 h 188"/>
                <a:gd name="T10" fmla="*/ 0 w 548"/>
                <a:gd name="T11" fmla="*/ 0 h 1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48" h="188">
                  <a:moveTo>
                    <a:pt x="0" y="0"/>
                  </a:moveTo>
                  <a:lnTo>
                    <a:pt x="0" y="40"/>
                  </a:lnTo>
                  <a:lnTo>
                    <a:pt x="547" y="188"/>
                  </a:lnTo>
                  <a:lnTo>
                    <a:pt x="548" y="91"/>
                  </a:lnTo>
                  <a:lnTo>
                    <a:pt x="407" y="111"/>
                  </a:lnTo>
                  <a:lnTo>
                    <a:pt x="0" y="0"/>
                  </a:lnTo>
                  <a:close/>
                </a:path>
              </a:pathLst>
            </a:custGeom>
            <a:solidFill>
              <a:srgbClr val="0020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7" name="Freeform 256"/>
            <p:cNvSpPr>
              <a:spLocks/>
            </p:cNvSpPr>
            <p:nvPr/>
          </p:nvSpPr>
          <p:spPr bwMode="auto">
            <a:xfrm>
              <a:off x="2384" y="2984"/>
              <a:ext cx="518" cy="356"/>
            </a:xfrm>
            <a:custGeom>
              <a:avLst/>
              <a:gdLst>
                <a:gd name="T0" fmla="*/ 60 w 1037"/>
                <a:gd name="T1" fmla="*/ 0 h 711"/>
                <a:gd name="T2" fmla="*/ 55 w 1037"/>
                <a:gd name="T3" fmla="*/ 0 h 711"/>
                <a:gd name="T4" fmla="*/ 46 w 1037"/>
                <a:gd name="T5" fmla="*/ 1 h 711"/>
                <a:gd name="T6" fmla="*/ 36 w 1037"/>
                <a:gd name="T7" fmla="*/ 1 h 711"/>
                <a:gd name="T8" fmla="*/ 26 w 1037"/>
                <a:gd name="T9" fmla="*/ 2 h 711"/>
                <a:gd name="T10" fmla="*/ 17 w 1037"/>
                <a:gd name="T11" fmla="*/ 4 h 711"/>
                <a:gd name="T12" fmla="*/ 10 w 1037"/>
                <a:gd name="T13" fmla="*/ 5 h 711"/>
                <a:gd name="T14" fmla="*/ 3 w 1037"/>
                <a:gd name="T15" fmla="*/ 6 h 711"/>
                <a:gd name="T16" fmla="*/ 1 w 1037"/>
                <a:gd name="T17" fmla="*/ 11 h 711"/>
                <a:gd name="T18" fmla="*/ 0 w 1037"/>
                <a:gd name="T19" fmla="*/ 18 h 711"/>
                <a:gd name="T20" fmla="*/ 0 w 1037"/>
                <a:gd name="T21" fmla="*/ 27 h 711"/>
                <a:gd name="T22" fmla="*/ 0 w 1037"/>
                <a:gd name="T23" fmla="*/ 37 h 711"/>
                <a:gd name="T24" fmla="*/ 2 w 1037"/>
                <a:gd name="T25" fmla="*/ 44 h 711"/>
                <a:gd name="T26" fmla="*/ 3 w 1037"/>
                <a:gd name="T27" fmla="*/ 50 h 711"/>
                <a:gd name="T28" fmla="*/ 5 w 1037"/>
                <a:gd name="T29" fmla="*/ 56 h 711"/>
                <a:gd name="T30" fmla="*/ 75 w 1037"/>
                <a:gd name="T31" fmla="*/ 75 h 711"/>
                <a:gd name="T32" fmla="*/ 93 w 1037"/>
                <a:gd name="T33" fmla="*/ 72 h 711"/>
                <a:gd name="T34" fmla="*/ 93 w 1037"/>
                <a:gd name="T35" fmla="*/ 89 h 711"/>
                <a:gd name="T36" fmla="*/ 119 w 1037"/>
                <a:gd name="T37" fmla="*/ 66 h 711"/>
                <a:gd name="T38" fmla="*/ 129 w 1037"/>
                <a:gd name="T39" fmla="*/ 8 h 711"/>
                <a:gd name="T40" fmla="*/ 60 w 1037"/>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7" h="711">
                  <a:moveTo>
                    <a:pt x="486" y="0"/>
                  </a:moveTo>
                  <a:lnTo>
                    <a:pt x="442" y="0"/>
                  </a:lnTo>
                  <a:lnTo>
                    <a:pt x="370" y="2"/>
                  </a:lnTo>
                  <a:lnTo>
                    <a:pt x="295" y="7"/>
                  </a:lnTo>
                  <a:lnTo>
                    <a:pt x="212" y="14"/>
                  </a:lnTo>
                  <a:lnTo>
                    <a:pt x="139" y="26"/>
                  </a:lnTo>
                  <a:lnTo>
                    <a:pt x="83" y="35"/>
                  </a:lnTo>
                  <a:lnTo>
                    <a:pt x="24" y="46"/>
                  </a:lnTo>
                  <a:lnTo>
                    <a:pt x="10" y="88"/>
                  </a:lnTo>
                  <a:lnTo>
                    <a:pt x="3" y="144"/>
                  </a:lnTo>
                  <a:lnTo>
                    <a:pt x="0" y="216"/>
                  </a:lnTo>
                  <a:lnTo>
                    <a:pt x="7" y="290"/>
                  </a:lnTo>
                  <a:lnTo>
                    <a:pt x="16" y="348"/>
                  </a:lnTo>
                  <a:lnTo>
                    <a:pt x="28" y="398"/>
                  </a:lnTo>
                  <a:lnTo>
                    <a:pt x="46" y="447"/>
                  </a:lnTo>
                  <a:lnTo>
                    <a:pt x="601" y="598"/>
                  </a:lnTo>
                  <a:lnTo>
                    <a:pt x="748" y="575"/>
                  </a:lnTo>
                  <a:lnTo>
                    <a:pt x="750" y="711"/>
                  </a:lnTo>
                  <a:lnTo>
                    <a:pt x="952" y="521"/>
                  </a:lnTo>
                  <a:lnTo>
                    <a:pt x="1037" y="58"/>
                  </a:lnTo>
                  <a:lnTo>
                    <a:pt x="486"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38" name="Freeform 257"/>
            <p:cNvSpPr>
              <a:spLocks/>
            </p:cNvSpPr>
            <p:nvPr/>
          </p:nvSpPr>
          <p:spPr bwMode="auto">
            <a:xfrm>
              <a:off x="2314" y="3317"/>
              <a:ext cx="443" cy="148"/>
            </a:xfrm>
            <a:custGeom>
              <a:avLst/>
              <a:gdLst>
                <a:gd name="T0" fmla="*/ 0 w 887"/>
                <a:gd name="T1" fmla="*/ 0 h 296"/>
                <a:gd name="T2" fmla="*/ 0 w 887"/>
                <a:gd name="T3" fmla="*/ 5 h 296"/>
                <a:gd name="T4" fmla="*/ 84 w 887"/>
                <a:gd name="T5" fmla="*/ 37 h 296"/>
                <a:gd name="T6" fmla="*/ 110 w 887"/>
                <a:gd name="T7" fmla="*/ 13 h 296"/>
                <a:gd name="T8" fmla="*/ 110 w 887"/>
                <a:gd name="T9" fmla="*/ 1 h 296"/>
                <a:gd name="T10" fmla="*/ 0 w 887"/>
                <a:gd name="T11" fmla="*/ 0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4" y="296"/>
                  </a:lnTo>
                  <a:lnTo>
                    <a:pt x="887" y="102"/>
                  </a:lnTo>
                  <a:lnTo>
                    <a:pt x="887" y="7"/>
                  </a:lnTo>
                  <a:lnTo>
                    <a:pt x="0"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9" name="Freeform 258"/>
            <p:cNvSpPr>
              <a:spLocks/>
            </p:cNvSpPr>
            <p:nvPr/>
          </p:nvSpPr>
          <p:spPr bwMode="auto">
            <a:xfrm>
              <a:off x="2314" y="3317"/>
              <a:ext cx="443" cy="148"/>
            </a:xfrm>
            <a:custGeom>
              <a:avLst/>
              <a:gdLst>
                <a:gd name="T0" fmla="*/ 0 w 887"/>
                <a:gd name="T1" fmla="*/ 0 h 296"/>
                <a:gd name="T2" fmla="*/ 0 w 887"/>
                <a:gd name="T3" fmla="*/ 5 h 296"/>
                <a:gd name="T4" fmla="*/ 84 w 887"/>
                <a:gd name="T5" fmla="*/ 37 h 296"/>
                <a:gd name="T6" fmla="*/ 110 w 887"/>
                <a:gd name="T7" fmla="*/ 13 h 296"/>
                <a:gd name="T8" fmla="*/ 110 w 887"/>
                <a:gd name="T9" fmla="*/ 1 h 296"/>
                <a:gd name="T10" fmla="*/ 0 w 887"/>
                <a:gd name="T11" fmla="*/ 1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4" y="296"/>
                  </a:lnTo>
                  <a:lnTo>
                    <a:pt x="887" y="102"/>
                  </a:lnTo>
                  <a:lnTo>
                    <a:pt x="887" y="7"/>
                  </a:lnTo>
                  <a:lnTo>
                    <a:pt x="0" y="7"/>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40" name="Freeform 259"/>
            <p:cNvSpPr>
              <a:spLocks/>
            </p:cNvSpPr>
            <p:nvPr/>
          </p:nvSpPr>
          <p:spPr bwMode="auto">
            <a:xfrm>
              <a:off x="2314" y="3230"/>
              <a:ext cx="443" cy="215"/>
            </a:xfrm>
            <a:custGeom>
              <a:avLst/>
              <a:gdLst>
                <a:gd name="T0" fmla="*/ 41 w 887"/>
                <a:gd name="T1" fmla="*/ 4 h 429"/>
                <a:gd name="T2" fmla="*/ 28 w 887"/>
                <a:gd name="T3" fmla="*/ 0 h 429"/>
                <a:gd name="T4" fmla="*/ 0 w 887"/>
                <a:gd name="T5" fmla="*/ 22 h 429"/>
                <a:gd name="T6" fmla="*/ 84 w 887"/>
                <a:gd name="T7" fmla="*/ 54 h 429"/>
                <a:gd name="T8" fmla="*/ 110 w 887"/>
                <a:gd name="T9" fmla="*/ 23 h 429"/>
                <a:gd name="T10" fmla="*/ 41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4" y="28"/>
                  </a:moveTo>
                  <a:lnTo>
                    <a:pt x="230" y="0"/>
                  </a:lnTo>
                  <a:lnTo>
                    <a:pt x="0" y="174"/>
                  </a:lnTo>
                  <a:lnTo>
                    <a:pt x="674" y="429"/>
                  </a:lnTo>
                  <a:lnTo>
                    <a:pt x="887" y="181"/>
                  </a:lnTo>
                  <a:lnTo>
                    <a:pt x="334" y="28"/>
                  </a:lnTo>
                  <a:close/>
                </a:path>
              </a:pathLst>
            </a:custGeom>
            <a:solidFill>
              <a:srgbClr val="3D62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1" name="Freeform 260"/>
            <p:cNvSpPr>
              <a:spLocks/>
            </p:cNvSpPr>
            <p:nvPr/>
          </p:nvSpPr>
          <p:spPr bwMode="auto">
            <a:xfrm>
              <a:off x="2314" y="3230"/>
              <a:ext cx="443" cy="215"/>
            </a:xfrm>
            <a:custGeom>
              <a:avLst/>
              <a:gdLst>
                <a:gd name="T0" fmla="*/ 41 w 887"/>
                <a:gd name="T1" fmla="*/ 4 h 429"/>
                <a:gd name="T2" fmla="*/ 28 w 887"/>
                <a:gd name="T3" fmla="*/ 0 h 429"/>
                <a:gd name="T4" fmla="*/ 0 w 887"/>
                <a:gd name="T5" fmla="*/ 22 h 429"/>
                <a:gd name="T6" fmla="*/ 84 w 887"/>
                <a:gd name="T7" fmla="*/ 54 h 429"/>
                <a:gd name="T8" fmla="*/ 110 w 887"/>
                <a:gd name="T9" fmla="*/ 23 h 429"/>
                <a:gd name="T10" fmla="*/ 41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4" y="28"/>
                  </a:moveTo>
                  <a:lnTo>
                    <a:pt x="230" y="0"/>
                  </a:lnTo>
                  <a:lnTo>
                    <a:pt x="0" y="174"/>
                  </a:lnTo>
                  <a:lnTo>
                    <a:pt x="674" y="429"/>
                  </a:lnTo>
                  <a:lnTo>
                    <a:pt x="887" y="181"/>
                  </a:lnTo>
                  <a:lnTo>
                    <a:pt x="334" y="2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42" name="Freeform 261"/>
            <p:cNvSpPr>
              <a:spLocks/>
            </p:cNvSpPr>
            <p:nvPr/>
          </p:nvSpPr>
          <p:spPr bwMode="auto">
            <a:xfrm>
              <a:off x="2352" y="3267"/>
              <a:ext cx="241" cy="104"/>
            </a:xfrm>
            <a:custGeom>
              <a:avLst/>
              <a:gdLst>
                <a:gd name="T0" fmla="*/ 11 w 481"/>
                <a:gd name="T1" fmla="*/ 0 h 207"/>
                <a:gd name="T2" fmla="*/ 61 w 481"/>
                <a:gd name="T3" fmla="*/ 16 h 207"/>
                <a:gd name="T4" fmla="*/ 48 w 481"/>
                <a:gd name="T5" fmla="*/ 26 h 207"/>
                <a:gd name="T6" fmla="*/ 1 w 481"/>
                <a:gd name="T7" fmla="*/ 11 h 207"/>
                <a:gd name="T8" fmla="*/ 3 w 481"/>
                <a:gd name="T9" fmla="*/ 9 h 207"/>
                <a:gd name="T10" fmla="*/ 0 w 481"/>
                <a:gd name="T11" fmla="*/ 8 h 207"/>
                <a:gd name="T12" fmla="*/ 11 w 481"/>
                <a:gd name="T13" fmla="*/ 0 h 2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1" h="207">
                  <a:moveTo>
                    <a:pt x="81" y="0"/>
                  </a:moveTo>
                  <a:lnTo>
                    <a:pt x="481" y="126"/>
                  </a:lnTo>
                  <a:lnTo>
                    <a:pt x="380" y="207"/>
                  </a:lnTo>
                  <a:lnTo>
                    <a:pt x="5" y="82"/>
                  </a:lnTo>
                  <a:lnTo>
                    <a:pt x="21" y="68"/>
                  </a:lnTo>
                  <a:lnTo>
                    <a:pt x="0" y="60"/>
                  </a:lnTo>
                  <a:lnTo>
                    <a:pt x="81"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3" name="Freeform 262"/>
            <p:cNvSpPr>
              <a:spLocks/>
            </p:cNvSpPr>
            <p:nvPr/>
          </p:nvSpPr>
          <p:spPr bwMode="auto">
            <a:xfrm>
              <a:off x="2561" y="3335"/>
              <a:ext cx="72" cy="47"/>
            </a:xfrm>
            <a:custGeom>
              <a:avLst/>
              <a:gdLst>
                <a:gd name="T0" fmla="*/ 10 w 145"/>
                <a:gd name="T1" fmla="*/ 0 h 95"/>
                <a:gd name="T2" fmla="*/ 0 w 145"/>
                <a:gd name="T3" fmla="*/ 9 h 95"/>
                <a:gd name="T4" fmla="*/ 7 w 145"/>
                <a:gd name="T5" fmla="*/ 11 h 95"/>
                <a:gd name="T6" fmla="*/ 18 w 145"/>
                <a:gd name="T7" fmla="*/ 2 h 95"/>
                <a:gd name="T8" fmla="*/ 10 w 145"/>
                <a:gd name="T9" fmla="*/ 0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95">
                  <a:moveTo>
                    <a:pt x="83" y="0"/>
                  </a:moveTo>
                  <a:lnTo>
                    <a:pt x="0" y="72"/>
                  </a:lnTo>
                  <a:lnTo>
                    <a:pt x="62" y="95"/>
                  </a:lnTo>
                  <a:lnTo>
                    <a:pt x="145" y="21"/>
                  </a:lnTo>
                  <a:lnTo>
                    <a:pt x="83"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4" name="Freeform 263"/>
            <p:cNvSpPr>
              <a:spLocks/>
            </p:cNvSpPr>
            <p:nvPr/>
          </p:nvSpPr>
          <p:spPr bwMode="auto">
            <a:xfrm>
              <a:off x="2605" y="3349"/>
              <a:ext cx="83" cy="53"/>
            </a:xfrm>
            <a:custGeom>
              <a:avLst/>
              <a:gdLst>
                <a:gd name="T0" fmla="*/ 9 w 167"/>
                <a:gd name="T1" fmla="*/ 0 h 108"/>
                <a:gd name="T2" fmla="*/ 0 w 167"/>
                <a:gd name="T3" fmla="*/ 9 h 108"/>
                <a:gd name="T4" fmla="*/ 11 w 167"/>
                <a:gd name="T5" fmla="*/ 13 h 108"/>
                <a:gd name="T6" fmla="*/ 20 w 167"/>
                <a:gd name="T7" fmla="*/ 3 h 108"/>
                <a:gd name="T8" fmla="*/ 9 w 167"/>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7" h="108">
                  <a:moveTo>
                    <a:pt x="78" y="0"/>
                  </a:moveTo>
                  <a:lnTo>
                    <a:pt x="0" y="76"/>
                  </a:lnTo>
                  <a:lnTo>
                    <a:pt x="90" y="108"/>
                  </a:lnTo>
                  <a:lnTo>
                    <a:pt x="167" y="29"/>
                  </a:lnTo>
                  <a:lnTo>
                    <a:pt x="78"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5" name="Freeform 264"/>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close/>
                </a:path>
              </a:pathLst>
            </a:custGeom>
            <a:solidFill>
              <a:srgbClr val="038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6" name="Freeform 265"/>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09" name="Group 208"/>
          <p:cNvGrpSpPr>
            <a:grpSpLocks/>
          </p:cNvGrpSpPr>
          <p:nvPr/>
        </p:nvGrpSpPr>
        <p:grpSpPr bwMode="auto">
          <a:xfrm>
            <a:off x="1524000" y="4724400"/>
            <a:ext cx="935038" cy="763588"/>
            <a:chOff x="553" y="2984"/>
            <a:chExt cx="589" cy="481"/>
          </a:xfrm>
        </p:grpSpPr>
        <p:sp>
          <p:nvSpPr>
            <p:cNvPr id="21597" name="Rectangle 183"/>
            <p:cNvSpPr>
              <a:spLocks noChangeArrowheads="1"/>
            </p:cNvSpPr>
            <p:nvPr/>
          </p:nvSpPr>
          <p:spPr bwMode="auto">
            <a:xfrm>
              <a:off x="913" y="3099"/>
              <a:ext cx="13" cy="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98" name="Rectangle 184"/>
            <p:cNvSpPr>
              <a:spLocks noChangeArrowheads="1"/>
            </p:cNvSpPr>
            <p:nvPr/>
          </p:nvSpPr>
          <p:spPr bwMode="auto">
            <a:xfrm>
              <a:off x="894" y="3099"/>
              <a:ext cx="14" cy="32"/>
            </a:xfrm>
            <a:prstGeom prst="rect">
              <a:avLst/>
            </a:prstGeom>
            <a:solidFill>
              <a:srgbClr val="0020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99" name="Rectangle 185"/>
            <p:cNvSpPr>
              <a:spLocks noChangeArrowheads="1"/>
            </p:cNvSpPr>
            <p:nvPr/>
          </p:nvSpPr>
          <p:spPr bwMode="auto">
            <a:xfrm>
              <a:off x="875" y="3099"/>
              <a:ext cx="15" cy="32"/>
            </a:xfrm>
            <a:prstGeom prst="rect">
              <a:avLst/>
            </a:prstGeom>
            <a:solidFill>
              <a:srgbClr val="003B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00" name="Rectangle 186"/>
            <p:cNvSpPr>
              <a:spLocks noChangeArrowheads="1"/>
            </p:cNvSpPr>
            <p:nvPr/>
          </p:nvSpPr>
          <p:spPr bwMode="auto">
            <a:xfrm>
              <a:off x="858" y="3099"/>
              <a:ext cx="14" cy="32"/>
            </a:xfrm>
            <a:prstGeom prst="rect">
              <a:avLst/>
            </a:prstGeom>
            <a:solidFill>
              <a:srgbClr val="004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01" name="Rectangle 187"/>
            <p:cNvSpPr>
              <a:spLocks noChangeArrowheads="1"/>
            </p:cNvSpPr>
            <p:nvPr/>
          </p:nvSpPr>
          <p:spPr bwMode="auto">
            <a:xfrm>
              <a:off x="839" y="3099"/>
              <a:ext cx="14" cy="32"/>
            </a:xfrm>
            <a:prstGeom prst="rect">
              <a:avLst/>
            </a:prstGeom>
            <a:solidFill>
              <a:srgbClr val="3D62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02" name="Rectangle 188"/>
            <p:cNvSpPr>
              <a:spLocks noChangeArrowheads="1"/>
            </p:cNvSpPr>
            <p:nvPr/>
          </p:nvSpPr>
          <p:spPr bwMode="auto">
            <a:xfrm>
              <a:off x="821" y="3099"/>
              <a:ext cx="15" cy="32"/>
            </a:xfrm>
            <a:prstGeom prst="rect">
              <a:avLst/>
            </a:prstGeom>
            <a:solidFill>
              <a:srgbClr val="5A91D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03" name="Rectangle 189"/>
            <p:cNvSpPr>
              <a:spLocks noChangeArrowheads="1"/>
            </p:cNvSpPr>
            <p:nvPr/>
          </p:nvSpPr>
          <p:spPr bwMode="auto">
            <a:xfrm>
              <a:off x="803" y="3099"/>
              <a:ext cx="14" cy="32"/>
            </a:xfrm>
            <a:prstGeom prst="rect">
              <a:avLst/>
            </a:prstGeom>
            <a:solidFill>
              <a:srgbClr val="B4CF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04" name="Rectangle 190"/>
            <p:cNvSpPr>
              <a:spLocks noChangeArrowheads="1"/>
            </p:cNvSpPr>
            <p:nvPr/>
          </p:nvSpPr>
          <p:spPr bwMode="auto">
            <a:xfrm>
              <a:off x="785" y="3099"/>
              <a:ext cx="14" cy="32"/>
            </a:xfrm>
            <a:prstGeom prst="rect">
              <a:avLst/>
            </a:prstGeom>
            <a:solidFill>
              <a:srgbClr val="03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05" name="Freeform 191"/>
            <p:cNvSpPr>
              <a:spLocks/>
            </p:cNvSpPr>
            <p:nvPr/>
          </p:nvSpPr>
          <p:spPr bwMode="auto">
            <a:xfrm>
              <a:off x="623" y="2984"/>
              <a:ext cx="519" cy="356"/>
            </a:xfrm>
            <a:custGeom>
              <a:avLst/>
              <a:gdLst>
                <a:gd name="T0" fmla="*/ 61 w 1038"/>
                <a:gd name="T1" fmla="*/ 0 h 711"/>
                <a:gd name="T2" fmla="*/ 56 w 1038"/>
                <a:gd name="T3" fmla="*/ 0 h 711"/>
                <a:gd name="T4" fmla="*/ 47 w 1038"/>
                <a:gd name="T5" fmla="*/ 1 h 711"/>
                <a:gd name="T6" fmla="*/ 37 w 1038"/>
                <a:gd name="T7" fmla="*/ 1 h 711"/>
                <a:gd name="T8" fmla="*/ 27 w 1038"/>
                <a:gd name="T9" fmla="*/ 2 h 711"/>
                <a:gd name="T10" fmla="*/ 18 w 1038"/>
                <a:gd name="T11" fmla="*/ 4 h 711"/>
                <a:gd name="T12" fmla="*/ 11 w 1038"/>
                <a:gd name="T13" fmla="*/ 5 h 711"/>
                <a:gd name="T14" fmla="*/ 4 w 1038"/>
                <a:gd name="T15" fmla="*/ 6 h 711"/>
                <a:gd name="T16" fmla="*/ 2 w 1038"/>
                <a:gd name="T17" fmla="*/ 11 h 711"/>
                <a:gd name="T18" fmla="*/ 1 w 1038"/>
                <a:gd name="T19" fmla="*/ 18 h 711"/>
                <a:gd name="T20" fmla="*/ 0 w 1038"/>
                <a:gd name="T21" fmla="*/ 27 h 711"/>
                <a:gd name="T22" fmla="*/ 1 w 1038"/>
                <a:gd name="T23" fmla="*/ 37 h 711"/>
                <a:gd name="T24" fmla="*/ 2 w 1038"/>
                <a:gd name="T25" fmla="*/ 44 h 711"/>
                <a:gd name="T26" fmla="*/ 4 w 1038"/>
                <a:gd name="T27" fmla="*/ 50 h 711"/>
                <a:gd name="T28" fmla="*/ 6 w 1038"/>
                <a:gd name="T29" fmla="*/ 56 h 711"/>
                <a:gd name="T30" fmla="*/ 76 w 1038"/>
                <a:gd name="T31" fmla="*/ 75 h 711"/>
                <a:gd name="T32" fmla="*/ 95 w 1038"/>
                <a:gd name="T33" fmla="*/ 73 h 711"/>
                <a:gd name="T34" fmla="*/ 94 w 1038"/>
                <a:gd name="T35" fmla="*/ 89 h 711"/>
                <a:gd name="T36" fmla="*/ 120 w 1038"/>
                <a:gd name="T37" fmla="*/ 66 h 711"/>
                <a:gd name="T38" fmla="*/ 130 w 1038"/>
                <a:gd name="T39" fmla="*/ 8 h 711"/>
                <a:gd name="T40" fmla="*/ 61 w 1038"/>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8" h="711">
                  <a:moveTo>
                    <a:pt x="487" y="0"/>
                  </a:moveTo>
                  <a:lnTo>
                    <a:pt x="443" y="0"/>
                  </a:lnTo>
                  <a:lnTo>
                    <a:pt x="370" y="2"/>
                  </a:lnTo>
                  <a:lnTo>
                    <a:pt x="296" y="7"/>
                  </a:lnTo>
                  <a:lnTo>
                    <a:pt x="212" y="14"/>
                  </a:lnTo>
                  <a:lnTo>
                    <a:pt x="140" y="26"/>
                  </a:lnTo>
                  <a:lnTo>
                    <a:pt x="83" y="35"/>
                  </a:lnTo>
                  <a:lnTo>
                    <a:pt x="25" y="46"/>
                  </a:lnTo>
                  <a:lnTo>
                    <a:pt x="10" y="88"/>
                  </a:lnTo>
                  <a:lnTo>
                    <a:pt x="3" y="144"/>
                  </a:lnTo>
                  <a:lnTo>
                    <a:pt x="0" y="216"/>
                  </a:lnTo>
                  <a:lnTo>
                    <a:pt x="7" y="290"/>
                  </a:lnTo>
                  <a:lnTo>
                    <a:pt x="16" y="348"/>
                  </a:lnTo>
                  <a:lnTo>
                    <a:pt x="28" y="398"/>
                  </a:lnTo>
                  <a:lnTo>
                    <a:pt x="46" y="447"/>
                  </a:lnTo>
                  <a:lnTo>
                    <a:pt x="602" y="598"/>
                  </a:lnTo>
                  <a:lnTo>
                    <a:pt x="753" y="584"/>
                  </a:lnTo>
                  <a:lnTo>
                    <a:pt x="751" y="711"/>
                  </a:lnTo>
                  <a:lnTo>
                    <a:pt x="953" y="521"/>
                  </a:lnTo>
                  <a:lnTo>
                    <a:pt x="1038" y="58"/>
                  </a:lnTo>
                  <a:lnTo>
                    <a:pt x="487" y="0"/>
                  </a:lnTo>
                  <a:close/>
                </a:path>
              </a:pathLst>
            </a:custGeom>
            <a:solidFill>
              <a:srgbClr val="5A91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6" name="Freeform 192"/>
            <p:cNvSpPr>
              <a:spLocks/>
            </p:cNvSpPr>
            <p:nvPr/>
          </p:nvSpPr>
          <p:spPr bwMode="auto">
            <a:xfrm>
              <a:off x="635"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1" y="0"/>
                  </a:moveTo>
                  <a:lnTo>
                    <a:pt x="10" y="28"/>
                  </a:lnTo>
                  <a:lnTo>
                    <a:pt x="3" y="84"/>
                  </a:lnTo>
                  <a:lnTo>
                    <a:pt x="0" y="156"/>
                  </a:lnTo>
                  <a:lnTo>
                    <a:pt x="7" y="230"/>
                  </a:lnTo>
                  <a:lnTo>
                    <a:pt x="16" y="288"/>
                  </a:lnTo>
                  <a:lnTo>
                    <a:pt x="30"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1" y="0"/>
                  </a:lnTo>
                </a:path>
              </a:pathLst>
            </a:custGeom>
            <a:noFill/>
            <a:ln w="30163">
              <a:solidFill>
                <a:srgbClr val="5A91D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07" name="Freeform 193"/>
            <p:cNvSpPr>
              <a:spLocks/>
            </p:cNvSpPr>
            <p:nvPr/>
          </p:nvSpPr>
          <p:spPr bwMode="auto">
            <a:xfrm>
              <a:off x="635"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1" y="0"/>
                  </a:moveTo>
                  <a:lnTo>
                    <a:pt x="10" y="28"/>
                  </a:lnTo>
                  <a:lnTo>
                    <a:pt x="3" y="84"/>
                  </a:lnTo>
                  <a:lnTo>
                    <a:pt x="0" y="156"/>
                  </a:lnTo>
                  <a:lnTo>
                    <a:pt x="7" y="230"/>
                  </a:lnTo>
                  <a:lnTo>
                    <a:pt x="16" y="288"/>
                  </a:lnTo>
                  <a:lnTo>
                    <a:pt x="30"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08" name="Freeform 194"/>
            <p:cNvSpPr>
              <a:spLocks/>
            </p:cNvSpPr>
            <p:nvPr/>
          </p:nvSpPr>
          <p:spPr bwMode="auto">
            <a:xfrm>
              <a:off x="924" y="3014"/>
              <a:ext cx="218" cy="326"/>
            </a:xfrm>
            <a:custGeom>
              <a:avLst/>
              <a:gdLst>
                <a:gd name="T0" fmla="*/ 55 w 436"/>
                <a:gd name="T1" fmla="*/ 0 h 653"/>
                <a:gd name="T2" fmla="*/ 39 w 436"/>
                <a:gd name="T3" fmla="*/ 1 h 653"/>
                <a:gd name="T4" fmla="*/ 29 w 436"/>
                <a:gd name="T5" fmla="*/ 3 h 653"/>
                <a:gd name="T6" fmla="*/ 18 w 436"/>
                <a:gd name="T7" fmla="*/ 6 h 653"/>
                <a:gd name="T8" fmla="*/ 12 w 436"/>
                <a:gd name="T9" fmla="*/ 7 h 653"/>
                <a:gd name="T10" fmla="*/ 8 w 436"/>
                <a:gd name="T11" fmla="*/ 10 h 653"/>
                <a:gd name="T12" fmla="*/ 8 w 436"/>
                <a:gd name="T13" fmla="*/ 15 h 653"/>
                <a:gd name="T14" fmla="*/ 8 w 436"/>
                <a:gd name="T15" fmla="*/ 20 h 653"/>
                <a:gd name="T16" fmla="*/ 8 w 436"/>
                <a:gd name="T17" fmla="*/ 26 h 653"/>
                <a:gd name="T18" fmla="*/ 8 w 436"/>
                <a:gd name="T19" fmla="*/ 33 h 653"/>
                <a:gd name="T20" fmla="*/ 7 w 436"/>
                <a:gd name="T21" fmla="*/ 41 h 653"/>
                <a:gd name="T22" fmla="*/ 6 w 436"/>
                <a:gd name="T23" fmla="*/ 49 h 653"/>
                <a:gd name="T24" fmla="*/ 4 w 436"/>
                <a:gd name="T25" fmla="*/ 59 h 653"/>
                <a:gd name="T26" fmla="*/ 0 w 436"/>
                <a:gd name="T27" fmla="*/ 67 h 653"/>
                <a:gd name="T28" fmla="*/ 19 w 436"/>
                <a:gd name="T29" fmla="*/ 65 h 653"/>
                <a:gd name="T30" fmla="*/ 19 w 436"/>
                <a:gd name="T31" fmla="*/ 81 h 653"/>
                <a:gd name="T32" fmla="*/ 44 w 436"/>
                <a:gd name="T33" fmla="*/ 57 h 653"/>
                <a:gd name="T34" fmla="*/ 55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8"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9" name="Freeform 195"/>
            <p:cNvSpPr>
              <a:spLocks/>
            </p:cNvSpPr>
            <p:nvPr/>
          </p:nvSpPr>
          <p:spPr bwMode="auto">
            <a:xfrm>
              <a:off x="924" y="3014"/>
              <a:ext cx="218" cy="326"/>
            </a:xfrm>
            <a:custGeom>
              <a:avLst/>
              <a:gdLst>
                <a:gd name="T0" fmla="*/ 55 w 436"/>
                <a:gd name="T1" fmla="*/ 0 h 653"/>
                <a:gd name="T2" fmla="*/ 39 w 436"/>
                <a:gd name="T3" fmla="*/ 1 h 653"/>
                <a:gd name="T4" fmla="*/ 29 w 436"/>
                <a:gd name="T5" fmla="*/ 3 h 653"/>
                <a:gd name="T6" fmla="*/ 18 w 436"/>
                <a:gd name="T7" fmla="*/ 6 h 653"/>
                <a:gd name="T8" fmla="*/ 12 w 436"/>
                <a:gd name="T9" fmla="*/ 7 h 653"/>
                <a:gd name="T10" fmla="*/ 8 w 436"/>
                <a:gd name="T11" fmla="*/ 10 h 653"/>
                <a:gd name="T12" fmla="*/ 8 w 436"/>
                <a:gd name="T13" fmla="*/ 15 h 653"/>
                <a:gd name="T14" fmla="*/ 8 w 436"/>
                <a:gd name="T15" fmla="*/ 20 h 653"/>
                <a:gd name="T16" fmla="*/ 8 w 436"/>
                <a:gd name="T17" fmla="*/ 26 h 653"/>
                <a:gd name="T18" fmla="*/ 8 w 436"/>
                <a:gd name="T19" fmla="*/ 33 h 653"/>
                <a:gd name="T20" fmla="*/ 7 w 436"/>
                <a:gd name="T21" fmla="*/ 41 h 653"/>
                <a:gd name="T22" fmla="*/ 6 w 436"/>
                <a:gd name="T23" fmla="*/ 49 h 653"/>
                <a:gd name="T24" fmla="*/ 4 w 436"/>
                <a:gd name="T25" fmla="*/ 59 h 653"/>
                <a:gd name="T26" fmla="*/ 0 w 436"/>
                <a:gd name="T27" fmla="*/ 67 h 653"/>
                <a:gd name="T28" fmla="*/ 19 w 436"/>
                <a:gd name="T29" fmla="*/ 65 h 653"/>
                <a:gd name="T30" fmla="*/ 19 w 436"/>
                <a:gd name="T31" fmla="*/ 81 h 653"/>
                <a:gd name="T32" fmla="*/ 44 w 436"/>
                <a:gd name="T33" fmla="*/ 57 h 653"/>
                <a:gd name="T34" fmla="*/ 55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8"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10" name="Freeform 196"/>
            <p:cNvSpPr>
              <a:spLocks/>
            </p:cNvSpPr>
            <p:nvPr/>
          </p:nvSpPr>
          <p:spPr bwMode="auto">
            <a:xfrm>
              <a:off x="919" y="3008"/>
              <a:ext cx="223" cy="46"/>
            </a:xfrm>
            <a:custGeom>
              <a:avLst/>
              <a:gdLst>
                <a:gd name="T0" fmla="*/ 0 w 446"/>
                <a:gd name="T1" fmla="*/ 10 h 92"/>
                <a:gd name="T2" fmla="*/ 44 w 446"/>
                <a:gd name="T3" fmla="*/ 0 h 92"/>
                <a:gd name="T4" fmla="*/ 56 w 446"/>
                <a:gd name="T5" fmla="*/ 2 h 92"/>
                <a:gd name="T6" fmla="*/ 9 w 446"/>
                <a:gd name="T7" fmla="*/ 12 h 92"/>
                <a:gd name="T8" fmla="*/ 0 w 446"/>
                <a:gd name="T9" fmla="*/ 1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6" h="92">
                  <a:moveTo>
                    <a:pt x="0" y="74"/>
                  </a:moveTo>
                  <a:lnTo>
                    <a:pt x="347" y="0"/>
                  </a:lnTo>
                  <a:lnTo>
                    <a:pt x="446" y="11"/>
                  </a:lnTo>
                  <a:lnTo>
                    <a:pt x="72" y="92"/>
                  </a:lnTo>
                  <a:lnTo>
                    <a:pt x="0" y="74"/>
                  </a:lnTo>
                  <a:close/>
                </a:path>
              </a:pathLst>
            </a:custGeom>
            <a:solidFill>
              <a:srgbClr val="B4CFF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1" name="Freeform 197"/>
            <p:cNvSpPr>
              <a:spLocks/>
            </p:cNvSpPr>
            <p:nvPr/>
          </p:nvSpPr>
          <p:spPr bwMode="auto">
            <a:xfrm>
              <a:off x="723" y="3226"/>
              <a:ext cx="275" cy="95"/>
            </a:xfrm>
            <a:custGeom>
              <a:avLst/>
              <a:gdLst>
                <a:gd name="T0" fmla="*/ 0 w 549"/>
                <a:gd name="T1" fmla="*/ 0 h 188"/>
                <a:gd name="T2" fmla="*/ 0 w 549"/>
                <a:gd name="T3" fmla="*/ 5 h 188"/>
                <a:gd name="T4" fmla="*/ 69 w 549"/>
                <a:gd name="T5" fmla="*/ 24 h 188"/>
                <a:gd name="T6" fmla="*/ 69 w 549"/>
                <a:gd name="T7" fmla="*/ 12 h 188"/>
                <a:gd name="T8" fmla="*/ 51 w 549"/>
                <a:gd name="T9" fmla="*/ 14 h 188"/>
                <a:gd name="T10" fmla="*/ 0 w 549"/>
                <a:gd name="T11" fmla="*/ 0 h 1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49" h="188">
                  <a:moveTo>
                    <a:pt x="0" y="0"/>
                  </a:moveTo>
                  <a:lnTo>
                    <a:pt x="0" y="40"/>
                  </a:lnTo>
                  <a:lnTo>
                    <a:pt x="547" y="188"/>
                  </a:lnTo>
                  <a:lnTo>
                    <a:pt x="549" y="91"/>
                  </a:lnTo>
                  <a:lnTo>
                    <a:pt x="408" y="111"/>
                  </a:lnTo>
                  <a:lnTo>
                    <a:pt x="0" y="0"/>
                  </a:lnTo>
                  <a:close/>
                </a:path>
              </a:pathLst>
            </a:custGeom>
            <a:solidFill>
              <a:srgbClr val="0020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2" name="Freeform 198"/>
            <p:cNvSpPr>
              <a:spLocks/>
            </p:cNvSpPr>
            <p:nvPr/>
          </p:nvSpPr>
          <p:spPr bwMode="auto">
            <a:xfrm>
              <a:off x="623" y="2984"/>
              <a:ext cx="519" cy="356"/>
            </a:xfrm>
            <a:custGeom>
              <a:avLst/>
              <a:gdLst>
                <a:gd name="T0" fmla="*/ 61 w 1038"/>
                <a:gd name="T1" fmla="*/ 0 h 711"/>
                <a:gd name="T2" fmla="*/ 56 w 1038"/>
                <a:gd name="T3" fmla="*/ 0 h 711"/>
                <a:gd name="T4" fmla="*/ 47 w 1038"/>
                <a:gd name="T5" fmla="*/ 1 h 711"/>
                <a:gd name="T6" fmla="*/ 37 w 1038"/>
                <a:gd name="T7" fmla="*/ 1 h 711"/>
                <a:gd name="T8" fmla="*/ 27 w 1038"/>
                <a:gd name="T9" fmla="*/ 2 h 711"/>
                <a:gd name="T10" fmla="*/ 18 w 1038"/>
                <a:gd name="T11" fmla="*/ 4 h 711"/>
                <a:gd name="T12" fmla="*/ 11 w 1038"/>
                <a:gd name="T13" fmla="*/ 5 h 711"/>
                <a:gd name="T14" fmla="*/ 4 w 1038"/>
                <a:gd name="T15" fmla="*/ 6 h 711"/>
                <a:gd name="T16" fmla="*/ 2 w 1038"/>
                <a:gd name="T17" fmla="*/ 11 h 711"/>
                <a:gd name="T18" fmla="*/ 1 w 1038"/>
                <a:gd name="T19" fmla="*/ 18 h 711"/>
                <a:gd name="T20" fmla="*/ 0 w 1038"/>
                <a:gd name="T21" fmla="*/ 27 h 711"/>
                <a:gd name="T22" fmla="*/ 1 w 1038"/>
                <a:gd name="T23" fmla="*/ 37 h 711"/>
                <a:gd name="T24" fmla="*/ 2 w 1038"/>
                <a:gd name="T25" fmla="*/ 44 h 711"/>
                <a:gd name="T26" fmla="*/ 4 w 1038"/>
                <a:gd name="T27" fmla="*/ 50 h 711"/>
                <a:gd name="T28" fmla="*/ 6 w 1038"/>
                <a:gd name="T29" fmla="*/ 56 h 711"/>
                <a:gd name="T30" fmla="*/ 76 w 1038"/>
                <a:gd name="T31" fmla="*/ 75 h 711"/>
                <a:gd name="T32" fmla="*/ 94 w 1038"/>
                <a:gd name="T33" fmla="*/ 72 h 711"/>
                <a:gd name="T34" fmla="*/ 94 w 1038"/>
                <a:gd name="T35" fmla="*/ 89 h 711"/>
                <a:gd name="T36" fmla="*/ 120 w 1038"/>
                <a:gd name="T37" fmla="*/ 66 h 711"/>
                <a:gd name="T38" fmla="*/ 130 w 1038"/>
                <a:gd name="T39" fmla="*/ 8 h 711"/>
                <a:gd name="T40" fmla="*/ 61 w 1038"/>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8" h="711">
                  <a:moveTo>
                    <a:pt x="487" y="0"/>
                  </a:moveTo>
                  <a:lnTo>
                    <a:pt x="443" y="0"/>
                  </a:lnTo>
                  <a:lnTo>
                    <a:pt x="370" y="2"/>
                  </a:lnTo>
                  <a:lnTo>
                    <a:pt x="296" y="7"/>
                  </a:lnTo>
                  <a:lnTo>
                    <a:pt x="212" y="14"/>
                  </a:lnTo>
                  <a:lnTo>
                    <a:pt x="140" y="26"/>
                  </a:lnTo>
                  <a:lnTo>
                    <a:pt x="83" y="35"/>
                  </a:lnTo>
                  <a:lnTo>
                    <a:pt x="25" y="46"/>
                  </a:lnTo>
                  <a:lnTo>
                    <a:pt x="10" y="88"/>
                  </a:lnTo>
                  <a:lnTo>
                    <a:pt x="3" y="144"/>
                  </a:lnTo>
                  <a:lnTo>
                    <a:pt x="0" y="216"/>
                  </a:lnTo>
                  <a:lnTo>
                    <a:pt x="7" y="290"/>
                  </a:lnTo>
                  <a:lnTo>
                    <a:pt x="16" y="348"/>
                  </a:lnTo>
                  <a:lnTo>
                    <a:pt x="28" y="398"/>
                  </a:lnTo>
                  <a:lnTo>
                    <a:pt x="46" y="447"/>
                  </a:lnTo>
                  <a:lnTo>
                    <a:pt x="602" y="598"/>
                  </a:lnTo>
                  <a:lnTo>
                    <a:pt x="749" y="575"/>
                  </a:lnTo>
                  <a:lnTo>
                    <a:pt x="751" y="711"/>
                  </a:lnTo>
                  <a:lnTo>
                    <a:pt x="953" y="521"/>
                  </a:lnTo>
                  <a:lnTo>
                    <a:pt x="1038" y="58"/>
                  </a:lnTo>
                  <a:lnTo>
                    <a:pt x="487"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13" name="Freeform 199"/>
            <p:cNvSpPr>
              <a:spLocks/>
            </p:cNvSpPr>
            <p:nvPr/>
          </p:nvSpPr>
          <p:spPr bwMode="auto">
            <a:xfrm>
              <a:off x="553" y="3317"/>
              <a:ext cx="444" cy="148"/>
            </a:xfrm>
            <a:custGeom>
              <a:avLst/>
              <a:gdLst>
                <a:gd name="T0" fmla="*/ 0 w 887"/>
                <a:gd name="T1" fmla="*/ 0 h 296"/>
                <a:gd name="T2" fmla="*/ 0 w 887"/>
                <a:gd name="T3" fmla="*/ 5 h 296"/>
                <a:gd name="T4" fmla="*/ 85 w 887"/>
                <a:gd name="T5" fmla="*/ 37 h 296"/>
                <a:gd name="T6" fmla="*/ 111 w 887"/>
                <a:gd name="T7" fmla="*/ 13 h 296"/>
                <a:gd name="T8" fmla="*/ 111 w 887"/>
                <a:gd name="T9" fmla="*/ 1 h 296"/>
                <a:gd name="T10" fmla="*/ 0 w 887"/>
                <a:gd name="T11" fmla="*/ 0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5" y="296"/>
                  </a:lnTo>
                  <a:lnTo>
                    <a:pt x="887" y="102"/>
                  </a:lnTo>
                  <a:lnTo>
                    <a:pt x="887" y="7"/>
                  </a:lnTo>
                  <a:lnTo>
                    <a:pt x="0"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4" name="Freeform 200"/>
            <p:cNvSpPr>
              <a:spLocks/>
            </p:cNvSpPr>
            <p:nvPr/>
          </p:nvSpPr>
          <p:spPr bwMode="auto">
            <a:xfrm>
              <a:off x="553" y="3317"/>
              <a:ext cx="444" cy="148"/>
            </a:xfrm>
            <a:custGeom>
              <a:avLst/>
              <a:gdLst>
                <a:gd name="T0" fmla="*/ 0 w 887"/>
                <a:gd name="T1" fmla="*/ 0 h 296"/>
                <a:gd name="T2" fmla="*/ 0 w 887"/>
                <a:gd name="T3" fmla="*/ 5 h 296"/>
                <a:gd name="T4" fmla="*/ 85 w 887"/>
                <a:gd name="T5" fmla="*/ 37 h 296"/>
                <a:gd name="T6" fmla="*/ 111 w 887"/>
                <a:gd name="T7" fmla="*/ 13 h 296"/>
                <a:gd name="T8" fmla="*/ 111 w 887"/>
                <a:gd name="T9" fmla="*/ 1 h 296"/>
                <a:gd name="T10" fmla="*/ 0 w 887"/>
                <a:gd name="T11" fmla="*/ 1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5" y="296"/>
                  </a:lnTo>
                  <a:lnTo>
                    <a:pt x="887" y="102"/>
                  </a:lnTo>
                  <a:lnTo>
                    <a:pt x="887" y="7"/>
                  </a:lnTo>
                  <a:lnTo>
                    <a:pt x="0" y="7"/>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15" name="Freeform 201"/>
            <p:cNvSpPr>
              <a:spLocks/>
            </p:cNvSpPr>
            <p:nvPr/>
          </p:nvSpPr>
          <p:spPr bwMode="auto">
            <a:xfrm>
              <a:off x="553" y="3230"/>
              <a:ext cx="444" cy="215"/>
            </a:xfrm>
            <a:custGeom>
              <a:avLst/>
              <a:gdLst>
                <a:gd name="T0" fmla="*/ 42 w 887"/>
                <a:gd name="T1" fmla="*/ 4 h 429"/>
                <a:gd name="T2" fmla="*/ 29 w 887"/>
                <a:gd name="T3" fmla="*/ 0 h 429"/>
                <a:gd name="T4" fmla="*/ 0 w 887"/>
                <a:gd name="T5" fmla="*/ 22 h 429"/>
                <a:gd name="T6" fmla="*/ 85 w 887"/>
                <a:gd name="T7" fmla="*/ 54 h 429"/>
                <a:gd name="T8" fmla="*/ 111 w 887"/>
                <a:gd name="T9" fmla="*/ 23 h 429"/>
                <a:gd name="T10" fmla="*/ 42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5" y="28"/>
                  </a:moveTo>
                  <a:lnTo>
                    <a:pt x="230" y="0"/>
                  </a:lnTo>
                  <a:lnTo>
                    <a:pt x="0" y="174"/>
                  </a:lnTo>
                  <a:lnTo>
                    <a:pt x="675" y="429"/>
                  </a:lnTo>
                  <a:lnTo>
                    <a:pt x="887" y="181"/>
                  </a:lnTo>
                  <a:lnTo>
                    <a:pt x="335" y="28"/>
                  </a:lnTo>
                  <a:close/>
                </a:path>
              </a:pathLst>
            </a:custGeom>
            <a:solidFill>
              <a:srgbClr val="3D62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6" name="Freeform 202"/>
            <p:cNvSpPr>
              <a:spLocks/>
            </p:cNvSpPr>
            <p:nvPr/>
          </p:nvSpPr>
          <p:spPr bwMode="auto">
            <a:xfrm>
              <a:off x="553" y="3230"/>
              <a:ext cx="444" cy="215"/>
            </a:xfrm>
            <a:custGeom>
              <a:avLst/>
              <a:gdLst>
                <a:gd name="T0" fmla="*/ 42 w 887"/>
                <a:gd name="T1" fmla="*/ 4 h 429"/>
                <a:gd name="T2" fmla="*/ 29 w 887"/>
                <a:gd name="T3" fmla="*/ 0 h 429"/>
                <a:gd name="T4" fmla="*/ 0 w 887"/>
                <a:gd name="T5" fmla="*/ 22 h 429"/>
                <a:gd name="T6" fmla="*/ 85 w 887"/>
                <a:gd name="T7" fmla="*/ 54 h 429"/>
                <a:gd name="T8" fmla="*/ 111 w 887"/>
                <a:gd name="T9" fmla="*/ 23 h 429"/>
                <a:gd name="T10" fmla="*/ 42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5" y="28"/>
                  </a:moveTo>
                  <a:lnTo>
                    <a:pt x="230" y="0"/>
                  </a:lnTo>
                  <a:lnTo>
                    <a:pt x="0" y="174"/>
                  </a:lnTo>
                  <a:lnTo>
                    <a:pt x="675" y="429"/>
                  </a:lnTo>
                  <a:lnTo>
                    <a:pt x="887" y="181"/>
                  </a:lnTo>
                  <a:lnTo>
                    <a:pt x="335" y="2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617" name="Freeform 203"/>
            <p:cNvSpPr>
              <a:spLocks/>
            </p:cNvSpPr>
            <p:nvPr/>
          </p:nvSpPr>
          <p:spPr bwMode="auto">
            <a:xfrm>
              <a:off x="591" y="3267"/>
              <a:ext cx="241" cy="104"/>
            </a:xfrm>
            <a:custGeom>
              <a:avLst/>
              <a:gdLst>
                <a:gd name="T0" fmla="*/ 11 w 482"/>
                <a:gd name="T1" fmla="*/ 0 h 207"/>
                <a:gd name="T2" fmla="*/ 61 w 482"/>
                <a:gd name="T3" fmla="*/ 16 h 207"/>
                <a:gd name="T4" fmla="*/ 48 w 482"/>
                <a:gd name="T5" fmla="*/ 26 h 207"/>
                <a:gd name="T6" fmla="*/ 1 w 482"/>
                <a:gd name="T7" fmla="*/ 11 h 207"/>
                <a:gd name="T8" fmla="*/ 3 w 482"/>
                <a:gd name="T9" fmla="*/ 9 h 207"/>
                <a:gd name="T10" fmla="*/ 0 w 482"/>
                <a:gd name="T11" fmla="*/ 8 h 207"/>
                <a:gd name="T12" fmla="*/ 11 w 482"/>
                <a:gd name="T13" fmla="*/ 0 h 2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2" h="207">
                  <a:moveTo>
                    <a:pt x="82" y="0"/>
                  </a:moveTo>
                  <a:lnTo>
                    <a:pt x="482" y="126"/>
                  </a:lnTo>
                  <a:lnTo>
                    <a:pt x="381" y="207"/>
                  </a:lnTo>
                  <a:lnTo>
                    <a:pt x="5" y="82"/>
                  </a:lnTo>
                  <a:lnTo>
                    <a:pt x="21" y="68"/>
                  </a:lnTo>
                  <a:lnTo>
                    <a:pt x="0" y="60"/>
                  </a:lnTo>
                  <a:lnTo>
                    <a:pt x="82"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8" name="Freeform 204"/>
            <p:cNvSpPr>
              <a:spLocks/>
            </p:cNvSpPr>
            <p:nvPr/>
          </p:nvSpPr>
          <p:spPr bwMode="auto">
            <a:xfrm>
              <a:off x="800" y="3335"/>
              <a:ext cx="73" cy="47"/>
            </a:xfrm>
            <a:custGeom>
              <a:avLst/>
              <a:gdLst>
                <a:gd name="T0" fmla="*/ 11 w 145"/>
                <a:gd name="T1" fmla="*/ 0 h 95"/>
                <a:gd name="T2" fmla="*/ 0 w 145"/>
                <a:gd name="T3" fmla="*/ 9 h 95"/>
                <a:gd name="T4" fmla="*/ 8 w 145"/>
                <a:gd name="T5" fmla="*/ 11 h 95"/>
                <a:gd name="T6" fmla="*/ 19 w 145"/>
                <a:gd name="T7" fmla="*/ 2 h 95"/>
                <a:gd name="T8" fmla="*/ 11 w 145"/>
                <a:gd name="T9" fmla="*/ 0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95">
                  <a:moveTo>
                    <a:pt x="83" y="0"/>
                  </a:moveTo>
                  <a:lnTo>
                    <a:pt x="0" y="72"/>
                  </a:lnTo>
                  <a:lnTo>
                    <a:pt x="62" y="95"/>
                  </a:lnTo>
                  <a:lnTo>
                    <a:pt x="145" y="21"/>
                  </a:lnTo>
                  <a:lnTo>
                    <a:pt x="83"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9" name="Freeform 205"/>
            <p:cNvSpPr>
              <a:spLocks/>
            </p:cNvSpPr>
            <p:nvPr/>
          </p:nvSpPr>
          <p:spPr bwMode="auto">
            <a:xfrm>
              <a:off x="844" y="3349"/>
              <a:ext cx="84" cy="53"/>
            </a:xfrm>
            <a:custGeom>
              <a:avLst/>
              <a:gdLst>
                <a:gd name="T0" fmla="*/ 10 w 166"/>
                <a:gd name="T1" fmla="*/ 0 h 108"/>
                <a:gd name="T2" fmla="*/ 0 w 166"/>
                <a:gd name="T3" fmla="*/ 9 h 108"/>
                <a:gd name="T4" fmla="*/ 12 w 166"/>
                <a:gd name="T5" fmla="*/ 13 h 108"/>
                <a:gd name="T6" fmla="*/ 22 w 166"/>
                <a:gd name="T7" fmla="*/ 3 h 108"/>
                <a:gd name="T8" fmla="*/ 10 w 166"/>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 h="108">
                  <a:moveTo>
                    <a:pt x="78" y="0"/>
                  </a:moveTo>
                  <a:lnTo>
                    <a:pt x="0" y="76"/>
                  </a:lnTo>
                  <a:lnTo>
                    <a:pt x="90" y="108"/>
                  </a:lnTo>
                  <a:lnTo>
                    <a:pt x="166" y="29"/>
                  </a:lnTo>
                  <a:lnTo>
                    <a:pt x="78"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20" name="Freeform 206"/>
            <p:cNvSpPr>
              <a:spLocks/>
            </p:cNvSpPr>
            <p:nvPr/>
          </p:nvSpPr>
          <p:spPr bwMode="auto">
            <a:xfrm>
              <a:off x="635"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1" y="0"/>
                  </a:moveTo>
                  <a:lnTo>
                    <a:pt x="10" y="28"/>
                  </a:lnTo>
                  <a:lnTo>
                    <a:pt x="3" y="84"/>
                  </a:lnTo>
                  <a:lnTo>
                    <a:pt x="0" y="156"/>
                  </a:lnTo>
                  <a:lnTo>
                    <a:pt x="7" y="230"/>
                  </a:lnTo>
                  <a:lnTo>
                    <a:pt x="16" y="288"/>
                  </a:lnTo>
                  <a:lnTo>
                    <a:pt x="30"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1" y="0"/>
                  </a:lnTo>
                  <a:close/>
                </a:path>
              </a:pathLst>
            </a:custGeom>
            <a:solidFill>
              <a:srgbClr val="038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21" name="Freeform 207"/>
            <p:cNvSpPr>
              <a:spLocks/>
            </p:cNvSpPr>
            <p:nvPr/>
          </p:nvSpPr>
          <p:spPr bwMode="auto">
            <a:xfrm>
              <a:off x="635"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1" y="0"/>
                  </a:moveTo>
                  <a:lnTo>
                    <a:pt x="10" y="28"/>
                  </a:lnTo>
                  <a:lnTo>
                    <a:pt x="3" y="84"/>
                  </a:lnTo>
                  <a:lnTo>
                    <a:pt x="0" y="156"/>
                  </a:lnTo>
                  <a:lnTo>
                    <a:pt x="7" y="230"/>
                  </a:lnTo>
                  <a:lnTo>
                    <a:pt x="16" y="288"/>
                  </a:lnTo>
                  <a:lnTo>
                    <a:pt x="30"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10" name="Group 324"/>
          <p:cNvGrpSpPr>
            <a:grpSpLocks/>
          </p:cNvGrpSpPr>
          <p:nvPr/>
        </p:nvGrpSpPr>
        <p:grpSpPr bwMode="auto">
          <a:xfrm>
            <a:off x="6535738" y="4737100"/>
            <a:ext cx="933450" cy="763588"/>
            <a:chOff x="4117" y="2984"/>
            <a:chExt cx="588" cy="481"/>
          </a:xfrm>
        </p:grpSpPr>
        <p:sp>
          <p:nvSpPr>
            <p:cNvPr id="21572" name="Rectangle 299"/>
            <p:cNvSpPr>
              <a:spLocks noChangeArrowheads="1"/>
            </p:cNvSpPr>
            <p:nvPr/>
          </p:nvSpPr>
          <p:spPr bwMode="auto">
            <a:xfrm>
              <a:off x="4476" y="3099"/>
              <a:ext cx="14" cy="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3" name="Rectangle 300"/>
            <p:cNvSpPr>
              <a:spLocks noChangeArrowheads="1"/>
            </p:cNvSpPr>
            <p:nvPr/>
          </p:nvSpPr>
          <p:spPr bwMode="auto">
            <a:xfrm>
              <a:off x="4458" y="3099"/>
              <a:ext cx="14" cy="32"/>
            </a:xfrm>
            <a:prstGeom prst="rect">
              <a:avLst/>
            </a:prstGeom>
            <a:solidFill>
              <a:srgbClr val="0020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4" name="Rectangle 301"/>
            <p:cNvSpPr>
              <a:spLocks noChangeArrowheads="1"/>
            </p:cNvSpPr>
            <p:nvPr/>
          </p:nvSpPr>
          <p:spPr bwMode="auto">
            <a:xfrm>
              <a:off x="4439" y="3099"/>
              <a:ext cx="14" cy="32"/>
            </a:xfrm>
            <a:prstGeom prst="rect">
              <a:avLst/>
            </a:prstGeom>
            <a:solidFill>
              <a:srgbClr val="003B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5" name="Rectangle 302"/>
            <p:cNvSpPr>
              <a:spLocks noChangeArrowheads="1"/>
            </p:cNvSpPr>
            <p:nvPr/>
          </p:nvSpPr>
          <p:spPr bwMode="auto">
            <a:xfrm>
              <a:off x="4421" y="3099"/>
              <a:ext cx="15" cy="32"/>
            </a:xfrm>
            <a:prstGeom prst="rect">
              <a:avLst/>
            </a:prstGeom>
            <a:solidFill>
              <a:srgbClr val="004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6" name="Rectangle 303"/>
            <p:cNvSpPr>
              <a:spLocks noChangeArrowheads="1"/>
            </p:cNvSpPr>
            <p:nvPr/>
          </p:nvSpPr>
          <p:spPr bwMode="auto">
            <a:xfrm>
              <a:off x="4403" y="3099"/>
              <a:ext cx="14" cy="32"/>
            </a:xfrm>
            <a:prstGeom prst="rect">
              <a:avLst/>
            </a:prstGeom>
            <a:solidFill>
              <a:srgbClr val="3D62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7" name="Rectangle 304"/>
            <p:cNvSpPr>
              <a:spLocks noChangeArrowheads="1"/>
            </p:cNvSpPr>
            <p:nvPr/>
          </p:nvSpPr>
          <p:spPr bwMode="auto">
            <a:xfrm>
              <a:off x="4385" y="3099"/>
              <a:ext cx="14" cy="32"/>
            </a:xfrm>
            <a:prstGeom prst="rect">
              <a:avLst/>
            </a:prstGeom>
            <a:solidFill>
              <a:srgbClr val="5A91D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8" name="Rectangle 305"/>
            <p:cNvSpPr>
              <a:spLocks noChangeArrowheads="1"/>
            </p:cNvSpPr>
            <p:nvPr/>
          </p:nvSpPr>
          <p:spPr bwMode="auto">
            <a:xfrm>
              <a:off x="4366" y="3099"/>
              <a:ext cx="15" cy="32"/>
            </a:xfrm>
            <a:prstGeom prst="rect">
              <a:avLst/>
            </a:prstGeom>
            <a:solidFill>
              <a:srgbClr val="B4CF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9" name="Rectangle 306"/>
            <p:cNvSpPr>
              <a:spLocks noChangeArrowheads="1"/>
            </p:cNvSpPr>
            <p:nvPr/>
          </p:nvSpPr>
          <p:spPr bwMode="auto">
            <a:xfrm>
              <a:off x="4349" y="3099"/>
              <a:ext cx="14" cy="32"/>
            </a:xfrm>
            <a:prstGeom prst="rect">
              <a:avLst/>
            </a:prstGeom>
            <a:solidFill>
              <a:srgbClr val="03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80" name="Freeform 307"/>
            <p:cNvSpPr>
              <a:spLocks/>
            </p:cNvSpPr>
            <p:nvPr/>
          </p:nvSpPr>
          <p:spPr bwMode="auto">
            <a:xfrm>
              <a:off x="4187" y="2984"/>
              <a:ext cx="518" cy="356"/>
            </a:xfrm>
            <a:custGeom>
              <a:avLst/>
              <a:gdLst>
                <a:gd name="T0" fmla="*/ 60 w 1037"/>
                <a:gd name="T1" fmla="*/ 0 h 711"/>
                <a:gd name="T2" fmla="*/ 55 w 1037"/>
                <a:gd name="T3" fmla="*/ 0 h 711"/>
                <a:gd name="T4" fmla="*/ 46 w 1037"/>
                <a:gd name="T5" fmla="*/ 1 h 711"/>
                <a:gd name="T6" fmla="*/ 36 w 1037"/>
                <a:gd name="T7" fmla="*/ 1 h 711"/>
                <a:gd name="T8" fmla="*/ 26 w 1037"/>
                <a:gd name="T9" fmla="*/ 2 h 711"/>
                <a:gd name="T10" fmla="*/ 17 w 1037"/>
                <a:gd name="T11" fmla="*/ 4 h 711"/>
                <a:gd name="T12" fmla="*/ 10 w 1037"/>
                <a:gd name="T13" fmla="*/ 5 h 711"/>
                <a:gd name="T14" fmla="*/ 3 w 1037"/>
                <a:gd name="T15" fmla="*/ 6 h 711"/>
                <a:gd name="T16" fmla="*/ 1 w 1037"/>
                <a:gd name="T17" fmla="*/ 11 h 711"/>
                <a:gd name="T18" fmla="*/ 0 w 1037"/>
                <a:gd name="T19" fmla="*/ 18 h 711"/>
                <a:gd name="T20" fmla="*/ 0 w 1037"/>
                <a:gd name="T21" fmla="*/ 27 h 711"/>
                <a:gd name="T22" fmla="*/ 0 w 1037"/>
                <a:gd name="T23" fmla="*/ 37 h 711"/>
                <a:gd name="T24" fmla="*/ 2 w 1037"/>
                <a:gd name="T25" fmla="*/ 44 h 711"/>
                <a:gd name="T26" fmla="*/ 3 w 1037"/>
                <a:gd name="T27" fmla="*/ 50 h 711"/>
                <a:gd name="T28" fmla="*/ 5 w 1037"/>
                <a:gd name="T29" fmla="*/ 56 h 711"/>
                <a:gd name="T30" fmla="*/ 75 w 1037"/>
                <a:gd name="T31" fmla="*/ 75 h 711"/>
                <a:gd name="T32" fmla="*/ 94 w 1037"/>
                <a:gd name="T33" fmla="*/ 73 h 711"/>
                <a:gd name="T34" fmla="*/ 93 w 1037"/>
                <a:gd name="T35" fmla="*/ 89 h 711"/>
                <a:gd name="T36" fmla="*/ 119 w 1037"/>
                <a:gd name="T37" fmla="*/ 66 h 711"/>
                <a:gd name="T38" fmla="*/ 129 w 1037"/>
                <a:gd name="T39" fmla="*/ 8 h 711"/>
                <a:gd name="T40" fmla="*/ 60 w 1037"/>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7" h="711">
                  <a:moveTo>
                    <a:pt x="486" y="0"/>
                  </a:moveTo>
                  <a:lnTo>
                    <a:pt x="442" y="0"/>
                  </a:lnTo>
                  <a:lnTo>
                    <a:pt x="370" y="2"/>
                  </a:lnTo>
                  <a:lnTo>
                    <a:pt x="295" y="7"/>
                  </a:lnTo>
                  <a:lnTo>
                    <a:pt x="212" y="14"/>
                  </a:lnTo>
                  <a:lnTo>
                    <a:pt x="139" y="26"/>
                  </a:lnTo>
                  <a:lnTo>
                    <a:pt x="83" y="35"/>
                  </a:lnTo>
                  <a:lnTo>
                    <a:pt x="24" y="46"/>
                  </a:lnTo>
                  <a:lnTo>
                    <a:pt x="10" y="88"/>
                  </a:lnTo>
                  <a:lnTo>
                    <a:pt x="3" y="144"/>
                  </a:lnTo>
                  <a:lnTo>
                    <a:pt x="0" y="216"/>
                  </a:lnTo>
                  <a:lnTo>
                    <a:pt x="7" y="290"/>
                  </a:lnTo>
                  <a:lnTo>
                    <a:pt x="16" y="348"/>
                  </a:lnTo>
                  <a:lnTo>
                    <a:pt x="28" y="398"/>
                  </a:lnTo>
                  <a:lnTo>
                    <a:pt x="46" y="447"/>
                  </a:lnTo>
                  <a:lnTo>
                    <a:pt x="601" y="598"/>
                  </a:lnTo>
                  <a:lnTo>
                    <a:pt x="752" y="584"/>
                  </a:lnTo>
                  <a:lnTo>
                    <a:pt x="750" y="711"/>
                  </a:lnTo>
                  <a:lnTo>
                    <a:pt x="952" y="521"/>
                  </a:lnTo>
                  <a:lnTo>
                    <a:pt x="1037" y="58"/>
                  </a:lnTo>
                  <a:lnTo>
                    <a:pt x="486" y="0"/>
                  </a:lnTo>
                  <a:close/>
                </a:path>
              </a:pathLst>
            </a:custGeom>
            <a:solidFill>
              <a:srgbClr val="5A91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1" name="Freeform 308"/>
            <p:cNvSpPr>
              <a:spLocks/>
            </p:cNvSpPr>
            <p:nvPr/>
          </p:nvSpPr>
          <p:spPr bwMode="auto">
            <a:xfrm>
              <a:off x="4199"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30163">
              <a:solidFill>
                <a:srgbClr val="5A91D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2" name="Freeform 309"/>
            <p:cNvSpPr>
              <a:spLocks/>
            </p:cNvSpPr>
            <p:nvPr/>
          </p:nvSpPr>
          <p:spPr bwMode="auto">
            <a:xfrm>
              <a:off x="4199"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3" name="Freeform 310"/>
            <p:cNvSpPr>
              <a:spLocks/>
            </p:cNvSpPr>
            <p:nvPr/>
          </p:nvSpPr>
          <p:spPr bwMode="auto">
            <a:xfrm>
              <a:off x="4488" y="3014"/>
              <a:ext cx="217" cy="326"/>
            </a:xfrm>
            <a:custGeom>
              <a:avLst/>
              <a:gdLst>
                <a:gd name="T0" fmla="*/ 54 w 436"/>
                <a:gd name="T1" fmla="*/ 0 h 653"/>
                <a:gd name="T2" fmla="*/ 38 w 436"/>
                <a:gd name="T3" fmla="*/ 1 h 653"/>
                <a:gd name="T4" fmla="*/ 28 w 436"/>
                <a:gd name="T5" fmla="*/ 3 h 653"/>
                <a:gd name="T6" fmla="*/ 17 w 436"/>
                <a:gd name="T7" fmla="*/ 6 h 653"/>
                <a:gd name="T8" fmla="*/ 11 w 436"/>
                <a:gd name="T9" fmla="*/ 7 h 653"/>
                <a:gd name="T10" fmla="*/ 7 w 436"/>
                <a:gd name="T11" fmla="*/ 10 h 653"/>
                <a:gd name="T12" fmla="*/ 7 w 436"/>
                <a:gd name="T13" fmla="*/ 15 h 653"/>
                <a:gd name="T14" fmla="*/ 7 w 436"/>
                <a:gd name="T15" fmla="*/ 20 h 653"/>
                <a:gd name="T16" fmla="*/ 7 w 436"/>
                <a:gd name="T17" fmla="*/ 26 h 653"/>
                <a:gd name="T18" fmla="*/ 7 w 436"/>
                <a:gd name="T19" fmla="*/ 33 h 653"/>
                <a:gd name="T20" fmla="*/ 6 w 436"/>
                <a:gd name="T21" fmla="*/ 41 h 653"/>
                <a:gd name="T22" fmla="*/ 5 w 436"/>
                <a:gd name="T23" fmla="*/ 49 h 653"/>
                <a:gd name="T24" fmla="*/ 3 w 436"/>
                <a:gd name="T25" fmla="*/ 59 h 653"/>
                <a:gd name="T26" fmla="*/ 0 w 436"/>
                <a:gd name="T27" fmla="*/ 67 h 653"/>
                <a:gd name="T28" fmla="*/ 18 w 436"/>
                <a:gd name="T29" fmla="*/ 65 h 653"/>
                <a:gd name="T30" fmla="*/ 18 w 436"/>
                <a:gd name="T31" fmla="*/ 81 h 653"/>
                <a:gd name="T32" fmla="*/ 43 w 436"/>
                <a:gd name="T33" fmla="*/ 57 h 653"/>
                <a:gd name="T34" fmla="*/ 54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9"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4" name="Freeform 311"/>
            <p:cNvSpPr>
              <a:spLocks/>
            </p:cNvSpPr>
            <p:nvPr/>
          </p:nvSpPr>
          <p:spPr bwMode="auto">
            <a:xfrm>
              <a:off x="4488" y="3014"/>
              <a:ext cx="217" cy="326"/>
            </a:xfrm>
            <a:custGeom>
              <a:avLst/>
              <a:gdLst>
                <a:gd name="T0" fmla="*/ 54 w 436"/>
                <a:gd name="T1" fmla="*/ 0 h 653"/>
                <a:gd name="T2" fmla="*/ 38 w 436"/>
                <a:gd name="T3" fmla="*/ 1 h 653"/>
                <a:gd name="T4" fmla="*/ 28 w 436"/>
                <a:gd name="T5" fmla="*/ 3 h 653"/>
                <a:gd name="T6" fmla="*/ 17 w 436"/>
                <a:gd name="T7" fmla="*/ 6 h 653"/>
                <a:gd name="T8" fmla="*/ 11 w 436"/>
                <a:gd name="T9" fmla="*/ 7 h 653"/>
                <a:gd name="T10" fmla="*/ 7 w 436"/>
                <a:gd name="T11" fmla="*/ 10 h 653"/>
                <a:gd name="T12" fmla="*/ 7 w 436"/>
                <a:gd name="T13" fmla="*/ 15 h 653"/>
                <a:gd name="T14" fmla="*/ 7 w 436"/>
                <a:gd name="T15" fmla="*/ 20 h 653"/>
                <a:gd name="T16" fmla="*/ 7 w 436"/>
                <a:gd name="T17" fmla="*/ 26 h 653"/>
                <a:gd name="T18" fmla="*/ 7 w 436"/>
                <a:gd name="T19" fmla="*/ 33 h 653"/>
                <a:gd name="T20" fmla="*/ 6 w 436"/>
                <a:gd name="T21" fmla="*/ 41 h 653"/>
                <a:gd name="T22" fmla="*/ 5 w 436"/>
                <a:gd name="T23" fmla="*/ 49 h 653"/>
                <a:gd name="T24" fmla="*/ 3 w 436"/>
                <a:gd name="T25" fmla="*/ 59 h 653"/>
                <a:gd name="T26" fmla="*/ 0 w 436"/>
                <a:gd name="T27" fmla="*/ 67 h 653"/>
                <a:gd name="T28" fmla="*/ 18 w 436"/>
                <a:gd name="T29" fmla="*/ 65 h 653"/>
                <a:gd name="T30" fmla="*/ 18 w 436"/>
                <a:gd name="T31" fmla="*/ 81 h 653"/>
                <a:gd name="T32" fmla="*/ 43 w 436"/>
                <a:gd name="T33" fmla="*/ 57 h 653"/>
                <a:gd name="T34" fmla="*/ 54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9"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5" name="Freeform 312"/>
            <p:cNvSpPr>
              <a:spLocks/>
            </p:cNvSpPr>
            <p:nvPr/>
          </p:nvSpPr>
          <p:spPr bwMode="auto">
            <a:xfrm>
              <a:off x="4482" y="3008"/>
              <a:ext cx="223" cy="46"/>
            </a:xfrm>
            <a:custGeom>
              <a:avLst/>
              <a:gdLst>
                <a:gd name="T0" fmla="*/ 0 w 446"/>
                <a:gd name="T1" fmla="*/ 10 h 92"/>
                <a:gd name="T2" fmla="*/ 44 w 446"/>
                <a:gd name="T3" fmla="*/ 0 h 92"/>
                <a:gd name="T4" fmla="*/ 56 w 446"/>
                <a:gd name="T5" fmla="*/ 2 h 92"/>
                <a:gd name="T6" fmla="*/ 9 w 446"/>
                <a:gd name="T7" fmla="*/ 12 h 92"/>
                <a:gd name="T8" fmla="*/ 0 w 446"/>
                <a:gd name="T9" fmla="*/ 1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6" h="92">
                  <a:moveTo>
                    <a:pt x="0" y="74"/>
                  </a:moveTo>
                  <a:lnTo>
                    <a:pt x="347" y="0"/>
                  </a:lnTo>
                  <a:lnTo>
                    <a:pt x="446" y="11"/>
                  </a:lnTo>
                  <a:lnTo>
                    <a:pt x="72" y="92"/>
                  </a:lnTo>
                  <a:lnTo>
                    <a:pt x="0" y="74"/>
                  </a:lnTo>
                  <a:close/>
                </a:path>
              </a:pathLst>
            </a:custGeom>
            <a:solidFill>
              <a:srgbClr val="B4CFF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6" name="Freeform 313"/>
            <p:cNvSpPr>
              <a:spLocks/>
            </p:cNvSpPr>
            <p:nvPr/>
          </p:nvSpPr>
          <p:spPr bwMode="auto">
            <a:xfrm>
              <a:off x="4287" y="3226"/>
              <a:ext cx="274" cy="95"/>
            </a:xfrm>
            <a:custGeom>
              <a:avLst/>
              <a:gdLst>
                <a:gd name="T0" fmla="*/ 0 w 548"/>
                <a:gd name="T1" fmla="*/ 0 h 188"/>
                <a:gd name="T2" fmla="*/ 0 w 548"/>
                <a:gd name="T3" fmla="*/ 5 h 188"/>
                <a:gd name="T4" fmla="*/ 69 w 548"/>
                <a:gd name="T5" fmla="*/ 24 h 188"/>
                <a:gd name="T6" fmla="*/ 69 w 548"/>
                <a:gd name="T7" fmla="*/ 12 h 188"/>
                <a:gd name="T8" fmla="*/ 51 w 548"/>
                <a:gd name="T9" fmla="*/ 14 h 188"/>
                <a:gd name="T10" fmla="*/ 0 w 548"/>
                <a:gd name="T11" fmla="*/ 0 h 1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48" h="188">
                  <a:moveTo>
                    <a:pt x="0" y="0"/>
                  </a:moveTo>
                  <a:lnTo>
                    <a:pt x="0" y="40"/>
                  </a:lnTo>
                  <a:lnTo>
                    <a:pt x="547" y="188"/>
                  </a:lnTo>
                  <a:lnTo>
                    <a:pt x="548" y="91"/>
                  </a:lnTo>
                  <a:lnTo>
                    <a:pt x="407" y="111"/>
                  </a:lnTo>
                  <a:lnTo>
                    <a:pt x="0" y="0"/>
                  </a:lnTo>
                  <a:close/>
                </a:path>
              </a:pathLst>
            </a:custGeom>
            <a:solidFill>
              <a:srgbClr val="0020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7" name="Freeform 314"/>
            <p:cNvSpPr>
              <a:spLocks/>
            </p:cNvSpPr>
            <p:nvPr/>
          </p:nvSpPr>
          <p:spPr bwMode="auto">
            <a:xfrm>
              <a:off x="4187" y="2984"/>
              <a:ext cx="518" cy="356"/>
            </a:xfrm>
            <a:custGeom>
              <a:avLst/>
              <a:gdLst>
                <a:gd name="T0" fmla="*/ 60 w 1037"/>
                <a:gd name="T1" fmla="*/ 0 h 711"/>
                <a:gd name="T2" fmla="*/ 55 w 1037"/>
                <a:gd name="T3" fmla="*/ 0 h 711"/>
                <a:gd name="T4" fmla="*/ 46 w 1037"/>
                <a:gd name="T5" fmla="*/ 1 h 711"/>
                <a:gd name="T6" fmla="*/ 36 w 1037"/>
                <a:gd name="T7" fmla="*/ 1 h 711"/>
                <a:gd name="T8" fmla="*/ 26 w 1037"/>
                <a:gd name="T9" fmla="*/ 2 h 711"/>
                <a:gd name="T10" fmla="*/ 17 w 1037"/>
                <a:gd name="T11" fmla="*/ 4 h 711"/>
                <a:gd name="T12" fmla="*/ 10 w 1037"/>
                <a:gd name="T13" fmla="*/ 5 h 711"/>
                <a:gd name="T14" fmla="*/ 3 w 1037"/>
                <a:gd name="T15" fmla="*/ 6 h 711"/>
                <a:gd name="T16" fmla="*/ 1 w 1037"/>
                <a:gd name="T17" fmla="*/ 11 h 711"/>
                <a:gd name="T18" fmla="*/ 0 w 1037"/>
                <a:gd name="T19" fmla="*/ 18 h 711"/>
                <a:gd name="T20" fmla="*/ 0 w 1037"/>
                <a:gd name="T21" fmla="*/ 27 h 711"/>
                <a:gd name="T22" fmla="*/ 0 w 1037"/>
                <a:gd name="T23" fmla="*/ 37 h 711"/>
                <a:gd name="T24" fmla="*/ 2 w 1037"/>
                <a:gd name="T25" fmla="*/ 44 h 711"/>
                <a:gd name="T26" fmla="*/ 3 w 1037"/>
                <a:gd name="T27" fmla="*/ 50 h 711"/>
                <a:gd name="T28" fmla="*/ 5 w 1037"/>
                <a:gd name="T29" fmla="*/ 56 h 711"/>
                <a:gd name="T30" fmla="*/ 75 w 1037"/>
                <a:gd name="T31" fmla="*/ 75 h 711"/>
                <a:gd name="T32" fmla="*/ 93 w 1037"/>
                <a:gd name="T33" fmla="*/ 72 h 711"/>
                <a:gd name="T34" fmla="*/ 93 w 1037"/>
                <a:gd name="T35" fmla="*/ 89 h 711"/>
                <a:gd name="T36" fmla="*/ 119 w 1037"/>
                <a:gd name="T37" fmla="*/ 66 h 711"/>
                <a:gd name="T38" fmla="*/ 129 w 1037"/>
                <a:gd name="T39" fmla="*/ 8 h 711"/>
                <a:gd name="T40" fmla="*/ 60 w 1037"/>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7" h="711">
                  <a:moveTo>
                    <a:pt x="486" y="0"/>
                  </a:moveTo>
                  <a:lnTo>
                    <a:pt x="442" y="0"/>
                  </a:lnTo>
                  <a:lnTo>
                    <a:pt x="370" y="2"/>
                  </a:lnTo>
                  <a:lnTo>
                    <a:pt x="295" y="7"/>
                  </a:lnTo>
                  <a:lnTo>
                    <a:pt x="212" y="14"/>
                  </a:lnTo>
                  <a:lnTo>
                    <a:pt x="139" y="26"/>
                  </a:lnTo>
                  <a:lnTo>
                    <a:pt x="83" y="35"/>
                  </a:lnTo>
                  <a:lnTo>
                    <a:pt x="24" y="46"/>
                  </a:lnTo>
                  <a:lnTo>
                    <a:pt x="10" y="88"/>
                  </a:lnTo>
                  <a:lnTo>
                    <a:pt x="3" y="144"/>
                  </a:lnTo>
                  <a:lnTo>
                    <a:pt x="0" y="216"/>
                  </a:lnTo>
                  <a:lnTo>
                    <a:pt x="7" y="290"/>
                  </a:lnTo>
                  <a:lnTo>
                    <a:pt x="16" y="348"/>
                  </a:lnTo>
                  <a:lnTo>
                    <a:pt x="28" y="398"/>
                  </a:lnTo>
                  <a:lnTo>
                    <a:pt x="46" y="447"/>
                  </a:lnTo>
                  <a:lnTo>
                    <a:pt x="601" y="598"/>
                  </a:lnTo>
                  <a:lnTo>
                    <a:pt x="748" y="575"/>
                  </a:lnTo>
                  <a:lnTo>
                    <a:pt x="750" y="711"/>
                  </a:lnTo>
                  <a:lnTo>
                    <a:pt x="952" y="521"/>
                  </a:lnTo>
                  <a:lnTo>
                    <a:pt x="1037" y="58"/>
                  </a:lnTo>
                  <a:lnTo>
                    <a:pt x="486"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8" name="Freeform 315"/>
            <p:cNvSpPr>
              <a:spLocks/>
            </p:cNvSpPr>
            <p:nvPr/>
          </p:nvSpPr>
          <p:spPr bwMode="auto">
            <a:xfrm>
              <a:off x="4117" y="3317"/>
              <a:ext cx="443" cy="148"/>
            </a:xfrm>
            <a:custGeom>
              <a:avLst/>
              <a:gdLst>
                <a:gd name="T0" fmla="*/ 0 w 887"/>
                <a:gd name="T1" fmla="*/ 0 h 296"/>
                <a:gd name="T2" fmla="*/ 0 w 887"/>
                <a:gd name="T3" fmla="*/ 5 h 296"/>
                <a:gd name="T4" fmla="*/ 84 w 887"/>
                <a:gd name="T5" fmla="*/ 37 h 296"/>
                <a:gd name="T6" fmla="*/ 110 w 887"/>
                <a:gd name="T7" fmla="*/ 13 h 296"/>
                <a:gd name="T8" fmla="*/ 110 w 887"/>
                <a:gd name="T9" fmla="*/ 1 h 296"/>
                <a:gd name="T10" fmla="*/ 0 w 887"/>
                <a:gd name="T11" fmla="*/ 0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4" y="296"/>
                  </a:lnTo>
                  <a:lnTo>
                    <a:pt x="887" y="102"/>
                  </a:lnTo>
                  <a:lnTo>
                    <a:pt x="887" y="7"/>
                  </a:lnTo>
                  <a:lnTo>
                    <a:pt x="0"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9" name="Freeform 316"/>
            <p:cNvSpPr>
              <a:spLocks/>
            </p:cNvSpPr>
            <p:nvPr/>
          </p:nvSpPr>
          <p:spPr bwMode="auto">
            <a:xfrm>
              <a:off x="4117" y="3317"/>
              <a:ext cx="443" cy="148"/>
            </a:xfrm>
            <a:custGeom>
              <a:avLst/>
              <a:gdLst>
                <a:gd name="T0" fmla="*/ 0 w 887"/>
                <a:gd name="T1" fmla="*/ 0 h 296"/>
                <a:gd name="T2" fmla="*/ 0 w 887"/>
                <a:gd name="T3" fmla="*/ 5 h 296"/>
                <a:gd name="T4" fmla="*/ 84 w 887"/>
                <a:gd name="T5" fmla="*/ 37 h 296"/>
                <a:gd name="T6" fmla="*/ 110 w 887"/>
                <a:gd name="T7" fmla="*/ 13 h 296"/>
                <a:gd name="T8" fmla="*/ 110 w 887"/>
                <a:gd name="T9" fmla="*/ 1 h 296"/>
                <a:gd name="T10" fmla="*/ 0 w 887"/>
                <a:gd name="T11" fmla="*/ 1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4" y="296"/>
                  </a:lnTo>
                  <a:lnTo>
                    <a:pt x="887" y="102"/>
                  </a:lnTo>
                  <a:lnTo>
                    <a:pt x="887" y="7"/>
                  </a:lnTo>
                  <a:lnTo>
                    <a:pt x="0" y="7"/>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90" name="Freeform 317"/>
            <p:cNvSpPr>
              <a:spLocks/>
            </p:cNvSpPr>
            <p:nvPr/>
          </p:nvSpPr>
          <p:spPr bwMode="auto">
            <a:xfrm>
              <a:off x="4117" y="3230"/>
              <a:ext cx="443" cy="215"/>
            </a:xfrm>
            <a:custGeom>
              <a:avLst/>
              <a:gdLst>
                <a:gd name="T0" fmla="*/ 41 w 887"/>
                <a:gd name="T1" fmla="*/ 4 h 429"/>
                <a:gd name="T2" fmla="*/ 28 w 887"/>
                <a:gd name="T3" fmla="*/ 0 h 429"/>
                <a:gd name="T4" fmla="*/ 0 w 887"/>
                <a:gd name="T5" fmla="*/ 22 h 429"/>
                <a:gd name="T6" fmla="*/ 84 w 887"/>
                <a:gd name="T7" fmla="*/ 54 h 429"/>
                <a:gd name="T8" fmla="*/ 110 w 887"/>
                <a:gd name="T9" fmla="*/ 23 h 429"/>
                <a:gd name="T10" fmla="*/ 41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4" y="28"/>
                  </a:moveTo>
                  <a:lnTo>
                    <a:pt x="230" y="0"/>
                  </a:lnTo>
                  <a:lnTo>
                    <a:pt x="0" y="174"/>
                  </a:lnTo>
                  <a:lnTo>
                    <a:pt x="674" y="429"/>
                  </a:lnTo>
                  <a:lnTo>
                    <a:pt x="887" y="181"/>
                  </a:lnTo>
                  <a:lnTo>
                    <a:pt x="334" y="28"/>
                  </a:lnTo>
                  <a:close/>
                </a:path>
              </a:pathLst>
            </a:custGeom>
            <a:solidFill>
              <a:srgbClr val="3D62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1" name="Freeform 318"/>
            <p:cNvSpPr>
              <a:spLocks/>
            </p:cNvSpPr>
            <p:nvPr/>
          </p:nvSpPr>
          <p:spPr bwMode="auto">
            <a:xfrm>
              <a:off x="4117" y="3230"/>
              <a:ext cx="443" cy="215"/>
            </a:xfrm>
            <a:custGeom>
              <a:avLst/>
              <a:gdLst>
                <a:gd name="T0" fmla="*/ 41 w 887"/>
                <a:gd name="T1" fmla="*/ 4 h 429"/>
                <a:gd name="T2" fmla="*/ 28 w 887"/>
                <a:gd name="T3" fmla="*/ 0 h 429"/>
                <a:gd name="T4" fmla="*/ 0 w 887"/>
                <a:gd name="T5" fmla="*/ 22 h 429"/>
                <a:gd name="T6" fmla="*/ 84 w 887"/>
                <a:gd name="T7" fmla="*/ 54 h 429"/>
                <a:gd name="T8" fmla="*/ 110 w 887"/>
                <a:gd name="T9" fmla="*/ 23 h 429"/>
                <a:gd name="T10" fmla="*/ 41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4" y="28"/>
                  </a:moveTo>
                  <a:lnTo>
                    <a:pt x="230" y="0"/>
                  </a:lnTo>
                  <a:lnTo>
                    <a:pt x="0" y="174"/>
                  </a:lnTo>
                  <a:lnTo>
                    <a:pt x="674" y="429"/>
                  </a:lnTo>
                  <a:lnTo>
                    <a:pt x="887" y="181"/>
                  </a:lnTo>
                  <a:lnTo>
                    <a:pt x="334" y="2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92" name="Freeform 319"/>
            <p:cNvSpPr>
              <a:spLocks/>
            </p:cNvSpPr>
            <p:nvPr/>
          </p:nvSpPr>
          <p:spPr bwMode="auto">
            <a:xfrm>
              <a:off x="4155" y="3267"/>
              <a:ext cx="241" cy="104"/>
            </a:xfrm>
            <a:custGeom>
              <a:avLst/>
              <a:gdLst>
                <a:gd name="T0" fmla="*/ 11 w 481"/>
                <a:gd name="T1" fmla="*/ 0 h 207"/>
                <a:gd name="T2" fmla="*/ 61 w 481"/>
                <a:gd name="T3" fmla="*/ 16 h 207"/>
                <a:gd name="T4" fmla="*/ 48 w 481"/>
                <a:gd name="T5" fmla="*/ 26 h 207"/>
                <a:gd name="T6" fmla="*/ 1 w 481"/>
                <a:gd name="T7" fmla="*/ 11 h 207"/>
                <a:gd name="T8" fmla="*/ 3 w 481"/>
                <a:gd name="T9" fmla="*/ 9 h 207"/>
                <a:gd name="T10" fmla="*/ 0 w 481"/>
                <a:gd name="T11" fmla="*/ 8 h 207"/>
                <a:gd name="T12" fmla="*/ 11 w 481"/>
                <a:gd name="T13" fmla="*/ 0 h 2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1" h="207">
                  <a:moveTo>
                    <a:pt x="81" y="0"/>
                  </a:moveTo>
                  <a:lnTo>
                    <a:pt x="481" y="126"/>
                  </a:lnTo>
                  <a:lnTo>
                    <a:pt x="380" y="207"/>
                  </a:lnTo>
                  <a:lnTo>
                    <a:pt x="5" y="82"/>
                  </a:lnTo>
                  <a:lnTo>
                    <a:pt x="21" y="68"/>
                  </a:lnTo>
                  <a:lnTo>
                    <a:pt x="0" y="60"/>
                  </a:lnTo>
                  <a:lnTo>
                    <a:pt x="81"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3" name="Freeform 320"/>
            <p:cNvSpPr>
              <a:spLocks/>
            </p:cNvSpPr>
            <p:nvPr/>
          </p:nvSpPr>
          <p:spPr bwMode="auto">
            <a:xfrm>
              <a:off x="4364" y="3335"/>
              <a:ext cx="72" cy="47"/>
            </a:xfrm>
            <a:custGeom>
              <a:avLst/>
              <a:gdLst>
                <a:gd name="T0" fmla="*/ 10 w 145"/>
                <a:gd name="T1" fmla="*/ 0 h 95"/>
                <a:gd name="T2" fmla="*/ 0 w 145"/>
                <a:gd name="T3" fmla="*/ 9 h 95"/>
                <a:gd name="T4" fmla="*/ 7 w 145"/>
                <a:gd name="T5" fmla="*/ 11 h 95"/>
                <a:gd name="T6" fmla="*/ 18 w 145"/>
                <a:gd name="T7" fmla="*/ 2 h 95"/>
                <a:gd name="T8" fmla="*/ 10 w 145"/>
                <a:gd name="T9" fmla="*/ 0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95">
                  <a:moveTo>
                    <a:pt x="83" y="0"/>
                  </a:moveTo>
                  <a:lnTo>
                    <a:pt x="0" y="72"/>
                  </a:lnTo>
                  <a:lnTo>
                    <a:pt x="62" y="95"/>
                  </a:lnTo>
                  <a:lnTo>
                    <a:pt x="145" y="21"/>
                  </a:lnTo>
                  <a:lnTo>
                    <a:pt x="83"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4" name="Freeform 321"/>
            <p:cNvSpPr>
              <a:spLocks/>
            </p:cNvSpPr>
            <p:nvPr/>
          </p:nvSpPr>
          <p:spPr bwMode="auto">
            <a:xfrm>
              <a:off x="4408" y="3349"/>
              <a:ext cx="83" cy="53"/>
            </a:xfrm>
            <a:custGeom>
              <a:avLst/>
              <a:gdLst>
                <a:gd name="T0" fmla="*/ 9 w 167"/>
                <a:gd name="T1" fmla="*/ 0 h 108"/>
                <a:gd name="T2" fmla="*/ 0 w 167"/>
                <a:gd name="T3" fmla="*/ 9 h 108"/>
                <a:gd name="T4" fmla="*/ 11 w 167"/>
                <a:gd name="T5" fmla="*/ 13 h 108"/>
                <a:gd name="T6" fmla="*/ 20 w 167"/>
                <a:gd name="T7" fmla="*/ 3 h 108"/>
                <a:gd name="T8" fmla="*/ 9 w 167"/>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7" h="108">
                  <a:moveTo>
                    <a:pt x="78" y="0"/>
                  </a:moveTo>
                  <a:lnTo>
                    <a:pt x="0" y="76"/>
                  </a:lnTo>
                  <a:lnTo>
                    <a:pt x="90" y="108"/>
                  </a:lnTo>
                  <a:lnTo>
                    <a:pt x="167" y="29"/>
                  </a:lnTo>
                  <a:lnTo>
                    <a:pt x="78"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5" name="Freeform 322"/>
            <p:cNvSpPr>
              <a:spLocks/>
            </p:cNvSpPr>
            <p:nvPr/>
          </p:nvSpPr>
          <p:spPr bwMode="auto">
            <a:xfrm>
              <a:off x="4199"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close/>
                </a:path>
              </a:pathLst>
            </a:custGeom>
            <a:solidFill>
              <a:srgbClr val="038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6" name="Freeform 323"/>
            <p:cNvSpPr>
              <a:spLocks/>
            </p:cNvSpPr>
            <p:nvPr/>
          </p:nvSpPr>
          <p:spPr bwMode="auto">
            <a:xfrm>
              <a:off x="4199"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511" name="Oval 8"/>
          <p:cNvSpPr>
            <a:spLocks noChangeArrowheads="1"/>
          </p:cNvSpPr>
          <p:nvPr/>
        </p:nvSpPr>
        <p:spPr bwMode="auto">
          <a:xfrm>
            <a:off x="1989138" y="3067050"/>
            <a:ext cx="5165725" cy="1165225"/>
          </a:xfrm>
          <a:prstGeom prst="ellipse">
            <a:avLst/>
          </a:prstGeom>
          <a:solidFill>
            <a:srgbClr val="DADADA"/>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a:r>
              <a:rPr lang="en-US" sz="2400">
                <a:solidFill>
                  <a:schemeClr val="accent2"/>
                </a:solidFill>
              </a:rPr>
              <a:t>Ring Network</a:t>
            </a:r>
            <a:endParaRPr lang="en-US" sz="1600">
              <a:solidFill>
                <a:schemeClr val="tx1"/>
              </a:solidFill>
            </a:endParaRPr>
          </a:p>
        </p:txBody>
      </p:sp>
      <p:sp>
        <p:nvSpPr>
          <p:cNvPr id="21512" name="Line 9"/>
          <p:cNvSpPr>
            <a:spLocks noChangeShapeType="1"/>
          </p:cNvSpPr>
          <p:nvPr/>
        </p:nvSpPr>
        <p:spPr bwMode="auto">
          <a:xfrm>
            <a:off x="4419600" y="2362200"/>
            <a:ext cx="15875" cy="69691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3" name="Line 14"/>
          <p:cNvSpPr>
            <a:spLocks noChangeShapeType="1"/>
          </p:cNvSpPr>
          <p:nvPr/>
        </p:nvSpPr>
        <p:spPr bwMode="auto">
          <a:xfrm flipV="1">
            <a:off x="2390775" y="4164013"/>
            <a:ext cx="817563" cy="73660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4" name="Line 15"/>
          <p:cNvSpPr>
            <a:spLocks noChangeShapeType="1"/>
          </p:cNvSpPr>
          <p:nvPr/>
        </p:nvSpPr>
        <p:spPr bwMode="auto">
          <a:xfrm flipV="1">
            <a:off x="4495800" y="4164013"/>
            <a:ext cx="212725" cy="712787"/>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5" name="Line 16"/>
          <p:cNvSpPr>
            <a:spLocks noChangeShapeType="1"/>
          </p:cNvSpPr>
          <p:nvPr/>
        </p:nvSpPr>
        <p:spPr bwMode="auto">
          <a:xfrm flipH="1" flipV="1">
            <a:off x="6138863" y="4090988"/>
            <a:ext cx="947737" cy="70961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6" name="Rectangle 18"/>
          <p:cNvSpPr>
            <a:spLocks noChangeArrowheads="1"/>
          </p:cNvSpPr>
          <p:nvPr/>
        </p:nvSpPr>
        <p:spPr bwMode="auto">
          <a:xfrm>
            <a:off x="644525" y="5595938"/>
            <a:ext cx="215265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2100">
                <a:latin typeface="Palatino" charset="0"/>
              </a:rPr>
              <a:t>- more equal basis</a:t>
            </a:r>
          </a:p>
        </p:txBody>
      </p:sp>
      <p:grpSp>
        <p:nvGrpSpPr>
          <p:cNvPr id="21517" name="Group 325"/>
          <p:cNvGrpSpPr>
            <a:grpSpLocks/>
          </p:cNvGrpSpPr>
          <p:nvPr/>
        </p:nvGrpSpPr>
        <p:grpSpPr bwMode="auto">
          <a:xfrm>
            <a:off x="609600" y="2590800"/>
            <a:ext cx="933450" cy="763588"/>
            <a:chOff x="2314" y="2984"/>
            <a:chExt cx="588" cy="481"/>
          </a:xfrm>
        </p:grpSpPr>
        <p:sp>
          <p:nvSpPr>
            <p:cNvPr id="21547" name="Rectangle 326"/>
            <p:cNvSpPr>
              <a:spLocks noChangeArrowheads="1"/>
            </p:cNvSpPr>
            <p:nvPr/>
          </p:nvSpPr>
          <p:spPr bwMode="auto">
            <a:xfrm>
              <a:off x="2673" y="3099"/>
              <a:ext cx="14" cy="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48" name="Rectangle 327"/>
            <p:cNvSpPr>
              <a:spLocks noChangeArrowheads="1"/>
            </p:cNvSpPr>
            <p:nvPr/>
          </p:nvSpPr>
          <p:spPr bwMode="auto">
            <a:xfrm>
              <a:off x="2655" y="3099"/>
              <a:ext cx="14" cy="32"/>
            </a:xfrm>
            <a:prstGeom prst="rect">
              <a:avLst/>
            </a:prstGeom>
            <a:solidFill>
              <a:srgbClr val="0020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49" name="Rectangle 328"/>
            <p:cNvSpPr>
              <a:spLocks noChangeArrowheads="1"/>
            </p:cNvSpPr>
            <p:nvPr/>
          </p:nvSpPr>
          <p:spPr bwMode="auto">
            <a:xfrm>
              <a:off x="2636" y="3099"/>
              <a:ext cx="14" cy="32"/>
            </a:xfrm>
            <a:prstGeom prst="rect">
              <a:avLst/>
            </a:prstGeom>
            <a:solidFill>
              <a:srgbClr val="003B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50" name="Rectangle 329"/>
            <p:cNvSpPr>
              <a:spLocks noChangeArrowheads="1"/>
            </p:cNvSpPr>
            <p:nvPr/>
          </p:nvSpPr>
          <p:spPr bwMode="auto">
            <a:xfrm>
              <a:off x="2618" y="3099"/>
              <a:ext cx="15" cy="32"/>
            </a:xfrm>
            <a:prstGeom prst="rect">
              <a:avLst/>
            </a:prstGeom>
            <a:solidFill>
              <a:srgbClr val="004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51" name="Rectangle 330"/>
            <p:cNvSpPr>
              <a:spLocks noChangeArrowheads="1"/>
            </p:cNvSpPr>
            <p:nvPr/>
          </p:nvSpPr>
          <p:spPr bwMode="auto">
            <a:xfrm>
              <a:off x="2600" y="3099"/>
              <a:ext cx="14" cy="32"/>
            </a:xfrm>
            <a:prstGeom prst="rect">
              <a:avLst/>
            </a:prstGeom>
            <a:solidFill>
              <a:srgbClr val="3D62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52" name="Rectangle 331"/>
            <p:cNvSpPr>
              <a:spLocks noChangeArrowheads="1"/>
            </p:cNvSpPr>
            <p:nvPr/>
          </p:nvSpPr>
          <p:spPr bwMode="auto">
            <a:xfrm>
              <a:off x="2582" y="3099"/>
              <a:ext cx="14" cy="32"/>
            </a:xfrm>
            <a:prstGeom prst="rect">
              <a:avLst/>
            </a:prstGeom>
            <a:solidFill>
              <a:srgbClr val="5A91D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53" name="Rectangle 332"/>
            <p:cNvSpPr>
              <a:spLocks noChangeArrowheads="1"/>
            </p:cNvSpPr>
            <p:nvPr/>
          </p:nvSpPr>
          <p:spPr bwMode="auto">
            <a:xfrm>
              <a:off x="2563" y="3099"/>
              <a:ext cx="15" cy="32"/>
            </a:xfrm>
            <a:prstGeom prst="rect">
              <a:avLst/>
            </a:prstGeom>
            <a:solidFill>
              <a:srgbClr val="B4CF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54" name="Rectangle 333"/>
            <p:cNvSpPr>
              <a:spLocks noChangeArrowheads="1"/>
            </p:cNvSpPr>
            <p:nvPr/>
          </p:nvSpPr>
          <p:spPr bwMode="auto">
            <a:xfrm>
              <a:off x="2546" y="3099"/>
              <a:ext cx="14" cy="32"/>
            </a:xfrm>
            <a:prstGeom prst="rect">
              <a:avLst/>
            </a:prstGeom>
            <a:solidFill>
              <a:srgbClr val="03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55" name="Freeform 334"/>
            <p:cNvSpPr>
              <a:spLocks/>
            </p:cNvSpPr>
            <p:nvPr/>
          </p:nvSpPr>
          <p:spPr bwMode="auto">
            <a:xfrm>
              <a:off x="2384" y="2984"/>
              <a:ext cx="518" cy="356"/>
            </a:xfrm>
            <a:custGeom>
              <a:avLst/>
              <a:gdLst>
                <a:gd name="T0" fmla="*/ 60 w 1037"/>
                <a:gd name="T1" fmla="*/ 0 h 711"/>
                <a:gd name="T2" fmla="*/ 55 w 1037"/>
                <a:gd name="T3" fmla="*/ 0 h 711"/>
                <a:gd name="T4" fmla="*/ 46 w 1037"/>
                <a:gd name="T5" fmla="*/ 1 h 711"/>
                <a:gd name="T6" fmla="*/ 36 w 1037"/>
                <a:gd name="T7" fmla="*/ 1 h 711"/>
                <a:gd name="T8" fmla="*/ 26 w 1037"/>
                <a:gd name="T9" fmla="*/ 2 h 711"/>
                <a:gd name="T10" fmla="*/ 17 w 1037"/>
                <a:gd name="T11" fmla="*/ 4 h 711"/>
                <a:gd name="T12" fmla="*/ 10 w 1037"/>
                <a:gd name="T13" fmla="*/ 5 h 711"/>
                <a:gd name="T14" fmla="*/ 3 w 1037"/>
                <a:gd name="T15" fmla="*/ 6 h 711"/>
                <a:gd name="T16" fmla="*/ 1 w 1037"/>
                <a:gd name="T17" fmla="*/ 11 h 711"/>
                <a:gd name="T18" fmla="*/ 0 w 1037"/>
                <a:gd name="T19" fmla="*/ 18 h 711"/>
                <a:gd name="T20" fmla="*/ 0 w 1037"/>
                <a:gd name="T21" fmla="*/ 27 h 711"/>
                <a:gd name="T22" fmla="*/ 0 w 1037"/>
                <a:gd name="T23" fmla="*/ 37 h 711"/>
                <a:gd name="T24" fmla="*/ 2 w 1037"/>
                <a:gd name="T25" fmla="*/ 44 h 711"/>
                <a:gd name="T26" fmla="*/ 3 w 1037"/>
                <a:gd name="T27" fmla="*/ 50 h 711"/>
                <a:gd name="T28" fmla="*/ 5 w 1037"/>
                <a:gd name="T29" fmla="*/ 56 h 711"/>
                <a:gd name="T30" fmla="*/ 75 w 1037"/>
                <a:gd name="T31" fmla="*/ 75 h 711"/>
                <a:gd name="T32" fmla="*/ 94 w 1037"/>
                <a:gd name="T33" fmla="*/ 73 h 711"/>
                <a:gd name="T34" fmla="*/ 93 w 1037"/>
                <a:gd name="T35" fmla="*/ 89 h 711"/>
                <a:gd name="T36" fmla="*/ 119 w 1037"/>
                <a:gd name="T37" fmla="*/ 66 h 711"/>
                <a:gd name="T38" fmla="*/ 129 w 1037"/>
                <a:gd name="T39" fmla="*/ 8 h 711"/>
                <a:gd name="T40" fmla="*/ 60 w 1037"/>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7" h="711">
                  <a:moveTo>
                    <a:pt x="486" y="0"/>
                  </a:moveTo>
                  <a:lnTo>
                    <a:pt x="442" y="0"/>
                  </a:lnTo>
                  <a:lnTo>
                    <a:pt x="370" y="2"/>
                  </a:lnTo>
                  <a:lnTo>
                    <a:pt x="295" y="7"/>
                  </a:lnTo>
                  <a:lnTo>
                    <a:pt x="212" y="14"/>
                  </a:lnTo>
                  <a:lnTo>
                    <a:pt x="139" y="26"/>
                  </a:lnTo>
                  <a:lnTo>
                    <a:pt x="83" y="35"/>
                  </a:lnTo>
                  <a:lnTo>
                    <a:pt x="24" y="46"/>
                  </a:lnTo>
                  <a:lnTo>
                    <a:pt x="10" y="88"/>
                  </a:lnTo>
                  <a:lnTo>
                    <a:pt x="3" y="144"/>
                  </a:lnTo>
                  <a:lnTo>
                    <a:pt x="0" y="216"/>
                  </a:lnTo>
                  <a:lnTo>
                    <a:pt x="7" y="290"/>
                  </a:lnTo>
                  <a:lnTo>
                    <a:pt x="16" y="348"/>
                  </a:lnTo>
                  <a:lnTo>
                    <a:pt x="28" y="398"/>
                  </a:lnTo>
                  <a:lnTo>
                    <a:pt x="46" y="447"/>
                  </a:lnTo>
                  <a:lnTo>
                    <a:pt x="601" y="598"/>
                  </a:lnTo>
                  <a:lnTo>
                    <a:pt x="752" y="584"/>
                  </a:lnTo>
                  <a:lnTo>
                    <a:pt x="750" y="711"/>
                  </a:lnTo>
                  <a:lnTo>
                    <a:pt x="952" y="521"/>
                  </a:lnTo>
                  <a:lnTo>
                    <a:pt x="1037" y="58"/>
                  </a:lnTo>
                  <a:lnTo>
                    <a:pt x="486" y="0"/>
                  </a:lnTo>
                  <a:close/>
                </a:path>
              </a:pathLst>
            </a:custGeom>
            <a:solidFill>
              <a:srgbClr val="5A91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56" name="Freeform 335"/>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30163">
              <a:solidFill>
                <a:srgbClr val="5A91D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7" name="Freeform 336"/>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8" name="Freeform 337"/>
            <p:cNvSpPr>
              <a:spLocks/>
            </p:cNvSpPr>
            <p:nvPr/>
          </p:nvSpPr>
          <p:spPr bwMode="auto">
            <a:xfrm>
              <a:off x="2685" y="3014"/>
              <a:ext cx="217" cy="326"/>
            </a:xfrm>
            <a:custGeom>
              <a:avLst/>
              <a:gdLst>
                <a:gd name="T0" fmla="*/ 54 w 436"/>
                <a:gd name="T1" fmla="*/ 0 h 653"/>
                <a:gd name="T2" fmla="*/ 38 w 436"/>
                <a:gd name="T3" fmla="*/ 1 h 653"/>
                <a:gd name="T4" fmla="*/ 28 w 436"/>
                <a:gd name="T5" fmla="*/ 3 h 653"/>
                <a:gd name="T6" fmla="*/ 17 w 436"/>
                <a:gd name="T7" fmla="*/ 6 h 653"/>
                <a:gd name="T8" fmla="*/ 11 w 436"/>
                <a:gd name="T9" fmla="*/ 7 h 653"/>
                <a:gd name="T10" fmla="*/ 7 w 436"/>
                <a:gd name="T11" fmla="*/ 10 h 653"/>
                <a:gd name="T12" fmla="*/ 7 w 436"/>
                <a:gd name="T13" fmla="*/ 15 h 653"/>
                <a:gd name="T14" fmla="*/ 7 w 436"/>
                <a:gd name="T15" fmla="*/ 20 h 653"/>
                <a:gd name="T16" fmla="*/ 7 w 436"/>
                <a:gd name="T17" fmla="*/ 26 h 653"/>
                <a:gd name="T18" fmla="*/ 7 w 436"/>
                <a:gd name="T19" fmla="*/ 33 h 653"/>
                <a:gd name="T20" fmla="*/ 6 w 436"/>
                <a:gd name="T21" fmla="*/ 41 h 653"/>
                <a:gd name="T22" fmla="*/ 5 w 436"/>
                <a:gd name="T23" fmla="*/ 49 h 653"/>
                <a:gd name="T24" fmla="*/ 3 w 436"/>
                <a:gd name="T25" fmla="*/ 59 h 653"/>
                <a:gd name="T26" fmla="*/ 0 w 436"/>
                <a:gd name="T27" fmla="*/ 67 h 653"/>
                <a:gd name="T28" fmla="*/ 18 w 436"/>
                <a:gd name="T29" fmla="*/ 65 h 653"/>
                <a:gd name="T30" fmla="*/ 18 w 436"/>
                <a:gd name="T31" fmla="*/ 81 h 653"/>
                <a:gd name="T32" fmla="*/ 43 w 436"/>
                <a:gd name="T33" fmla="*/ 57 h 653"/>
                <a:gd name="T34" fmla="*/ 54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9"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59" name="Freeform 338"/>
            <p:cNvSpPr>
              <a:spLocks/>
            </p:cNvSpPr>
            <p:nvPr/>
          </p:nvSpPr>
          <p:spPr bwMode="auto">
            <a:xfrm>
              <a:off x="2685" y="3014"/>
              <a:ext cx="217" cy="326"/>
            </a:xfrm>
            <a:custGeom>
              <a:avLst/>
              <a:gdLst>
                <a:gd name="T0" fmla="*/ 54 w 436"/>
                <a:gd name="T1" fmla="*/ 0 h 653"/>
                <a:gd name="T2" fmla="*/ 38 w 436"/>
                <a:gd name="T3" fmla="*/ 1 h 653"/>
                <a:gd name="T4" fmla="*/ 28 w 436"/>
                <a:gd name="T5" fmla="*/ 3 h 653"/>
                <a:gd name="T6" fmla="*/ 17 w 436"/>
                <a:gd name="T7" fmla="*/ 6 h 653"/>
                <a:gd name="T8" fmla="*/ 11 w 436"/>
                <a:gd name="T9" fmla="*/ 7 h 653"/>
                <a:gd name="T10" fmla="*/ 7 w 436"/>
                <a:gd name="T11" fmla="*/ 10 h 653"/>
                <a:gd name="T12" fmla="*/ 7 w 436"/>
                <a:gd name="T13" fmla="*/ 15 h 653"/>
                <a:gd name="T14" fmla="*/ 7 w 436"/>
                <a:gd name="T15" fmla="*/ 20 h 653"/>
                <a:gd name="T16" fmla="*/ 7 w 436"/>
                <a:gd name="T17" fmla="*/ 26 h 653"/>
                <a:gd name="T18" fmla="*/ 7 w 436"/>
                <a:gd name="T19" fmla="*/ 33 h 653"/>
                <a:gd name="T20" fmla="*/ 6 w 436"/>
                <a:gd name="T21" fmla="*/ 41 h 653"/>
                <a:gd name="T22" fmla="*/ 5 w 436"/>
                <a:gd name="T23" fmla="*/ 49 h 653"/>
                <a:gd name="T24" fmla="*/ 3 w 436"/>
                <a:gd name="T25" fmla="*/ 59 h 653"/>
                <a:gd name="T26" fmla="*/ 0 w 436"/>
                <a:gd name="T27" fmla="*/ 67 h 653"/>
                <a:gd name="T28" fmla="*/ 18 w 436"/>
                <a:gd name="T29" fmla="*/ 65 h 653"/>
                <a:gd name="T30" fmla="*/ 18 w 436"/>
                <a:gd name="T31" fmla="*/ 81 h 653"/>
                <a:gd name="T32" fmla="*/ 43 w 436"/>
                <a:gd name="T33" fmla="*/ 57 h 653"/>
                <a:gd name="T34" fmla="*/ 54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9"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0" name="Freeform 339"/>
            <p:cNvSpPr>
              <a:spLocks/>
            </p:cNvSpPr>
            <p:nvPr/>
          </p:nvSpPr>
          <p:spPr bwMode="auto">
            <a:xfrm>
              <a:off x="2679" y="3008"/>
              <a:ext cx="223" cy="46"/>
            </a:xfrm>
            <a:custGeom>
              <a:avLst/>
              <a:gdLst>
                <a:gd name="T0" fmla="*/ 0 w 446"/>
                <a:gd name="T1" fmla="*/ 10 h 92"/>
                <a:gd name="T2" fmla="*/ 44 w 446"/>
                <a:gd name="T3" fmla="*/ 0 h 92"/>
                <a:gd name="T4" fmla="*/ 56 w 446"/>
                <a:gd name="T5" fmla="*/ 2 h 92"/>
                <a:gd name="T6" fmla="*/ 9 w 446"/>
                <a:gd name="T7" fmla="*/ 12 h 92"/>
                <a:gd name="T8" fmla="*/ 0 w 446"/>
                <a:gd name="T9" fmla="*/ 1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6" h="92">
                  <a:moveTo>
                    <a:pt x="0" y="74"/>
                  </a:moveTo>
                  <a:lnTo>
                    <a:pt x="347" y="0"/>
                  </a:lnTo>
                  <a:lnTo>
                    <a:pt x="446" y="11"/>
                  </a:lnTo>
                  <a:lnTo>
                    <a:pt x="72" y="92"/>
                  </a:lnTo>
                  <a:lnTo>
                    <a:pt x="0" y="74"/>
                  </a:lnTo>
                  <a:close/>
                </a:path>
              </a:pathLst>
            </a:custGeom>
            <a:solidFill>
              <a:srgbClr val="B4CFF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1" name="Freeform 340"/>
            <p:cNvSpPr>
              <a:spLocks/>
            </p:cNvSpPr>
            <p:nvPr/>
          </p:nvSpPr>
          <p:spPr bwMode="auto">
            <a:xfrm>
              <a:off x="2484" y="3226"/>
              <a:ext cx="274" cy="95"/>
            </a:xfrm>
            <a:custGeom>
              <a:avLst/>
              <a:gdLst>
                <a:gd name="T0" fmla="*/ 0 w 548"/>
                <a:gd name="T1" fmla="*/ 0 h 188"/>
                <a:gd name="T2" fmla="*/ 0 w 548"/>
                <a:gd name="T3" fmla="*/ 5 h 188"/>
                <a:gd name="T4" fmla="*/ 69 w 548"/>
                <a:gd name="T5" fmla="*/ 24 h 188"/>
                <a:gd name="T6" fmla="*/ 69 w 548"/>
                <a:gd name="T7" fmla="*/ 12 h 188"/>
                <a:gd name="T8" fmla="*/ 51 w 548"/>
                <a:gd name="T9" fmla="*/ 14 h 188"/>
                <a:gd name="T10" fmla="*/ 0 w 548"/>
                <a:gd name="T11" fmla="*/ 0 h 1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48" h="188">
                  <a:moveTo>
                    <a:pt x="0" y="0"/>
                  </a:moveTo>
                  <a:lnTo>
                    <a:pt x="0" y="40"/>
                  </a:lnTo>
                  <a:lnTo>
                    <a:pt x="547" y="188"/>
                  </a:lnTo>
                  <a:lnTo>
                    <a:pt x="548" y="91"/>
                  </a:lnTo>
                  <a:lnTo>
                    <a:pt x="407" y="111"/>
                  </a:lnTo>
                  <a:lnTo>
                    <a:pt x="0" y="0"/>
                  </a:lnTo>
                  <a:close/>
                </a:path>
              </a:pathLst>
            </a:custGeom>
            <a:solidFill>
              <a:srgbClr val="0020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2" name="Freeform 341"/>
            <p:cNvSpPr>
              <a:spLocks/>
            </p:cNvSpPr>
            <p:nvPr/>
          </p:nvSpPr>
          <p:spPr bwMode="auto">
            <a:xfrm>
              <a:off x="2384" y="2984"/>
              <a:ext cx="518" cy="356"/>
            </a:xfrm>
            <a:custGeom>
              <a:avLst/>
              <a:gdLst>
                <a:gd name="T0" fmla="*/ 60 w 1037"/>
                <a:gd name="T1" fmla="*/ 0 h 711"/>
                <a:gd name="T2" fmla="*/ 55 w 1037"/>
                <a:gd name="T3" fmla="*/ 0 h 711"/>
                <a:gd name="T4" fmla="*/ 46 w 1037"/>
                <a:gd name="T5" fmla="*/ 1 h 711"/>
                <a:gd name="T6" fmla="*/ 36 w 1037"/>
                <a:gd name="T7" fmla="*/ 1 h 711"/>
                <a:gd name="T8" fmla="*/ 26 w 1037"/>
                <a:gd name="T9" fmla="*/ 2 h 711"/>
                <a:gd name="T10" fmla="*/ 17 w 1037"/>
                <a:gd name="T11" fmla="*/ 4 h 711"/>
                <a:gd name="T12" fmla="*/ 10 w 1037"/>
                <a:gd name="T13" fmla="*/ 5 h 711"/>
                <a:gd name="T14" fmla="*/ 3 w 1037"/>
                <a:gd name="T15" fmla="*/ 6 h 711"/>
                <a:gd name="T16" fmla="*/ 1 w 1037"/>
                <a:gd name="T17" fmla="*/ 11 h 711"/>
                <a:gd name="T18" fmla="*/ 0 w 1037"/>
                <a:gd name="T19" fmla="*/ 18 h 711"/>
                <a:gd name="T20" fmla="*/ 0 w 1037"/>
                <a:gd name="T21" fmla="*/ 27 h 711"/>
                <a:gd name="T22" fmla="*/ 0 w 1037"/>
                <a:gd name="T23" fmla="*/ 37 h 711"/>
                <a:gd name="T24" fmla="*/ 2 w 1037"/>
                <a:gd name="T25" fmla="*/ 44 h 711"/>
                <a:gd name="T26" fmla="*/ 3 w 1037"/>
                <a:gd name="T27" fmla="*/ 50 h 711"/>
                <a:gd name="T28" fmla="*/ 5 w 1037"/>
                <a:gd name="T29" fmla="*/ 56 h 711"/>
                <a:gd name="T30" fmla="*/ 75 w 1037"/>
                <a:gd name="T31" fmla="*/ 75 h 711"/>
                <a:gd name="T32" fmla="*/ 93 w 1037"/>
                <a:gd name="T33" fmla="*/ 72 h 711"/>
                <a:gd name="T34" fmla="*/ 93 w 1037"/>
                <a:gd name="T35" fmla="*/ 89 h 711"/>
                <a:gd name="T36" fmla="*/ 119 w 1037"/>
                <a:gd name="T37" fmla="*/ 66 h 711"/>
                <a:gd name="T38" fmla="*/ 129 w 1037"/>
                <a:gd name="T39" fmla="*/ 8 h 711"/>
                <a:gd name="T40" fmla="*/ 60 w 1037"/>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7" h="711">
                  <a:moveTo>
                    <a:pt x="486" y="0"/>
                  </a:moveTo>
                  <a:lnTo>
                    <a:pt x="442" y="0"/>
                  </a:lnTo>
                  <a:lnTo>
                    <a:pt x="370" y="2"/>
                  </a:lnTo>
                  <a:lnTo>
                    <a:pt x="295" y="7"/>
                  </a:lnTo>
                  <a:lnTo>
                    <a:pt x="212" y="14"/>
                  </a:lnTo>
                  <a:lnTo>
                    <a:pt x="139" y="26"/>
                  </a:lnTo>
                  <a:lnTo>
                    <a:pt x="83" y="35"/>
                  </a:lnTo>
                  <a:lnTo>
                    <a:pt x="24" y="46"/>
                  </a:lnTo>
                  <a:lnTo>
                    <a:pt x="10" y="88"/>
                  </a:lnTo>
                  <a:lnTo>
                    <a:pt x="3" y="144"/>
                  </a:lnTo>
                  <a:lnTo>
                    <a:pt x="0" y="216"/>
                  </a:lnTo>
                  <a:lnTo>
                    <a:pt x="7" y="290"/>
                  </a:lnTo>
                  <a:lnTo>
                    <a:pt x="16" y="348"/>
                  </a:lnTo>
                  <a:lnTo>
                    <a:pt x="28" y="398"/>
                  </a:lnTo>
                  <a:lnTo>
                    <a:pt x="46" y="447"/>
                  </a:lnTo>
                  <a:lnTo>
                    <a:pt x="601" y="598"/>
                  </a:lnTo>
                  <a:lnTo>
                    <a:pt x="748" y="575"/>
                  </a:lnTo>
                  <a:lnTo>
                    <a:pt x="750" y="711"/>
                  </a:lnTo>
                  <a:lnTo>
                    <a:pt x="952" y="521"/>
                  </a:lnTo>
                  <a:lnTo>
                    <a:pt x="1037" y="58"/>
                  </a:lnTo>
                  <a:lnTo>
                    <a:pt x="486"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3" name="Freeform 342"/>
            <p:cNvSpPr>
              <a:spLocks/>
            </p:cNvSpPr>
            <p:nvPr/>
          </p:nvSpPr>
          <p:spPr bwMode="auto">
            <a:xfrm>
              <a:off x="2314" y="3317"/>
              <a:ext cx="443" cy="148"/>
            </a:xfrm>
            <a:custGeom>
              <a:avLst/>
              <a:gdLst>
                <a:gd name="T0" fmla="*/ 0 w 887"/>
                <a:gd name="T1" fmla="*/ 0 h 296"/>
                <a:gd name="T2" fmla="*/ 0 w 887"/>
                <a:gd name="T3" fmla="*/ 5 h 296"/>
                <a:gd name="T4" fmla="*/ 84 w 887"/>
                <a:gd name="T5" fmla="*/ 37 h 296"/>
                <a:gd name="T6" fmla="*/ 110 w 887"/>
                <a:gd name="T7" fmla="*/ 13 h 296"/>
                <a:gd name="T8" fmla="*/ 110 w 887"/>
                <a:gd name="T9" fmla="*/ 1 h 296"/>
                <a:gd name="T10" fmla="*/ 0 w 887"/>
                <a:gd name="T11" fmla="*/ 0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4" y="296"/>
                  </a:lnTo>
                  <a:lnTo>
                    <a:pt x="887" y="102"/>
                  </a:lnTo>
                  <a:lnTo>
                    <a:pt x="887" y="7"/>
                  </a:lnTo>
                  <a:lnTo>
                    <a:pt x="0"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4" name="Freeform 343"/>
            <p:cNvSpPr>
              <a:spLocks/>
            </p:cNvSpPr>
            <p:nvPr/>
          </p:nvSpPr>
          <p:spPr bwMode="auto">
            <a:xfrm>
              <a:off x="2314" y="3317"/>
              <a:ext cx="443" cy="148"/>
            </a:xfrm>
            <a:custGeom>
              <a:avLst/>
              <a:gdLst>
                <a:gd name="T0" fmla="*/ 0 w 887"/>
                <a:gd name="T1" fmla="*/ 0 h 296"/>
                <a:gd name="T2" fmla="*/ 0 w 887"/>
                <a:gd name="T3" fmla="*/ 5 h 296"/>
                <a:gd name="T4" fmla="*/ 84 w 887"/>
                <a:gd name="T5" fmla="*/ 37 h 296"/>
                <a:gd name="T6" fmla="*/ 110 w 887"/>
                <a:gd name="T7" fmla="*/ 13 h 296"/>
                <a:gd name="T8" fmla="*/ 110 w 887"/>
                <a:gd name="T9" fmla="*/ 1 h 296"/>
                <a:gd name="T10" fmla="*/ 0 w 887"/>
                <a:gd name="T11" fmla="*/ 1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4" y="296"/>
                  </a:lnTo>
                  <a:lnTo>
                    <a:pt x="887" y="102"/>
                  </a:lnTo>
                  <a:lnTo>
                    <a:pt x="887" y="7"/>
                  </a:lnTo>
                  <a:lnTo>
                    <a:pt x="0" y="7"/>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5" name="Freeform 344"/>
            <p:cNvSpPr>
              <a:spLocks/>
            </p:cNvSpPr>
            <p:nvPr/>
          </p:nvSpPr>
          <p:spPr bwMode="auto">
            <a:xfrm>
              <a:off x="2314" y="3230"/>
              <a:ext cx="443" cy="215"/>
            </a:xfrm>
            <a:custGeom>
              <a:avLst/>
              <a:gdLst>
                <a:gd name="T0" fmla="*/ 41 w 887"/>
                <a:gd name="T1" fmla="*/ 4 h 429"/>
                <a:gd name="T2" fmla="*/ 28 w 887"/>
                <a:gd name="T3" fmla="*/ 0 h 429"/>
                <a:gd name="T4" fmla="*/ 0 w 887"/>
                <a:gd name="T5" fmla="*/ 22 h 429"/>
                <a:gd name="T6" fmla="*/ 84 w 887"/>
                <a:gd name="T7" fmla="*/ 54 h 429"/>
                <a:gd name="T8" fmla="*/ 110 w 887"/>
                <a:gd name="T9" fmla="*/ 23 h 429"/>
                <a:gd name="T10" fmla="*/ 41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4" y="28"/>
                  </a:moveTo>
                  <a:lnTo>
                    <a:pt x="230" y="0"/>
                  </a:lnTo>
                  <a:lnTo>
                    <a:pt x="0" y="174"/>
                  </a:lnTo>
                  <a:lnTo>
                    <a:pt x="674" y="429"/>
                  </a:lnTo>
                  <a:lnTo>
                    <a:pt x="887" y="181"/>
                  </a:lnTo>
                  <a:lnTo>
                    <a:pt x="334" y="28"/>
                  </a:lnTo>
                  <a:close/>
                </a:path>
              </a:pathLst>
            </a:custGeom>
            <a:solidFill>
              <a:srgbClr val="3D62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6" name="Freeform 345"/>
            <p:cNvSpPr>
              <a:spLocks/>
            </p:cNvSpPr>
            <p:nvPr/>
          </p:nvSpPr>
          <p:spPr bwMode="auto">
            <a:xfrm>
              <a:off x="2314" y="3230"/>
              <a:ext cx="443" cy="215"/>
            </a:xfrm>
            <a:custGeom>
              <a:avLst/>
              <a:gdLst>
                <a:gd name="T0" fmla="*/ 41 w 887"/>
                <a:gd name="T1" fmla="*/ 4 h 429"/>
                <a:gd name="T2" fmla="*/ 28 w 887"/>
                <a:gd name="T3" fmla="*/ 0 h 429"/>
                <a:gd name="T4" fmla="*/ 0 w 887"/>
                <a:gd name="T5" fmla="*/ 22 h 429"/>
                <a:gd name="T6" fmla="*/ 84 w 887"/>
                <a:gd name="T7" fmla="*/ 54 h 429"/>
                <a:gd name="T8" fmla="*/ 110 w 887"/>
                <a:gd name="T9" fmla="*/ 23 h 429"/>
                <a:gd name="T10" fmla="*/ 41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4" y="28"/>
                  </a:moveTo>
                  <a:lnTo>
                    <a:pt x="230" y="0"/>
                  </a:lnTo>
                  <a:lnTo>
                    <a:pt x="0" y="174"/>
                  </a:lnTo>
                  <a:lnTo>
                    <a:pt x="674" y="429"/>
                  </a:lnTo>
                  <a:lnTo>
                    <a:pt x="887" y="181"/>
                  </a:lnTo>
                  <a:lnTo>
                    <a:pt x="334" y="2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7" name="Freeform 346"/>
            <p:cNvSpPr>
              <a:spLocks/>
            </p:cNvSpPr>
            <p:nvPr/>
          </p:nvSpPr>
          <p:spPr bwMode="auto">
            <a:xfrm>
              <a:off x="2352" y="3267"/>
              <a:ext cx="241" cy="104"/>
            </a:xfrm>
            <a:custGeom>
              <a:avLst/>
              <a:gdLst>
                <a:gd name="T0" fmla="*/ 11 w 481"/>
                <a:gd name="T1" fmla="*/ 0 h 207"/>
                <a:gd name="T2" fmla="*/ 61 w 481"/>
                <a:gd name="T3" fmla="*/ 16 h 207"/>
                <a:gd name="T4" fmla="*/ 48 w 481"/>
                <a:gd name="T5" fmla="*/ 26 h 207"/>
                <a:gd name="T6" fmla="*/ 1 w 481"/>
                <a:gd name="T7" fmla="*/ 11 h 207"/>
                <a:gd name="T8" fmla="*/ 3 w 481"/>
                <a:gd name="T9" fmla="*/ 9 h 207"/>
                <a:gd name="T10" fmla="*/ 0 w 481"/>
                <a:gd name="T11" fmla="*/ 8 h 207"/>
                <a:gd name="T12" fmla="*/ 11 w 481"/>
                <a:gd name="T13" fmla="*/ 0 h 2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1" h="207">
                  <a:moveTo>
                    <a:pt x="81" y="0"/>
                  </a:moveTo>
                  <a:lnTo>
                    <a:pt x="481" y="126"/>
                  </a:lnTo>
                  <a:lnTo>
                    <a:pt x="380" y="207"/>
                  </a:lnTo>
                  <a:lnTo>
                    <a:pt x="5" y="82"/>
                  </a:lnTo>
                  <a:lnTo>
                    <a:pt x="21" y="68"/>
                  </a:lnTo>
                  <a:lnTo>
                    <a:pt x="0" y="60"/>
                  </a:lnTo>
                  <a:lnTo>
                    <a:pt x="81"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8" name="Freeform 347"/>
            <p:cNvSpPr>
              <a:spLocks/>
            </p:cNvSpPr>
            <p:nvPr/>
          </p:nvSpPr>
          <p:spPr bwMode="auto">
            <a:xfrm>
              <a:off x="2561" y="3335"/>
              <a:ext cx="72" cy="47"/>
            </a:xfrm>
            <a:custGeom>
              <a:avLst/>
              <a:gdLst>
                <a:gd name="T0" fmla="*/ 10 w 145"/>
                <a:gd name="T1" fmla="*/ 0 h 95"/>
                <a:gd name="T2" fmla="*/ 0 w 145"/>
                <a:gd name="T3" fmla="*/ 9 h 95"/>
                <a:gd name="T4" fmla="*/ 7 w 145"/>
                <a:gd name="T5" fmla="*/ 11 h 95"/>
                <a:gd name="T6" fmla="*/ 18 w 145"/>
                <a:gd name="T7" fmla="*/ 2 h 95"/>
                <a:gd name="T8" fmla="*/ 10 w 145"/>
                <a:gd name="T9" fmla="*/ 0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95">
                  <a:moveTo>
                    <a:pt x="83" y="0"/>
                  </a:moveTo>
                  <a:lnTo>
                    <a:pt x="0" y="72"/>
                  </a:lnTo>
                  <a:lnTo>
                    <a:pt x="62" y="95"/>
                  </a:lnTo>
                  <a:lnTo>
                    <a:pt x="145" y="21"/>
                  </a:lnTo>
                  <a:lnTo>
                    <a:pt x="83"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9" name="Freeform 348"/>
            <p:cNvSpPr>
              <a:spLocks/>
            </p:cNvSpPr>
            <p:nvPr/>
          </p:nvSpPr>
          <p:spPr bwMode="auto">
            <a:xfrm>
              <a:off x="2605" y="3349"/>
              <a:ext cx="83" cy="53"/>
            </a:xfrm>
            <a:custGeom>
              <a:avLst/>
              <a:gdLst>
                <a:gd name="T0" fmla="*/ 9 w 167"/>
                <a:gd name="T1" fmla="*/ 0 h 108"/>
                <a:gd name="T2" fmla="*/ 0 w 167"/>
                <a:gd name="T3" fmla="*/ 9 h 108"/>
                <a:gd name="T4" fmla="*/ 11 w 167"/>
                <a:gd name="T5" fmla="*/ 13 h 108"/>
                <a:gd name="T6" fmla="*/ 20 w 167"/>
                <a:gd name="T7" fmla="*/ 3 h 108"/>
                <a:gd name="T8" fmla="*/ 9 w 167"/>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7" h="108">
                  <a:moveTo>
                    <a:pt x="78" y="0"/>
                  </a:moveTo>
                  <a:lnTo>
                    <a:pt x="0" y="76"/>
                  </a:lnTo>
                  <a:lnTo>
                    <a:pt x="90" y="108"/>
                  </a:lnTo>
                  <a:lnTo>
                    <a:pt x="167" y="29"/>
                  </a:lnTo>
                  <a:lnTo>
                    <a:pt x="78"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0" name="Freeform 349"/>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close/>
                </a:path>
              </a:pathLst>
            </a:custGeom>
            <a:solidFill>
              <a:srgbClr val="038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1" name="Freeform 350"/>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18" name="Group 351"/>
          <p:cNvGrpSpPr>
            <a:grpSpLocks/>
          </p:cNvGrpSpPr>
          <p:nvPr/>
        </p:nvGrpSpPr>
        <p:grpSpPr bwMode="auto">
          <a:xfrm>
            <a:off x="7086600" y="2438400"/>
            <a:ext cx="933450" cy="763588"/>
            <a:chOff x="2314" y="2984"/>
            <a:chExt cx="588" cy="481"/>
          </a:xfrm>
        </p:grpSpPr>
        <p:sp>
          <p:nvSpPr>
            <p:cNvPr id="21522" name="Rectangle 352"/>
            <p:cNvSpPr>
              <a:spLocks noChangeArrowheads="1"/>
            </p:cNvSpPr>
            <p:nvPr/>
          </p:nvSpPr>
          <p:spPr bwMode="auto">
            <a:xfrm>
              <a:off x="2673" y="3099"/>
              <a:ext cx="14" cy="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23" name="Rectangle 353"/>
            <p:cNvSpPr>
              <a:spLocks noChangeArrowheads="1"/>
            </p:cNvSpPr>
            <p:nvPr/>
          </p:nvSpPr>
          <p:spPr bwMode="auto">
            <a:xfrm>
              <a:off x="2655" y="3099"/>
              <a:ext cx="14" cy="32"/>
            </a:xfrm>
            <a:prstGeom prst="rect">
              <a:avLst/>
            </a:prstGeom>
            <a:solidFill>
              <a:srgbClr val="0020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24" name="Rectangle 354"/>
            <p:cNvSpPr>
              <a:spLocks noChangeArrowheads="1"/>
            </p:cNvSpPr>
            <p:nvPr/>
          </p:nvSpPr>
          <p:spPr bwMode="auto">
            <a:xfrm>
              <a:off x="2636" y="3099"/>
              <a:ext cx="14" cy="32"/>
            </a:xfrm>
            <a:prstGeom prst="rect">
              <a:avLst/>
            </a:prstGeom>
            <a:solidFill>
              <a:srgbClr val="003B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25" name="Rectangle 355"/>
            <p:cNvSpPr>
              <a:spLocks noChangeArrowheads="1"/>
            </p:cNvSpPr>
            <p:nvPr/>
          </p:nvSpPr>
          <p:spPr bwMode="auto">
            <a:xfrm>
              <a:off x="2618" y="3099"/>
              <a:ext cx="15" cy="32"/>
            </a:xfrm>
            <a:prstGeom prst="rect">
              <a:avLst/>
            </a:prstGeom>
            <a:solidFill>
              <a:srgbClr val="004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26" name="Rectangle 356"/>
            <p:cNvSpPr>
              <a:spLocks noChangeArrowheads="1"/>
            </p:cNvSpPr>
            <p:nvPr/>
          </p:nvSpPr>
          <p:spPr bwMode="auto">
            <a:xfrm>
              <a:off x="2600" y="3099"/>
              <a:ext cx="14" cy="32"/>
            </a:xfrm>
            <a:prstGeom prst="rect">
              <a:avLst/>
            </a:prstGeom>
            <a:solidFill>
              <a:srgbClr val="3D62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27" name="Rectangle 357"/>
            <p:cNvSpPr>
              <a:spLocks noChangeArrowheads="1"/>
            </p:cNvSpPr>
            <p:nvPr/>
          </p:nvSpPr>
          <p:spPr bwMode="auto">
            <a:xfrm>
              <a:off x="2582" y="3099"/>
              <a:ext cx="14" cy="32"/>
            </a:xfrm>
            <a:prstGeom prst="rect">
              <a:avLst/>
            </a:prstGeom>
            <a:solidFill>
              <a:srgbClr val="5A91D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28" name="Rectangle 358"/>
            <p:cNvSpPr>
              <a:spLocks noChangeArrowheads="1"/>
            </p:cNvSpPr>
            <p:nvPr/>
          </p:nvSpPr>
          <p:spPr bwMode="auto">
            <a:xfrm>
              <a:off x="2563" y="3099"/>
              <a:ext cx="15" cy="32"/>
            </a:xfrm>
            <a:prstGeom prst="rect">
              <a:avLst/>
            </a:prstGeom>
            <a:solidFill>
              <a:srgbClr val="B4CF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29" name="Rectangle 359"/>
            <p:cNvSpPr>
              <a:spLocks noChangeArrowheads="1"/>
            </p:cNvSpPr>
            <p:nvPr/>
          </p:nvSpPr>
          <p:spPr bwMode="auto">
            <a:xfrm>
              <a:off x="2546" y="3099"/>
              <a:ext cx="14" cy="32"/>
            </a:xfrm>
            <a:prstGeom prst="rect">
              <a:avLst/>
            </a:prstGeom>
            <a:solidFill>
              <a:srgbClr val="03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30" name="Freeform 360"/>
            <p:cNvSpPr>
              <a:spLocks/>
            </p:cNvSpPr>
            <p:nvPr/>
          </p:nvSpPr>
          <p:spPr bwMode="auto">
            <a:xfrm>
              <a:off x="2384" y="2984"/>
              <a:ext cx="518" cy="356"/>
            </a:xfrm>
            <a:custGeom>
              <a:avLst/>
              <a:gdLst>
                <a:gd name="T0" fmla="*/ 60 w 1037"/>
                <a:gd name="T1" fmla="*/ 0 h 711"/>
                <a:gd name="T2" fmla="*/ 55 w 1037"/>
                <a:gd name="T3" fmla="*/ 0 h 711"/>
                <a:gd name="T4" fmla="*/ 46 w 1037"/>
                <a:gd name="T5" fmla="*/ 1 h 711"/>
                <a:gd name="T6" fmla="*/ 36 w 1037"/>
                <a:gd name="T7" fmla="*/ 1 h 711"/>
                <a:gd name="T8" fmla="*/ 26 w 1037"/>
                <a:gd name="T9" fmla="*/ 2 h 711"/>
                <a:gd name="T10" fmla="*/ 17 w 1037"/>
                <a:gd name="T11" fmla="*/ 4 h 711"/>
                <a:gd name="T12" fmla="*/ 10 w 1037"/>
                <a:gd name="T13" fmla="*/ 5 h 711"/>
                <a:gd name="T14" fmla="*/ 3 w 1037"/>
                <a:gd name="T15" fmla="*/ 6 h 711"/>
                <a:gd name="T16" fmla="*/ 1 w 1037"/>
                <a:gd name="T17" fmla="*/ 11 h 711"/>
                <a:gd name="T18" fmla="*/ 0 w 1037"/>
                <a:gd name="T19" fmla="*/ 18 h 711"/>
                <a:gd name="T20" fmla="*/ 0 w 1037"/>
                <a:gd name="T21" fmla="*/ 27 h 711"/>
                <a:gd name="T22" fmla="*/ 0 w 1037"/>
                <a:gd name="T23" fmla="*/ 37 h 711"/>
                <a:gd name="T24" fmla="*/ 2 w 1037"/>
                <a:gd name="T25" fmla="*/ 44 h 711"/>
                <a:gd name="T26" fmla="*/ 3 w 1037"/>
                <a:gd name="T27" fmla="*/ 50 h 711"/>
                <a:gd name="T28" fmla="*/ 5 w 1037"/>
                <a:gd name="T29" fmla="*/ 56 h 711"/>
                <a:gd name="T30" fmla="*/ 75 w 1037"/>
                <a:gd name="T31" fmla="*/ 75 h 711"/>
                <a:gd name="T32" fmla="*/ 94 w 1037"/>
                <a:gd name="T33" fmla="*/ 73 h 711"/>
                <a:gd name="T34" fmla="*/ 93 w 1037"/>
                <a:gd name="T35" fmla="*/ 89 h 711"/>
                <a:gd name="T36" fmla="*/ 119 w 1037"/>
                <a:gd name="T37" fmla="*/ 66 h 711"/>
                <a:gd name="T38" fmla="*/ 129 w 1037"/>
                <a:gd name="T39" fmla="*/ 8 h 711"/>
                <a:gd name="T40" fmla="*/ 60 w 1037"/>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7" h="711">
                  <a:moveTo>
                    <a:pt x="486" y="0"/>
                  </a:moveTo>
                  <a:lnTo>
                    <a:pt x="442" y="0"/>
                  </a:lnTo>
                  <a:lnTo>
                    <a:pt x="370" y="2"/>
                  </a:lnTo>
                  <a:lnTo>
                    <a:pt x="295" y="7"/>
                  </a:lnTo>
                  <a:lnTo>
                    <a:pt x="212" y="14"/>
                  </a:lnTo>
                  <a:lnTo>
                    <a:pt x="139" y="26"/>
                  </a:lnTo>
                  <a:lnTo>
                    <a:pt x="83" y="35"/>
                  </a:lnTo>
                  <a:lnTo>
                    <a:pt x="24" y="46"/>
                  </a:lnTo>
                  <a:lnTo>
                    <a:pt x="10" y="88"/>
                  </a:lnTo>
                  <a:lnTo>
                    <a:pt x="3" y="144"/>
                  </a:lnTo>
                  <a:lnTo>
                    <a:pt x="0" y="216"/>
                  </a:lnTo>
                  <a:lnTo>
                    <a:pt x="7" y="290"/>
                  </a:lnTo>
                  <a:lnTo>
                    <a:pt x="16" y="348"/>
                  </a:lnTo>
                  <a:lnTo>
                    <a:pt x="28" y="398"/>
                  </a:lnTo>
                  <a:lnTo>
                    <a:pt x="46" y="447"/>
                  </a:lnTo>
                  <a:lnTo>
                    <a:pt x="601" y="598"/>
                  </a:lnTo>
                  <a:lnTo>
                    <a:pt x="752" y="584"/>
                  </a:lnTo>
                  <a:lnTo>
                    <a:pt x="750" y="711"/>
                  </a:lnTo>
                  <a:lnTo>
                    <a:pt x="952" y="521"/>
                  </a:lnTo>
                  <a:lnTo>
                    <a:pt x="1037" y="58"/>
                  </a:lnTo>
                  <a:lnTo>
                    <a:pt x="486" y="0"/>
                  </a:lnTo>
                  <a:close/>
                </a:path>
              </a:pathLst>
            </a:custGeom>
            <a:solidFill>
              <a:srgbClr val="5A91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1" name="Freeform 361"/>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30163">
              <a:solidFill>
                <a:srgbClr val="5A91D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2" name="Freeform 362"/>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3" name="Freeform 363"/>
            <p:cNvSpPr>
              <a:spLocks/>
            </p:cNvSpPr>
            <p:nvPr/>
          </p:nvSpPr>
          <p:spPr bwMode="auto">
            <a:xfrm>
              <a:off x="2685" y="3014"/>
              <a:ext cx="217" cy="326"/>
            </a:xfrm>
            <a:custGeom>
              <a:avLst/>
              <a:gdLst>
                <a:gd name="T0" fmla="*/ 54 w 436"/>
                <a:gd name="T1" fmla="*/ 0 h 653"/>
                <a:gd name="T2" fmla="*/ 38 w 436"/>
                <a:gd name="T3" fmla="*/ 1 h 653"/>
                <a:gd name="T4" fmla="*/ 28 w 436"/>
                <a:gd name="T5" fmla="*/ 3 h 653"/>
                <a:gd name="T6" fmla="*/ 17 w 436"/>
                <a:gd name="T7" fmla="*/ 6 h 653"/>
                <a:gd name="T8" fmla="*/ 11 w 436"/>
                <a:gd name="T9" fmla="*/ 7 h 653"/>
                <a:gd name="T10" fmla="*/ 7 w 436"/>
                <a:gd name="T11" fmla="*/ 10 h 653"/>
                <a:gd name="T12" fmla="*/ 7 w 436"/>
                <a:gd name="T13" fmla="*/ 15 h 653"/>
                <a:gd name="T14" fmla="*/ 7 w 436"/>
                <a:gd name="T15" fmla="*/ 20 h 653"/>
                <a:gd name="T16" fmla="*/ 7 w 436"/>
                <a:gd name="T17" fmla="*/ 26 h 653"/>
                <a:gd name="T18" fmla="*/ 7 w 436"/>
                <a:gd name="T19" fmla="*/ 33 h 653"/>
                <a:gd name="T20" fmla="*/ 6 w 436"/>
                <a:gd name="T21" fmla="*/ 41 h 653"/>
                <a:gd name="T22" fmla="*/ 5 w 436"/>
                <a:gd name="T23" fmla="*/ 49 h 653"/>
                <a:gd name="T24" fmla="*/ 3 w 436"/>
                <a:gd name="T25" fmla="*/ 59 h 653"/>
                <a:gd name="T26" fmla="*/ 0 w 436"/>
                <a:gd name="T27" fmla="*/ 67 h 653"/>
                <a:gd name="T28" fmla="*/ 18 w 436"/>
                <a:gd name="T29" fmla="*/ 65 h 653"/>
                <a:gd name="T30" fmla="*/ 18 w 436"/>
                <a:gd name="T31" fmla="*/ 81 h 653"/>
                <a:gd name="T32" fmla="*/ 43 w 436"/>
                <a:gd name="T33" fmla="*/ 57 h 653"/>
                <a:gd name="T34" fmla="*/ 54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9"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4" name="Freeform 364"/>
            <p:cNvSpPr>
              <a:spLocks/>
            </p:cNvSpPr>
            <p:nvPr/>
          </p:nvSpPr>
          <p:spPr bwMode="auto">
            <a:xfrm>
              <a:off x="2685" y="3014"/>
              <a:ext cx="217" cy="326"/>
            </a:xfrm>
            <a:custGeom>
              <a:avLst/>
              <a:gdLst>
                <a:gd name="T0" fmla="*/ 54 w 436"/>
                <a:gd name="T1" fmla="*/ 0 h 653"/>
                <a:gd name="T2" fmla="*/ 38 w 436"/>
                <a:gd name="T3" fmla="*/ 1 h 653"/>
                <a:gd name="T4" fmla="*/ 28 w 436"/>
                <a:gd name="T5" fmla="*/ 3 h 653"/>
                <a:gd name="T6" fmla="*/ 17 w 436"/>
                <a:gd name="T7" fmla="*/ 6 h 653"/>
                <a:gd name="T8" fmla="*/ 11 w 436"/>
                <a:gd name="T9" fmla="*/ 7 h 653"/>
                <a:gd name="T10" fmla="*/ 7 w 436"/>
                <a:gd name="T11" fmla="*/ 10 h 653"/>
                <a:gd name="T12" fmla="*/ 7 w 436"/>
                <a:gd name="T13" fmla="*/ 15 h 653"/>
                <a:gd name="T14" fmla="*/ 7 w 436"/>
                <a:gd name="T15" fmla="*/ 20 h 653"/>
                <a:gd name="T16" fmla="*/ 7 w 436"/>
                <a:gd name="T17" fmla="*/ 26 h 653"/>
                <a:gd name="T18" fmla="*/ 7 w 436"/>
                <a:gd name="T19" fmla="*/ 33 h 653"/>
                <a:gd name="T20" fmla="*/ 6 w 436"/>
                <a:gd name="T21" fmla="*/ 41 h 653"/>
                <a:gd name="T22" fmla="*/ 5 w 436"/>
                <a:gd name="T23" fmla="*/ 49 h 653"/>
                <a:gd name="T24" fmla="*/ 3 w 436"/>
                <a:gd name="T25" fmla="*/ 59 h 653"/>
                <a:gd name="T26" fmla="*/ 0 w 436"/>
                <a:gd name="T27" fmla="*/ 67 h 653"/>
                <a:gd name="T28" fmla="*/ 18 w 436"/>
                <a:gd name="T29" fmla="*/ 65 h 653"/>
                <a:gd name="T30" fmla="*/ 18 w 436"/>
                <a:gd name="T31" fmla="*/ 81 h 653"/>
                <a:gd name="T32" fmla="*/ 43 w 436"/>
                <a:gd name="T33" fmla="*/ 57 h 653"/>
                <a:gd name="T34" fmla="*/ 54 w 436"/>
                <a:gd name="T35" fmla="*/ 0 h 6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6" h="653">
                  <a:moveTo>
                    <a:pt x="436" y="0"/>
                  </a:moveTo>
                  <a:lnTo>
                    <a:pt x="312" y="9"/>
                  </a:lnTo>
                  <a:lnTo>
                    <a:pt x="225" y="26"/>
                  </a:lnTo>
                  <a:lnTo>
                    <a:pt x="139" y="49"/>
                  </a:lnTo>
                  <a:lnTo>
                    <a:pt x="89" y="63"/>
                  </a:lnTo>
                  <a:lnTo>
                    <a:pt x="62" y="81"/>
                  </a:lnTo>
                  <a:lnTo>
                    <a:pt x="62" y="121"/>
                  </a:lnTo>
                  <a:lnTo>
                    <a:pt x="62" y="164"/>
                  </a:lnTo>
                  <a:lnTo>
                    <a:pt x="62" y="213"/>
                  </a:lnTo>
                  <a:lnTo>
                    <a:pt x="57" y="271"/>
                  </a:lnTo>
                  <a:lnTo>
                    <a:pt x="52" y="331"/>
                  </a:lnTo>
                  <a:lnTo>
                    <a:pt x="43" y="399"/>
                  </a:lnTo>
                  <a:lnTo>
                    <a:pt x="25" y="473"/>
                  </a:lnTo>
                  <a:lnTo>
                    <a:pt x="0" y="540"/>
                  </a:lnTo>
                  <a:lnTo>
                    <a:pt x="151" y="526"/>
                  </a:lnTo>
                  <a:lnTo>
                    <a:pt x="149" y="653"/>
                  </a:lnTo>
                  <a:lnTo>
                    <a:pt x="351" y="463"/>
                  </a:lnTo>
                  <a:lnTo>
                    <a:pt x="436"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5" name="Freeform 365"/>
            <p:cNvSpPr>
              <a:spLocks/>
            </p:cNvSpPr>
            <p:nvPr/>
          </p:nvSpPr>
          <p:spPr bwMode="auto">
            <a:xfrm>
              <a:off x="2679" y="3008"/>
              <a:ext cx="223" cy="46"/>
            </a:xfrm>
            <a:custGeom>
              <a:avLst/>
              <a:gdLst>
                <a:gd name="T0" fmla="*/ 0 w 446"/>
                <a:gd name="T1" fmla="*/ 10 h 92"/>
                <a:gd name="T2" fmla="*/ 44 w 446"/>
                <a:gd name="T3" fmla="*/ 0 h 92"/>
                <a:gd name="T4" fmla="*/ 56 w 446"/>
                <a:gd name="T5" fmla="*/ 2 h 92"/>
                <a:gd name="T6" fmla="*/ 9 w 446"/>
                <a:gd name="T7" fmla="*/ 12 h 92"/>
                <a:gd name="T8" fmla="*/ 0 w 446"/>
                <a:gd name="T9" fmla="*/ 1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6" h="92">
                  <a:moveTo>
                    <a:pt x="0" y="74"/>
                  </a:moveTo>
                  <a:lnTo>
                    <a:pt x="347" y="0"/>
                  </a:lnTo>
                  <a:lnTo>
                    <a:pt x="446" y="11"/>
                  </a:lnTo>
                  <a:lnTo>
                    <a:pt x="72" y="92"/>
                  </a:lnTo>
                  <a:lnTo>
                    <a:pt x="0" y="74"/>
                  </a:lnTo>
                  <a:close/>
                </a:path>
              </a:pathLst>
            </a:custGeom>
            <a:solidFill>
              <a:srgbClr val="B4CFF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6" name="Freeform 366"/>
            <p:cNvSpPr>
              <a:spLocks/>
            </p:cNvSpPr>
            <p:nvPr/>
          </p:nvSpPr>
          <p:spPr bwMode="auto">
            <a:xfrm>
              <a:off x="2484" y="3226"/>
              <a:ext cx="274" cy="95"/>
            </a:xfrm>
            <a:custGeom>
              <a:avLst/>
              <a:gdLst>
                <a:gd name="T0" fmla="*/ 0 w 548"/>
                <a:gd name="T1" fmla="*/ 0 h 188"/>
                <a:gd name="T2" fmla="*/ 0 w 548"/>
                <a:gd name="T3" fmla="*/ 5 h 188"/>
                <a:gd name="T4" fmla="*/ 69 w 548"/>
                <a:gd name="T5" fmla="*/ 24 h 188"/>
                <a:gd name="T6" fmla="*/ 69 w 548"/>
                <a:gd name="T7" fmla="*/ 12 h 188"/>
                <a:gd name="T8" fmla="*/ 51 w 548"/>
                <a:gd name="T9" fmla="*/ 14 h 188"/>
                <a:gd name="T10" fmla="*/ 0 w 548"/>
                <a:gd name="T11" fmla="*/ 0 h 1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48" h="188">
                  <a:moveTo>
                    <a:pt x="0" y="0"/>
                  </a:moveTo>
                  <a:lnTo>
                    <a:pt x="0" y="40"/>
                  </a:lnTo>
                  <a:lnTo>
                    <a:pt x="547" y="188"/>
                  </a:lnTo>
                  <a:lnTo>
                    <a:pt x="548" y="91"/>
                  </a:lnTo>
                  <a:lnTo>
                    <a:pt x="407" y="111"/>
                  </a:lnTo>
                  <a:lnTo>
                    <a:pt x="0" y="0"/>
                  </a:lnTo>
                  <a:close/>
                </a:path>
              </a:pathLst>
            </a:custGeom>
            <a:solidFill>
              <a:srgbClr val="0020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7" name="Freeform 367"/>
            <p:cNvSpPr>
              <a:spLocks/>
            </p:cNvSpPr>
            <p:nvPr/>
          </p:nvSpPr>
          <p:spPr bwMode="auto">
            <a:xfrm>
              <a:off x="2384" y="2984"/>
              <a:ext cx="518" cy="356"/>
            </a:xfrm>
            <a:custGeom>
              <a:avLst/>
              <a:gdLst>
                <a:gd name="T0" fmla="*/ 60 w 1037"/>
                <a:gd name="T1" fmla="*/ 0 h 711"/>
                <a:gd name="T2" fmla="*/ 55 w 1037"/>
                <a:gd name="T3" fmla="*/ 0 h 711"/>
                <a:gd name="T4" fmla="*/ 46 w 1037"/>
                <a:gd name="T5" fmla="*/ 1 h 711"/>
                <a:gd name="T6" fmla="*/ 36 w 1037"/>
                <a:gd name="T7" fmla="*/ 1 h 711"/>
                <a:gd name="T8" fmla="*/ 26 w 1037"/>
                <a:gd name="T9" fmla="*/ 2 h 711"/>
                <a:gd name="T10" fmla="*/ 17 w 1037"/>
                <a:gd name="T11" fmla="*/ 4 h 711"/>
                <a:gd name="T12" fmla="*/ 10 w 1037"/>
                <a:gd name="T13" fmla="*/ 5 h 711"/>
                <a:gd name="T14" fmla="*/ 3 w 1037"/>
                <a:gd name="T15" fmla="*/ 6 h 711"/>
                <a:gd name="T16" fmla="*/ 1 w 1037"/>
                <a:gd name="T17" fmla="*/ 11 h 711"/>
                <a:gd name="T18" fmla="*/ 0 w 1037"/>
                <a:gd name="T19" fmla="*/ 18 h 711"/>
                <a:gd name="T20" fmla="*/ 0 w 1037"/>
                <a:gd name="T21" fmla="*/ 27 h 711"/>
                <a:gd name="T22" fmla="*/ 0 w 1037"/>
                <a:gd name="T23" fmla="*/ 37 h 711"/>
                <a:gd name="T24" fmla="*/ 2 w 1037"/>
                <a:gd name="T25" fmla="*/ 44 h 711"/>
                <a:gd name="T26" fmla="*/ 3 w 1037"/>
                <a:gd name="T27" fmla="*/ 50 h 711"/>
                <a:gd name="T28" fmla="*/ 5 w 1037"/>
                <a:gd name="T29" fmla="*/ 56 h 711"/>
                <a:gd name="T30" fmla="*/ 75 w 1037"/>
                <a:gd name="T31" fmla="*/ 75 h 711"/>
                <a:gd name="T32" fmla="*/ 93 w 1037"/>
                <a:gd name="T33" fmla="*/ 72 h 711"/>
                <a:gd name="T34" fmla="*/ 93 w 1037"/>
                <a:gd name="T35" fmla="*/ 89 h 711"/>
                <a:gd name="T36" fmla="*/ 119 w 1037"/>
                <a:gd name="T37" fmla="*/ 66 h 711"/>
                <a:gd name="T38" fmla="*/ 129 w 1037"/>
                <a:gd name="T39" fmla="*/ 8 h 711"/>
                <a:gd name="T40" fmla="*/ 60 w 1037"/>
                <a:gd name="T41" fmla="*/ 0 h 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37" h="711">
                  <a:moveTo>
                    <a:pt x="486" y="0"/>
                  </a:moveTo>
                  <a:lnTo>
                    <a:pt x="442" y="0"/>
                  </a:lnTo>
                  <a:lnTo>
                    <a:pt x="370" y="2"/>
                  </a:lnTo>
                  <a:lnTo>
                    <a:pt x="295" y="7"/>
                  </a:lnTo>
                  <a:lnTo>
                    <a:pt x="212" y="14"/>
                  </a:lnTo>
                  <a:lnTo>
                    <a:pt x="139" y="26"/>
                  </a:lnTo>
                  <a:lnTo>
                    <a:pt x="83" y="35"/>
                  </a:lnTo>
                  <a:lnTo>
                    <a:pt x="24" y="46"/>
                  </a:lnTo>
                  <a:lnTo>
                    <a:pt x="10" y="88"/>
                  </a:lnTo>
                  <a:lnTo>
                    <a:pt x="3" y="144"/>
                  </a:lnTo>
                  <a:lnTo>
                    <a:pt x="0" y="216"/>
                  </a:lnTo>
                  <a:lnTo>
                    <a:pt x="7" y="290"/>
                  </a:lnTo>
                  <a:lnTo>
                    <a:pt x="16" y="348"/>
                  </a:lnTo>
                  <a:lnTo>
                    <a:pt x="28" y="398"/>
                  </a:lnTo>
                  <a:lnTo>
                    <a:pt x="46" y="447"/>
                  </a:lnTo>
                  <a:lnTo>
                    <a:pt x="601" y="598"/>
                  </a:lnTo>
                  <a:lnTo>
                    <a:pt x="748" y="575"/>
                  </a:lnTo>
                  <a:lnTo>
                    <a:pt x="750" y="711"/>
                  </a:lnTo>
                  <a:lnTo>
                    <a:pt x="952" y="521"/>
                  </a:lnTo>
                  <a:lnTo>
                    <a:pt x="1037" y="58"/>
                  </a:lnTo>
                  <a:lnTo>
                    <a:pt x="486"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8" name="Freeform 368"/>
            <p:cNvSpPr>
              <a:spLocks/>
            </p:cNvSpPr>
            <p:nvPr/>
          </p:nvSpPr>
          <p:spPr bwMode="auto">
            <a:xfrm>
              <a:off x="2314" y="3317"/>
              <a:ext cx="443" cy="148"/>
            </a:xfrm>
            <a:custGeom>
              <a:avLst/>
              <a:gdLst>
                <a:gd name="T0" fmla="*/ 0 w 887"/>
                <a:gd name="T1" fmla="*/ 0 h 296"/>
                <a:gd name="T2" fmla="*/ 0 w 887"/>
                <a:gd name="T3" fmla="*/ 5 h 296"/>
                <a:gd name="T4" fmla="*/ 84 w 887"/>
                <a:gd name="T5" fmla="*/ 37 h 296"/>
                <a:gd name="T6" fmla="*/ 110 w 887"/>
                <a:gd name="T7" fmla="*/ 13 h 296"/>
                <a:gd name="T8" fmla="*/ 110 w 887"/>
                <a:gd name="T9" fmla="*/ 1 h 296"/>
                <a:gd name="T10" fmla="*/ 0 w 887"/>
                <a:gd name="T11" fmla="*/ 0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4" y="296"/>
                  </a:lnTo>
                  <a:lnTo>
                    <a:pt x="887" y="102"/>
                  </a:lnTo>
                  <a:lnTo>
                    <a:pt x="887" y="7"/>
                  </a:lnTo>
                  <a:lnTo>
                    <a:pt x="0" y="0"/>
                  </a:lnTo>
                  <a:close/>
                </a:path>
              </a:pathLst>
            </a:custGeom>
            <a:solidFill>
              <a:srgbClr val="003B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9" name="Freeform 369"/>
            <p:cNvSpPr>
              <a:spLocks/>
            </p:cNvSpPr>
            <p:nvPr/>
          </p:nvSpPr>
          <p:spPr bwMode="auto">
            <a:xfrm>
              <a:off x="2314" y="3317"/>
              <a:ext cx="443" cy="148"/>
            </a:xfrm>
            <a:custGeom>
              <a:avLst/>
              <a:gdLst>
                <a:gd name="T0" fmla="*/ 0 w 887"/>
                <a:gd name="T1" fmla="*/ 0 h 296"/>
                <a:gd name="T2" fmla="*/ 0 w 887"/>
                <a:gd name="T3" fmla="*/ 5 h 296"/>
                <a:gd name="T4" fmla="*/ 84 w 887"/>
                <a:gd name="T5" fmla="*/ 37 h 296"/>
                <a:gd name="T6" fmla="*/ 110 w 887"/>
                <a:gd name="T7" fmla="*/ 13 h 296"/>
                <a:gd name="T8" fmla="*/ 110 w 887"/>
                <a:gd name="T9" fmla="*/ 1 h 296"/>
                <a:gd name="T10" fmla="*/ 0 w 887"/>
                <a:gd name="T11" fmla="*/ 1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296">
                  <a:moveTo>
                    <a:pt x="0" y="0"/>
                  </a:moveTo>
                  <a:lnTo>
                    <a:pt x="0" y="35"/>
                  </a:lnTo>
                  <a:lnTo>
                    <a:pt x="674" y="296"/>
                  </a:lnTo>
                  <a:lnTo>
                    <a:pt x="887" y="102"/>
                  </a:lnTo>
                  <a:lnTo>
                    <a:pt x="887" y="7"/>
                  </a:lnTo>
                  <a:lnTo>
                    <a:pt x="0" y="7"/>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40" name="Freeform 370"/>
            <p:cNvSpPr>
              <a:spLocks/>
            </p:cNvSpPr>
            <p:nvPr/>
          </p:nvSpPr>
          <p:spPr bwMode="auto">
            <a:xfrm>
              <a:off x="2314" y="3230"/>
              <a:ext cx="443" cy="215"/>
            </a:xfrm>
            <a:custGeom>
              <a:avLst/>
              <a:gdLst>
                <a:gd name="T0" fmla="*/ 41 w 887"/>
                <a:gd name="T1" fmla="*/ 4 h 429"/>
                <a:gd name="T2" fmla="*/ 28 w 887"/>
                <a:gd name="T3" fmla="*/ 0 h 429"/>
                <a:gd name="T4" fmla="*/ 0 w 887"/>
                <a:gd name="T5" fmla="*/ 22 h 429"/>
                <a:gd name="T6" fmla="*/ 84 w 887"/>
                <a:gd name="T7" fmla="*/ 54 h 429"/>
                <a:gd name="T8" fmla="*/ 110 w 887"/>
                <a:gd name="T9" fmla="*/ 23 h 429"/>
                <a:gd name="T10" fmla="*/ 41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4" y="28"/>
                  </a:moveTo>
                  <a:lnTo>
                    <a:pt x="230" y="0"/>
                  </a:lnTo>
                  <a:lnTo>
                    <a:pt x="0" y="174"/>
                  </a:lnTo>
                  <a:lnTo>
                    <a:pt x="674" y="429"/>
                  </a:lnTo>
                  <a:lnTo>
                    <a:pt x="887" y="181"/>
                  </a:lnTo>
                  <a:lnTo>
                    <a:pt x="334" y="28"/>
                  </a:lnTo>
                  <a:close/>
                </a:path>
              </a:pathLst>
            </a:custGeom>
            <a:solidFill>
              <a:srgbClr val="3D62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1" name="Freeform 371"/>
            <p:cNvSpPr>
              <a:spLocks/>
            </p:cNvSpPr>
            <p:nvPr/>
          </p:nvSpPr>
          <p:spPr bwMode="auto">
            <a:xfrm>
              <a:off x="2314" y="3230"/>
              <a:ext cx="443" cy="215"/>
            </a:xfrm>
            <a:custGeom>
              <a:avLst/>
              <a:gdLst>
                <a:gd name="T0" fmla="*/ 41 w 887"/>
                <a:gd name="T1" fmla="*/ 4 h 429"/>
                <a:gd name="T2" fmla="*/ 28 w 887"/>
                <a:gd name="T3" fmla="*/ 0 h 429"/>
                <a:gd name="T4" fmla="*/ 0 w 887"/>
                <a:gd name="T5" fmla="*/ 22 h 429"/>
                <a:gd name="T6" fmla="*/ 84 w 887"/>
                <a:gd name="T7" fmla="*/ 54 h 429"/>
                <a:gd name="T8" fmla="*/ 110 w 887"/>
                <a:gd name="T9" fmla="*/ 23 h 429"/>
                <a:gd name="T10" fmla="*/ 41 w 887"/>
                <a:gd name="T11" fmla="*/ 4 h 4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7" h="429">
                  <a:moveTo>
                    <a:pt x="334" y="28"/>
                  </a:moveTo>
                  <a:lnTo>
                    <a:pt x="230" y="0"/>
                  </a:lnTo>
                  <a:lnTo>
                    <a:pt x="0" y="174"/>
                  </a:lnTo>
                  <a:lnTo>
                    <a:pt x="674" y="429"/>
                  </a:lnTo>
                  <a:lnTo>
                    <a:pt x="887" y="181"/>
                  </a:lnTo>
                  <a:lnTo>
                    <a:pt x="334" y="2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42" name="Freeform 372"/>
            <p:cNvSpPr>
              <a:spLocks/>
            </p:cNvSpPr>
            <p:nvPr/>
          </p:nvSpPr>
          <p:spPr bwMode="auto">
            <a:xfrm>
              <a:off x="2352" y="3267"/>
              <a:ext cx="241" cy="104"/>
            </a:xfrm>
            <a:custGeom>
              <a:avLst/>
              <a:gdLst>
                <a:gd name="T0" fmla="*/ 11 w 481"/>
                <a:gd name="T1" fmla="*/ 0 h 207"/>
                <a:gd name="T2" fmla="*/ 61 w 481"/>
                <a:gd name="T3" fmla="*/ 16 h 207"/>
                <a:gd name="T4" fmla="*/ 48 w 481"/>
                <a:gd name="T5" fmla="*/ 26 h 207"/>
                <a:gd name="T6" fmla="*/ 1 w 481"/>
                <a:gd name="T7" fmla="*/ 11 h 207"/>
                <a:gd name="T8" fmla="*/ 3 w 481"/>
                <a:gd name="T9" fmla="*/ 9 h 207"/>
                <a:gd name="T10" fmla="*/ 0 w 481"/>
                <a:gd name="T11" fmla="*/ 8 h 207"/>
                <a:gd name="T12" fmla="*/ 11 w 481"/>
                <a:gd name="T13" fmla="*/ 0 h 2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1" h="207">
                  <a:moveTo>
                    <a:pt x="81" y="0"/>
                  </a:moveTo>
                  <a:lnTo>
                    <a:pt x="481" y="126"/>
                  </a:lnTo>
                  <a:lnTo>
                    <a:pt x="380" y="207"/>
                  </a:lnTo>
                  <a:lnTo>
                    <a:pt x="5" y="82"/>
                  </a:lnTo>
                  <a:lnTo>
                    <a:pt x="21" y="68"/>
                  </a:lnTo>
                  <a:lnTo>
                    <a:pt x="0" y="60"/>
                  </a:lnTo>
                  <a:lnTo>
                    <a:pt x="81"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3" name="Freeform 373"/>
            <p:cNvSpPr>
              <a:spLocks/>
            </p:cNvSpPr>
            <p:nvPr/>
          </p:nvSpPr>
          <p:spPr bwMode="auto">
            <a:xfrm>
              <a:off x="2561" y="3335"/>
              <a:ext cx="72" cy="47"/>
            </a:xfrm>
            <a:custGeom>
              <a:avLst/>
              <a:gdLst>
                <a:gd name="T0" fmla="*/ 10 w 145"/>
                <a:gd name="T1" fmla="*/ 0 h 95"/>
                <a:gd name="T2" fmla="*/ 0 w 145"/>
                <a:gd name="T3" fmla="*/ 9 h 95"/>
                <a:gd name="T4" fmla="*/ 7 w 145"/>
                <a:gd name="T5" fmla="*/ 11 h 95"/>
                <a:gd name="T6" fmla="*/ 18 w 145"/>
                <a:gd name="T7" fmla="*/ 2 h 95"/>
                <a:gd name="T8" fmla="*/ 10 w 145"/>
                <a:gd name="T9" fmla="*/ 0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95">
                  <a:moveTo>
                    <a:pt x="83" y="0"/>
                  </a:moveTo>
                  <a:lnTo>
                    <a:pt x="0" y="72"/>
                  </a:lnTo>
                  <a:lnTo>
                    <a:pt x="62" y="95"/>
                  </a:lnTo>
                  <a:lnTo>
                    <a:pt x="145" y="21"/>
                  </a:lnTo>
                  <a:lnTo>
                    <a:pt x="83"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4" name="Freeform 374"/>
            <p:cNvSpPr>
              <a:spLocks/>
            </p:cNvSpPr>
            <p:nvPr/>
          </p:nvSpPr>
          <p:spPr bwMode="auto">
            <a:xfrm>
              <a:off x="2605" y="3349"/>
              <a:ext cx="83" cy="53"/>
            </a:xfrm>
            <a:custGeom>
              <a:avLst/>
              <a:gdLst>
                <a:gd name="T0" fmla="*/ 9 w 167"/>
                <a:gd name="T1" fmla="*/ 0 h 108"/>
                <a:gd name="T2" fmla="*/ 0 w 167"/>
                <a:gd name="T3" fmla="*/ 9 h 108"/>
                <a:gd name="T4" fmla="*/ 11 w 167"/>
                <a:gd name="T5" fmla="*/ 13 h 108"/>
                <a:gd name="T6" fmla="*/ 20 w 167"/>
                <a:gd name="T7" fmla="*/ 3 h 108"/>
                <a:gd name="T8" fmla="*/ 9 w 167"/>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7" h="108">
                  <a:moveTo>
                    <a:pt x="78" y="0"/>
                  </a:moveTo>
                  <a:lnTo>
                    <a:pt x="0" y="76"/>
                  </a:lnTo>
                  <a:lnTo>
                    <a:pt x="90" y="108"/>
                  </a:lnTo>
                  <a:lnTo>
                    <a:pt x="167" y="29"/>
                  </a:lnTo>
                  <a:lnTo>
                    <a:pt x="78" y="0"/>
                  </a:lnTo>
                  <a:close/>
                </a:path>
              </a:pathLst>
            </a:custGeom>
            <a:solidFill>
              <a:srgbClr val="0020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5" name="Freeform 375"/>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close/>
                </a:path>
              </a:pathLst>
            </a:custGeom>
            <a:solidFill>
              <a:srgbClr val="038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6" name="Freeform 376"/>
            <p:cNvSpPr>
              <a:spLocks/>
            </p:cNvSpPr>
            <p:nvPr/>
          </p:nvSpPr>
          <p:spPr bwMode="auto">
            <a:xfrm>
              <a:off x="2396" y="3014"/>
              <a:ext cx="303" cy="256"/>
            </a:xfrm>
            <a:custGeom>
              <a:avLst/>
              <a:gdLst>
                <a:gd name="T0" fmla="*/ 3 w 606"/>
                <a:gd name="T1" fmla="*/ 0 h 512"/>
                <a:gd name="T2" fmla="*/ 2 w 606"/>
                <a:gd name="T3" fmla="*/ 4 h 512"/>
                <a:gd name="T4" fmla="*/ 1 w 606"/>
                <a:gd name="T5" fmla="*/ 11 h 512"/>
                <a:gd name="T6" fmla="*/ 0 w 606"/>
                <a:gd name="T7" fmla="*/ 20 h 512"/>
                <a:gd name="T8" fmla="*/ 1 w 606"/>
                <a:gd name="T9" fmla="*/ 29 h 512"/>
                <a:gd name="T10" fmla="*/ 2 w 606"/>
                <a:gd name="T11" fmla="*/ 36 h 512"/>
                <a:gd name="T12" fmla="*/ 4 w 606"/>
                <a:gd name="T13" fmla="*/ 43 h 512"/>
                <a:gd name="T14" fmla="*/ 5 w 606"/>
                <a:gd name="T15" fmla="*/ 47 h 512"/>
                <a:gd name="T16" fmla="*/ 70 w 606"/>
                <a:gd name="T17" fmla="*/ 64 h 512"/>
                <a:gd name="T18" fmla="*/ 72 w 606"/>
                <a:gd name="T19" fmla="*/ 57 h 512"/>
                <a:gd name="T20" fmla="*/ 74 w 606"/>
                <a:gd name="T21" fmla="*/ 50 h 512"/>
                <a:gd name="T22" fmla="*/ 75 w 606"/>
                <a:gd name="T23" fmla="*/ 42 h 512"/>
                <a:gd name="T24" fmla="*/ 75 w 606"/>
                <a:gd name="T25" fmla="*/ 34 h 512"/>
                <a:gd name="T26" fmla="*/ 76 w 606"/>
                <a:gd name="T27" fmla="*/ 27 h 512"/>
                <a:gd name="T28" fmla="*/ 76 w 606"/>
                <a:gd name="T29" fmla="*/ 21 h 512"/>
                <a:gd name="T30" fmla="*/ 76 w 606"/>
                <a:gd name="T31" fmla="*/ 15 h 512"/>
                <a:gd name="T32" fmla="*/ 76 w 606"/>
                <a:gd name="T33" fmla="*/ 13 h 512"/>
                <a:gd name="T34" fmla="*/ 3 w 606"/>
                <a:gd name="T35" fmla="*/ 0 h 5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6" h="512">
                  <a:moveTo>
                    <a:pt x="22" y="0"/>
                  </a:moveTo>
                  <a:lnTo>
                    <a:pt x="11" y="28"/>
                  </a:lnTo>
                  <a:lnTo>
                    <a:pt x="4" y="84"/>
                  </a:lnTo>
                  <a:lnTo>
                    <a:pt x="0" y="156"/>
                  </a:lnTo>
                  <a:lnTo>
                    <a:pt x="7" y="230"/>
                  </a:lnTo>
                  <a:lnTo>
                    <a:pt x="16" y="288"/>
                  </a:lnTo>
                  <a:lnTo>
                    <a:pt x="31" y="338"/>
                  </a:lnTo>
                  <a:lnTo>
                    <a:pt x="39" y="371"/>
                  </a:lnTo>
                  <a:lnTo>
                    <a:pt x="558" y="512"/>
                  </a:lnTo>
                  <a:lnTo>
                    <a:pt x="572" y="454"/>
                  </a:lnTo>
                  <a:lnTo>
                    <a:pt x="586" y="397"/>
                  </a:lnTo>
                  <a:lnTo>
                    <a:pt x="595" y="329"/>
                  </a:lnTo>
                  <a:lnTo>
                    <a:pt x="600" y="269"/>
                  </a:lnTo>
                  <a:lnTo>
                    <a:pt x="606" y="211"/>
                  </a:lnTo>
                  <a:lnTo>
                    <a:pt x="606" y="162"/>
                  </a:lnTo>
                  <a:lnTo>
                    <a:pt x="606" y="119"/>
                  </a:lnTo>
                  <a:lnTo>
                    <a:pt x="604" y="97"/>
                  </a:lnTo>
                  <a:lnTo>
                    <a:pt x="22"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519" name="Line 377"/>
          <p:cNvSpPr>
            <a:spLocks noChangeShapeType="1"/>
          </p:cNvSpPr>
          <p:nvPr/>
        </p:nvSpPr>
        <p:spPr bwMode="auto">
          <a:xfrm>
            <a:off x="1447800" y="3048000"/>
            <a:ext cx="609600" cy="457200"/>
          </a:xfrm>
          <a:prstGeom prst="line">
            <a:avLst/>
          </a:prstGeom>
          <a:noFill/>
          <a:ln w="127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0" name="Line 378"/>
          <p:cNvSpPr>
            <a:spLocks noChangeShapeType="1"/>
          </p:cNvSpPr>
          <p:nvPr/>
        </p:nvSpPr>
        <p:spPr bwMode="auto">
          <a:xfrm flipV="1">
            <a:off x="6629400" y="2819400"/>
            <a:ext cx="609600" cy="533400"/>
          </a:xfrm>
          <a:prstGeom prst="line">
            <a:avLst/>
          </a:prstGeom>
          <a:noFill/>
          <a:ln w="127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1" name="Text Box 405"/>
          <p:cNvSpPr txBox="1">
            <a:spLocks noChangeArrowheads="1"/>
          </p:cNvSpPr>
          <p:nvPr/>
        </p:nvSpPr>
        <p:spPr bwMode="auto">
          <a:xfrm>
            <a:off x="6842125" y="746125"/>
            <a:ext cx="1314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O’Brien 147</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60363"/>
            <a:ext cx="7772400" cy="579437"/>
          </a:xfrm>
        </p:spPr>
        <p:txBody>
          <a:bodyPr rtlCol="0" anchor="b">
            <a:normAutofit fontScale="90000"/>
          </a:bodyPr>
          <a:lstStyle/>
          <a:p>
            <a:pPr eaLnBrk="1" fontAlgn="auto" hangingPunct="1">
              <a:spcAft>
                <a:spcPts val="0"/>
              </a:spcAft>
              <a:defRPr/>
            </a:pPr>
            <a:r>
              <a:rPr lang="en-US" smtClean="0"/>
              <a:t>Public data networks </a:t>
            </a:r>
          </a:p>
        </p:txBody>
      </p:sp>
      <p:pic>
        <p:nvPicPr>
          <p:cNvPr id="22531"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438" y="1365250"/>
            <a:ext cx="2784475" cy="985838"/>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2"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4350" y="1365250"/>
            <a:ext cx="2784475" cy="985838"/>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3" name="Oval 5"/>
          <p:cNvSpPr>
            <a:spLocks noChangeArrowheads="1"/>
          </p:cNvSpPr>
          <p:nvPr/>
        </p:nvSpPr>
        <p:spPr bwMode="auto">
          <a:xfrm>
            <a:off x="2192338" y="3005138"/>
            <a:ext cx="5099050" cy="1311275"/>
          </a:xfrm>
          <a:prstGeom prst="ellipse">
            <a:avLst/>
          </a:prstGeom>
          <a:solidFill>
            <a:srgbClr val="DADADA"/>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2534"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113" y="4867275"/>
            <a:ext cx="1711325"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5" name="Picture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6963" y="4968875"/>
            <a:ext cx="85725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6" name="Rectangle 8"/>
          <p:cNvSpPr>
            <a:spLocks noChangeArrowheads="1"/>
          </p:cNvSpPr>
          <p:nvPr/>
        </p:nvSpPr>
        <p:spPr bwMode="auto">
          <a:xfrm>
            <a:off x="3711575" y="5156200"/>
            <a:ext cx="633413"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2100">
                <a:latin typeface="Palatino" charset="0"/>
              </a:rPr>
              <a:t>PAD</a:t>
            </a:r>
          </a:p>
        </p:txBody>
      </p:sp>
      <p:pic>
        <p:nvPicPr>
          <p:cNvPr id="22537" name="Picture 9"/>
          <p:cNvPicPr>
            <a:picLocks noChangeArrowheads="1"/>
          </p:cNvPicPr>
          <p:nvPr/>
        </p:nvPicPr>
        <p:blipFill>
          <a:blip r:embed="rId6">
            <a:extLst>
              <a:ext uri="{28A0092B-C50C-407E-A947-70E740481C1C}">
                <a14:useLocalDpi xmlns:a14="http://schemas.microsoft.com/office/drawing/2010/main" val="0"/>
              </a:ext>
            </a:extLst>
          </a:blip>
          <a:srcRect l="30730" t="24530" r="29860" b="35010"/>
          <a:stretch>
            <a:fillRect/>
          </a:stretch>
        </p:blipFill>
        <p:spPr bwMode="auto">
          <a:xfrm>
            <a:off x="2638425" y="5002213"/>
            <a:ext cx="714375"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8" name="Picture 10"/>
          <p:cNvPicPr>
            <a:picLocks noChangeArrowheads="1"/>
          </p:cNvPicPr>
          <p:nvPr/>
        </p:nvPicPr>
        <p:blipFill>
          <a:blip r:embed="rId7">
            <a:extLst>
              <a:ext uri="{28A0092B-C50C-407E-A947-70E740481C1C}">
                <a14:useLocalDpi xmlns:a14="http://schemas.microsoft.com/office/drawing/2010/main" val="0"/>
              </a:ext>
            </a:extLst>
          </a:blip>
          <a:srcRect l="26140" t="20950" r="27060" b="24190"/>
          <a:stretch>
            <a:fillRect/>
          </a:stretch>
        </p:blipFill>
        <p:spPr bwMode="auto">
          <a:xfrm>
            <a:off x="7221538" y="4657725"/>
            <a:ext cx="963612"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9" name="Picture 11"/>
          <p:cNvPicPr>
            <a:picLocks noChangeArrowheads="1"/>
          </p:cNvPicPr>
          <p:nvPr/>
        </p:nvPicPr>
        <p:blipFill>
          <a:blip r:embed="rId7">
            <a:extLst>
              <a:ext uri="{28A0092B-C50C-407E-A947-70E740481C1C}">
                <a14:useLocalDpi xmlns:a14="http://schemas.microsoft.com/office/drawing/2010/main" val="0"/>
              </a:ext>
            </a:extLst>
          </a:blip>
          <a:srcRect l="26100" t="20990" r="27150" b="24030"/>
          <a:stretch>
            <a:fillRect/>
          </a:stretch>
        </p:blipFill>
        <p:spPr bwMode="auto">
          <a:xfrm>
            <a:off x="4959350" y="4651375"/>
            <a:ext cx="106045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40" name="Oval 12"/>
          <p:cNvSpPr>
            <a:spLocks noChangeArrowheads="1"/>
          </p:cNvSpPr>
          <p:nvPr/>
        </p:nvSpPr>
        <p:spPr bwMode="auto">
          <a:xfrm>
            <a:off x="2260600" y="4549775"/>
            <a:ext cx="738188" cy="280988"/>
          </a:xfrm>
          <a:prstGeom prst="ellipse">
            <a:avLst/>
          </a:prstGeom>
          <a:solidFill>
            <a:srgbClr val="DADADA"/>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Line 13"/>
          <p:cNvSpPr>
            <a:spLocks noChangeShapeType="1"/>
          </p:cNvSpPr>
          <p:nvPr/>
        </p:nvSpPr>
        <p:spPr bwMode="auto">
          <a:xfrm>
            <a:off x="1709738" y="5278438"/>
            <a:ext cx="2730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2" name="Line 14"/>
          <p:cNvSpPr>
            <a:spLocks noChangeShapeType="1"/>
          </p:cNvSpPr>
          <p:nvPr/>
        </p:nvSpPr>
        <p:spPr bwMode="auto">
          <a:xfrm flipV="1">
            <a:off x="2322513" y="4837113"/>
            <a:ext cx="136525" cy="22066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3" name="Line 15"/>
          <p:cNvSpPr>
            <a:spLocks noChangeShapeType="1"/>
          </p:cNvSpPr>
          <p:nvPr/>
        </p:nvSpPr>
        <p:spPr bwMode="auto">
          <a:xfrm>
            <a:off x="2800350" y="4837113"/>
            <a:ext cx="273050" cy="22066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Line 16"/>
          <p:cNvSpPr>
            <a:spLocks noChangeShapeType="1"/>
          </p:cNvSpPr>
          <p:nvPr/>
        </p:nvSpPr>
        <p:spPr bwMode="auto">
          <a:xfrm>
            <a:off x="3208338" y="5427663"/>
            <a:ext cx="477837"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5" name="Line 17"/>
          <p:cNvSpPr>
            <a:spLocks noChangeShapeType="1"/>
          </p:cNvSpPr>
          <p:nvPr/>
        </p:nvSpPr>
        <p:spPr bwMode="auto">
          <a:xfrm>
            <a:off x="4503738" y="5278438"/>
            <a:ext cx="601662" cy="5556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6" name="Line 18"/>
          <p:cNvSpPr>
            <a:spLocks noChangeShapeType="1"/>
          </p:cNvSpPr>
          <p:nvPr/>
        </p:nvSpPr>
        <p:spPr bwMode="auto">
          <a:xfrm flipV="1">
            <a:off x="4094163" y="4322763"/>
            <a:ext cx="273050" cy="66198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7" name="Line 19"/>
          <p:cNvSpPr>
            <a:spLocks noChangeShapeType="1"/>
          </p:cNvSpPr>
          <p:nvPr/>
        </p:nvSpPr>
        <p:spPr bwMode="auto">
          <a:xfrm>
            <a:off x="6889750" y="4027488"/>
            <a:ext cx="817563" cy="66198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8" name="Line 20"/>
          <p:cNvSpPr>
            <a:spLocks noChangeShapeType="1"/>
          </p:cNvSpPr>
          <p:nvPr/>
        </p:nvSpPr>
        <p:spPr bwMode="auto">
          <a:xfrm>
            <a:off x="2895600" y="2286000"/>
            <a:ext cx="995363" cy="785813"/>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9" name="Line 21"/>
          <p:cNvSpPr>
            <a:spLocks noChangeShapeType="1"/>
          </p:cNvSpPr>
          <p:nvPr/>
        </p:nvSpPr>
        <p:spPr bwMode="auto">
          <a:xfrm flipH="1">
            <a:off x="5321300" y="2362200"/>
            <a:ext cx="1079500" cy="636588"/>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Rectangle 22"/>
          <p:cNvSpPr>
            <a:spLocks noChangeArrowheads="1"/>
          </p:cNvSpPr>
          <p:nvPr/>
        </p:nvSpPr>
        <p:spPr bwMode="auto">
          <a:xfrm>
            <a:off x="3302000" y="3400425"/>
            <a:ext cx="2535238"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3200">
                <a:solidFill>
                  <a:schemeClr val="accent2"/>
                </a:solidFill>
                <a:latin typeface="Palatino" charset="0"/>
              </a:rPr>
              <a:t>Data Network</a:t>
            </a:r>
            <a:endParaRPr lang="en-US" sz="3200">
              <a:latin typeface="Palatino" charset="0"/>
            </a:endParaRPr>
          </a:p>
        </p:txBody>
      </p:sp>
      <p:sp>
        <p:nvSpPr>
          <p:cNvPr id="22551" name="Rectangle 23"/>
          <p:cNvSpPr>
            <a:spLocks noChangeArrowheads="1"/>
          </p:cNvSpPr>
          <p:nvPr/>
        </p:nvSpPr>
        <p:spPr bwMode="auto">
          <a:xfrm>
            <a:off x="958850" y="5818188"/>
            <a:ext cx="7034213"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2100">
                <a:latin typeface="Palatino" charset="0"/>
              </a:rPr>
              <a:t>E.g..: DCS 1000 - 6000 char/sec  , cost / volume data   ( X25 )</a:t>
            </a:r>
          </a:p>
          <a:p>
            <a:pPr defTabSz="814388"/>
            <a:r>
              <a:rPr lang="en-US" sz="2100">
                <a:latin typeface="Palatino" charset="0"/>
              </a:rPr>
              <a:t>       Due to high connection cost ($ 30.000 year) usage of PAD</a:t>
            </a:r>
          </a:p>
        </p:txBody>
      </p:sp>
      <p:sp>
        <p:nvSpPr>
          <p:cNvPr id="22552" name="Rectangle 24"/>
          <p:cNvSpPr>
            <a:spLocks noChangeArrowheads="1"/>
          </p:cNvSpPr>
          <p:nvPr/>
        </p:nvSpPr>
        <p:spPr bwMode="auto">
          <a:xfrm>
            <a:off x="371475" y="3084513"/>
            <a:ext cx="1639888"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1600">
                <a:latin typeface="Palatino" charset="0"/>
              </a:rPr>
              <a:t>PAD =</a:t>
            </a:r>
          </a:p>
          <a:p>
            <a:pPr defTabSz="814388"/>
            <a:r>
              <a:rPr lang="en-US" sz="1600">
                <a:latin typeface="Palatino" charset="0"/>
              </a:rPr>
              <a:t>Packet Assembler</a:t>
            </a:r>
          </a:p>
          <a:p>
            <a:pPr defTabSz="814388"/>
            <a:r>
              <a:rPr lang="en-US" sz="1600">
                <a:latin typeface="Palatino" charset="0"/>
              </a:rPr>
              <a:t>and Disassembler</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41750" y="398463"/>
            <a:ext cx="2386013" cy="684212"/>
          </a:xfrm>
        </p:spPr>
        <p:txBody>
          <a:bodyPr rtlCol="0" anchor="b">
            <a:normAutofit fontScale="90000"/>
          </a:bodyPr>
          <a:lstStyle/>
          <a:p>
            <a:pPr eaLnBrk="1" fontAlgn="auto" hangingPunct="1">
              <a:spcAft>
                <a:spcPts val="0"/>
              </a:spcAft>
              <a:defRPr/>
            </a:pPr>
            <a:r>
              <a:rPr lang="en-US" smtClean="0"/>
              <a:t>ISDN</a:t>
            </a:r>
          </a:p>
        </p:txBody>
      </p:sp>
      <p:pic>
        <p:nvPicPr>
          <p:cNvPr id="23555"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438" y="1365250"/>
            <a:ext cx="2784475" cy="985838"/>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6"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4350" y="1365250"/>
            <a:ext cx="2784475" cy="985838"/>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7" name="Oval 5"/>
          <p:cNvSpPr>
            <a:spLocks noChangeArrowheads="1"/>
          </p:cNvSpPr>
          <p:nvPr/>
        </p:nvSpPr>
        <p:spPr bwMode="auto">
          <a:xfrm>
            <a:off x="2192338" y="2784475"/>
            <a:ext cx="5099050" cy="1311275"/>
          </a:xfrm>
          <a:prstGeom prst="ellipse">
            <a:avLst/>
          </a:prstGeom>
          <a:solidFill>
            <a:srgbClr val="DADADA"/>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Line 6"/>
          <p:cNvSpPr>
            <a:spLocks noChangeShapeType="1"/>
          </p:cNvSpPr>
          <p:nvPr/>
        </p:nvSpPr>
        <p:spPr bwMode="auto">
          <a:xfrm>
            <a:off x="3048000" y="2362200"/>
            <a:ext cx="1046163" cy="415925"/>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9" name="Line 7"/>
          <p:cNvSpPr>
            <a:spLocks noChangeShapeType="1"/>
          </p:cNvSpPr>
          <p:nvPr/>
        </p:nvSpPr>
        <p:spPr bwMode="auto">
          <a:xfrm flipH="1">
            <a:off x="5184775" y="2362200"/>
            <a:ext cx="1139825" cy="415925"/>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0" name="Rectangle 8"/>
          <p:cNvSpPr>
            <a:spLocks noChangeArrowheads="1"/>
          </p:cNvSpPr>
          <p:nvPr/>
        </p:nvSpPr>
        <p:spPr bwMode="auto">
          <a:xfrm>
            <a:off x="3984625" y="3179763"/>
            <a:ext cx="1057275"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3200">
                <a:solidFill>
                  <a:schemeClr val="accent2"/>
                </a:solidFill>
                <a:latin typeface="Palatino" charset="0"/>
              </a:rPr>
              <a:t>ISDN</a:t>
            </a:r>
            <a:endParaRPr lang="en-US" sz="3200">
              <a:latin typeface="Palatino" charset="0"/>
            </a:endParaRPr>
          </a:p>
        </p:txBody>
      </p:sp>
      <p:pic>
        <p:nvPicPr>
          <p:cNvPr id="23561" name="Picture 9"/>
          <p:cNvPicPr>
            <a:picLocks noChangeArrowheads="1"/>
          </p:cNvPicPr>
          <p:nvPr/>
        </p:nvPicPr>
        <p:blipFill>
          <a:blip r:embed="rId4">
            <a:extLst>
              <a:ext uri="{28A0092B-C50C-407E-A947-70E740481C1C}">
                <a14:useLocalDpi xmlns:a14="http://schemas.microsoft.com/office/drawing/2010/main" val="0"/>
              </a:ext>
            </a:extLst>
          </a:blip>
          <a:srcRect l="24609" t="21700" r="27310" b="33260"/>
          <a:stretch>
            <a:fillRect/>
          </a:stretch>
        </p:blipFill>
        <p:spPr bwMode="auto">
          <a:xfrm>
            <a:off x="3048000" y="5026025"/>
            <a:ext cx="992188"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2" name="Picture 10"/>
          <p:cNvPicPr>
            <a:picLocks noChangeArrowheads="1"/>
          </p:cNvPicPr>
          <p:nvPr/>
        </p:nvPicPr>
        <p:blipFill>
          <a:blip r:embed="rId5">
            <a:extLst>
              <a:ext uri="{28A0092B-C50C-407E-A947-70E740481C1C}">
                <a14:useLocalDpi xmlns:a14="http://schemas.microsoft.com/office/drawing/2010/main" val="0"/>
              </a:ext>
            </a:extLst>
          </a:blip>
          <a:srcRect l="34300" t="24080" r="32170" b="23059"/>
          <a:stretch>
            <a:fillRect/>
          </a:stretch>
        </p:blipFill>
        <p:spPr bwMode="auto">
          <a:xfrm>
            <a:off x="669925" y="5091113"/>
            <a:ext cx="625475"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3" name="Picture 11"/>
          <p:cNvPicPr>
            <a:picLocks noChangeArrowheads="1"/>
          </p:cNvPicPr>
          <p:nvPr/>
        </p:nvPicPr>
        <p:blipFill>
          <a:blip r:embed="rId6">
            <a:extLst>
              <a:ext uri="{28A0092B-C50C-407E-A947-70E740481C1C}">
                <a14:useLocalDpi xmlns:a14="http://schemas.microsoft.com/office/drawing/2010/main" val="0"/>
              </a:ext>
            </a:extLst>
          </a:blip>
          <a:srcRect l="30800" t="24370" r="29910" b="34709"/>
          <a:stretch>
            <a:fillRect/>
          </a:stretch>
        </p:blipFill>
        <p:spPr bwMode="auto">
          <a:xfrm>
            <a:off x="1501775" y="5199063"/>
            <a:ext cx="631825"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64" name="Line 12"/>
          <p:cNvSpPr>
            <a:spLocks noChangeShapeType="1"/>
          </p:cNvSpPr>
          <p:nvPr/>
        </p:nvSpPr>
        <p:spPr bwMode="auto">
          <a:xfrm>
            <a:off x="687388" y="4689475"/>
            <a:ext cx="156686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5" name="Line 13"/>
          <p:cNvSpPr>
            <a:spLocks noChangeShapeType="1"/>
          </p:cNvSpPr>
          <p:nvPr/>
        </p:nvSpPr>
        <p:spPr bwMode="auto">
          <a:xfrm>
            <a:off x="2936875" y="4689475"/>
            <a:ext cx="3406775"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6" name="Line 14"/>
          <p:cNvSpPr>
            <a:spLocks noChangeShapeType="1"/>
          </p:cNvSpPr>
          <p:nvPr/>
        </p:nvSpPr>
        <p:spPr bwMode="auto">
          <a:xfrm>
            <a:off x="6958013" y="4689475"/>
            <a:ext cx="18399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7" name="Line 15"/>
          <p:cNvSpPr>
            <a:spLocks noChangeShapeType="1"/>
          </p:cNvSpPr>
          <p:nvPr/>
        </p:nvSpPr>
        <p:spPr bwMode="auto">
          <a:xfrm flipH="1">
            <a:off x="1066800" y="4689475"/>
            <a:ext cx="28575" cy="4921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8" name="Line 16"/>
          <p:cNvSpPr>
            <a:spLocks noChangeShapeType="1"/>
          </p:cNvSpPr>
          <p:nvPr/>
        </p:nvSpPr>
        <p:spPr bwMode="auto">
          <a:xfrm>
            <a:off x="1846263" y="4689475"/>
            <a:ext cx="0" cy="51593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9" name="Line 17"/>
          <p:cNvSpPr>
            <a:spLocks noChangeShapeType="1"/>
          </p:cNvSpPr>
          <p:nvPr/>
        </p:nvSpPr>
        <p:spPr bwMode="auto">
          <a:xfrm>
            <a:off x="3276600" y="4689475"/>
            <a:ext cx="0" cy="51593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Line 18"/>
          <p:cNvSpPr>
            <a:spLocks noChangeShapeType="1"/>
          </p:cNvSpPr>
          <p:nvPr/>
        </p:nvSpPr>
        <p:spPr bwMode="auto">
          <a:xfrm>
            <a:off x="4640263" y="4102100"/>
            <a:ext cx="0" cy="117633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Line 19"/>
          <p:cNvSpPr>
            <a:spLocks noChangeShapeType="1"/>
          </p:cNvSpPr>
          <p:nvPr/>
        </p:nvSpPr>
        <p:spPr bwMode="auto">
          <a:xfrm>
            <a:off x="5799138" y="4689475"/>
            <a:ext cx="0" cy="2952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Line 20"/>
          <p:cNvSpPr>
            <a:spLocks noChangeShapeType="1"/>
          </p:cNvSpPr>
          <p:nvPr/>
        </p:nvSpPr>
        <p:spPr bwMode="auto">
          <a:xfrm>
            <a:off x="7434263" y="4689475"/>
            <a:ext cx="0" cy="51593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Line 21"/>
          <p:cNvSpPr>
            <a:spLocks noChangeShapeType="1"/>
          </p:cNvSpPr>
          <p:nvPr/>
        </p:nvSpPr>
        <p:spPr bwMode="auto">
          <a:xfrm>
            <a:off x="8388350" y="4689475"/>
            <a:ext cx="0" cy="3683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4" name="Line 22"/>
          <p:cNvSpPr>
            <a:spLocks noChangeShapeType="1"/>
          </p:cNvSpPr>
          <p:nvPr/>
        </p:nvSpPr>
        <p:spPr bwMode="auto">
          <a:xfrm flipV="1">
            <a:off x="1573213" y="3954463"/>
            <a:ext cx="1635125" cy="735012"/>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5" name="Line 23"/>
          <p:cNvSpPr>
            <a:spLocks noChangeShapeType="1"/>
          </p:cNvSpPr>
          <p:nvPr/>
        </p:nvSpPr>
        <p:spPr bwMode="auto">
          <a:xfrm>
            <a:off x="6548438" y="3881438"/>
            <a:ext cx="1500187" cy="80803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6" name="Rectangle 24"/>
          <p:cNvSpPr>
            <a:spLocks noChangeArrowheads="1"/>
          </p:cNvSpPr>
          <p:nvPr/>
        </p:nvSpPr>
        <p:spPr bwMode="auto">
          <a:xfrm>
            <a:off x="406400" y="5888038"/>
            <a:ext cx="4945063"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2100">
                <a:latin typeface="Palatino" charset="0"/>
              </a:rPr>
              <a:t>- universal network for telephone and data</a:t>
            </a:r>
          </a:p>
          <a:p>
            <a:pPr defTabSz="814388"/>
            <a:r>
              <a:rPr lang="en-US" sz="2100">
                <a:latin typeface="Palatino" charset="0"/>
              </a:rPr>
              <a:t>- &gt; 6000 char/sec</a:t>
            </a:r>
          </a:p>
        </p:txBody>
      </p:sp>
      <p:sp>
        <p:nvSpPr>
          <p:cNvPr id="23577" name="Rectangle 25"/>
          <p:cNvSpPr>
            <a:spLocks noChangeArrowheads="1"/>
          </p:cNvSpPr>
          <p:nvPr/>
        </p:nvSpPr>
        <p:spPr bwMode="auto">
          <a:xfrm>
            <a:off x="558800" y="3378200"/>
            <a:ext cx="173196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1600">
                <a:latin typeface="Palatino" charset="0"/>
              </a:rPr>
              <a:t>ISDN</a:t>
            </a:r>
          </a:p>
          <a:p>
            <a:pPr defTabSz="814388"/>
            <a:r>
              <a:rPr lang="en-US" sz="1600">
                <a:latin typeface="Palatino" charset="0"/>
              </a:rPr>
              <a:t>Integrated services</a:t>
            </a:r>
          </a:p>
          <a:p>
            <a:pPr defTabSz="814388"/>
            <a:r>
              <a:rPr lang="en-US" sz="1600">
                <a:latin typeface="Palatino" charset="0"/>
              </a:rPr>
              <a:t>Digital network</a:t>
            </a:r>
          </a:p>
        </p:txBody>
      </p:sp>
      <p:pic>
        <p:nvPicPr>
          <p:cNvPr id="23578" name="Picture 26"/>
          <p:cNvPicPr>
            <a:picLocks noChangeArrowheads="1"/>
          </p:cNvPicPr>
          <p:nvPr/>
        </p:nvPicPr>
        <p:blipFill>
          <a:blip r:embed="rId6">
            <a:extLst>
              <a:ext uri="{28A0092B-C50C-407E-A947-70E740481C1C}">
                <a14:useLocalDpi xmlns:a14="http://schemas.microsoft.com/office/drawing/2010/main" val="0"/>
              </a:ext>
            </a:extLst>
          </a:blip>
          <a:srcRect l="30800" t="24370" r="29910" b="34709"/>
          <a:stretch>
            <a:fillRect/>
          </a:stretch>
        </p:blipFill>
        <p:spPr bwMode="auto">
          <a:xfrm>
            <a:off x="4397375" y="5275263"/>
            <a:ext cx="631825"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79" name="Picture 27"/>
          <p:cNvPicPr>
            <a:picLocks noChangeArrowheads="1"/>
          </p:cNvPicPr>
          <p:nvPr/>
        </p:nvPicPr>
        <p:blipFill>
          <a:blip r:embed="rId6">
            <a:extLst>
              <a:ext uri="{28A0092B-C50C-407E-A947-70E740481C1C}">
                <a14:useLocalDpi xmlns:a14="http://schemas.microsoft.com/office/drawing/2010/main" val="0"/>
              </a:ext>
            </a:extLst>
          </a:blip>
          <a:srcRect l="30800" t="24370" r="29910" b="34709"/>
          <a:stretch>
            <a:fillRect/>
          </a:stretch>
        </p:blipFill>
        <p:spPr bwMode="auto">
          <a:xfrm>
            <a:off x="7216775" y="5199063"/>
            <a:ext cx="631825"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80" name="Picture 28"/>
          <p:cNvPicPr>
            <a:picLocks noChangeArrowheads="1"/>
          </p:cNvPicPr>
          <p:nvPr/>
        </p:nvPicPr>
        <p:blipFill>
          <a:blip r:embed="rId5">
            <a:extLst>
              <a:ext uri="{28A0092B-C50C-407E-A947-70E740481C1C}">
                <a14:useLocalDpi xmlns:a14="http://schemas.microsoft.com/office/drawing/2010/main" val="0"/>
              </a:ext>
            </a:extLst>
          </a:blip>
          <a:srcRect l="34300" t="24080" r="32170" b="23059"/>
          <a:stretch>
            <a:fillRect/>
          </a:stretch>
        </p:blipFill>
        <p:spPr bwMode="auto">
          <a:xfrm>
            <a:off x="5470525" y="5014913"/>
            <a:ext cx="625475"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81" name="Picture 29"/>
          <p:cNvPicPr>
            <a:picLocks noChangeArrowheads="1"/>
          </p:cNvPicPr>
          <p:nvPr/>
        </p:nvPicPr>
        <p:blipFill>
          <a:blip r:embed="rId5">
            <a:extLst>
              <a:ext uri="{28A0092B-C50C-407E-A947-70E740481C1C}">
                <a14:useLocalDpi xmlns:a14="http://schemas.microsoft.com/office/drawing/2010/main" val="0"/>
              </a:ext>
            </a:extLst>
          </a:blip>
          <a:srcRect l="34300" t="24080" r="32170" b="23059"/>
          <a:stretch>
            <a:fillRect/>
          </a:stretch>
        </p:blipFill>
        <p:spPr bwMode="auto">
          <a:xfrm>
            <a:off x="8289925" y="5091113"/>
            <a:ext cx="625475"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title"/>
          </p:nvPr>
        </p:nvSpPr>
        <p:spPr/>
        <p:txBody>
          <a:bodyPr/>
          <a:lstStyle/>
          <a:p>
            <a:pPr eaLnBrk="1" hangingPunct="1"/>
            <a:r>
              <a:rPr lang="en-US" smtClean="0"/>
              <a:t>Open systems</a:t>
            </a:r>
          </a:p>
        </p:txBody>
      </p:sp>
      <p:sp>
        <p:nvSpPr>
          <p:cNvPr id="24579" name="Rectangle 8"/>
          <p:cNvSpPr>
            <a:spLocks noGrp="1" noChangeArrowheads="1"/>
          </p:cNvSpPr>
          <p:nvPr>
            <p:ph idx="1"/>
          </p:nvPr>
        </p:nvSpPr>
        <p:spPr>
          <a:xfrm>
            <a:off x="381000" y="2970213"/>
            <a:ext cx="8567738" cy="3735387"/>
          </a:xfrm>
        </p:spPr>
        <p:txBody>
          <a:bodyPr/>
          <a:lstStyle/>
          <a:p>
            <a:pPr eaLnBrk="1" hangingPunct="1"/>
            <a:r>
              <a:rPr lang="en-US" sz="2400" smtClean="0"/>
              <a:t>This provides the user a better independence from a specific  hardware or software supplier and therefore a better guarantee for his  investments.</a:t>
            </a:r>
          </a:p>
          <a:p>
            <a:pPr eaLnBrk="1" hangingPunct="1"/>
            <a:r>
              <a:rPr lang="en-US" sz="2400" smtClean="0"/>
              <a:t>It allows the user to make always the most appropriate and optimal choice for each of the sub-systems .</a:t>
            </a:r>
          </a:p>
          <a:p>
            <a:pPr eaLnBrk="1" hangingPunct="1"/>
            <a:r>
              <a:rPr lang="en-US" sz="2400" smtClean="0"/>
              <a:t>Open systems are not yet sufficiently available on the market.</a:t>
            </a:r>
          </a:p>
          <a:p>
            <a:pPr eaLnBrk="1" hangingPunct="1"/>
            <a:r>
              <a:rPr lang="en-US" sz="2400" smtClean="0"/>
              <a:t>The best examples are UNIX and the OSI network model</a:t>
            </a:r>
          </a:p>
        </p:txBody>
      </p:sp>
      <p:sp>
        <p:nvSpPr>
          <p:cNvPr id="24580" name="Rectangle 3"/>
          <p:cNvSpPr>
            <a:spLocks noChangeArrowheads="1"/>
          </p:cNvSpPr>
          <p:nvPr/>
        </p:nvSpPr>
        <p:spPr bwMode="auto">
          <a:xfrm>
            <a:off x="431800" y="1633538"/>
            <a:ext cx="131603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2100">
                <a:solidFill>
                  <a:schemeClr val="tx1"/>
                </a:solidFill>
                <a:latin typeface="Palatino" charset="0"/>
              </a:rPr>
              <a:t>Definition:</a:t>
            </a:r>
          </a:p>
        </p:txBody>
      </p:sp>
      <p:sp>
        <p:nvSpPr>
          <p:cNvPr id="24581" name="Rectangle 4"/>
          <p:cNvSpPr>
            <a:spLocks noChangeArrowheads="1"/>
          </p:cNvSpPr>
          <p:nvPr/>
        </p:nvSpPr>
        <p:spPr bwMode="auto">
          <a:xfrm>
            <a:off x="1930400" y="1619250"/>
            <a:ext cx="6875463" cy="1035050"/>
          </a:xfrm>
          <a:prstGeom prst="rect">
            <a:avLst/>
          </a:prstGeom>
          <a:solidFill>
            <a:srgbClr val="DADAD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 tIns="17462" rIns="42862" bIns="17462">
            <a:spAutoFit/>
          </a:bodyPr>
          <a:lstStyle/>
          <a:p>
            <a:pPr defTabSz="814388">
              <a:lnSpc>
                <a:spcPct val="104000"/>
              </a:lnSpc>
              <a:spcAft>
                <a:spcPct val="52000"/>
              </a:spcAft>
            </a:pPr>
            <a:r>
              <a:rPr lang="en-US" sz="2100">
                <a:solidFill>
                  <a:schemeClr val="accent2"/>
                </a:solidFill>
                <a:latin typeface="Palatino" charset="0"/>
              </a:rPr>
              <a:t>An open system is a system where the design has not been made by a supplier but by an accredited standardization organization  (eg:ISO , IEEE , ANSI , CODASYL , ... ) </a:t>
            </a:r>
          </a:p>
        </p:txBody>
      </p:sp>
      <p:sp>
        <p:nvSpPr>
          <p:cNvPr id="24582" name="Rectangle 5"/>
          <p:cNvSpPr>
            <a:spLocks noChangeArrowheads="1"/>
          </p:cNvSpPr>
          <p:nvPr/>
        </p:nvSpPr>
        <p:spPr bwMode="auto">
          <a:xfrm>
            <a:off x="900113" y="3584575"/>
            <a:ext cx="728345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686050" y="449263"/>
            <a:ext cx="4829175" cy="693737"/>
          </a:xfrm>
        </p:spPr>
        <p:txBody>
          <a:bodyPr rtlCol="0" anchor="b">
            <a:normAutofit fontScale="90000"/>
          </a:bodyPr>
          <a:lstStyle/>
          <a:p>
            <a:pPr eaLnBrk="1" fontAlgn="auto" hangingPunct="1">
              <a:spcAft>
                <a:spcPts val="0"/>
              </a:spcAft>
              <a:defRPr/>
            </a:pPr>
            <a:r>
              <a:rPr lang="en-US" smtClean="0"/>
              <a:t>The OSI model</a:t>
            </a:r>
          </a:p>
        </p:txBody>
      </p:sp>
      <p:sp>
        <p:nvSpPr>
          <p:cNvPr id="25603" name="Rectangle 3"/>
          <p:cNvSpPr>
            <a:spLocks noGrp="1" noChangeArrowheads="1"/>
          </p:cNvSpPr>
          <p:nvPr>
            <p:ph idx="1"/>
          </p:nvPr>
        </p:nvSpPr>
        <p:spPr>
          <a:xfrm>
            <a:off x="762000" y="1295400"/>
            <a:ext cx="7772400" cy="4572000"/>
          </a:xfrm>
        </p:spPr>
        <p:txBody>
          <a:bodyPr/>
          <a:lstStyle/>
          <a:p>
            <a:pPr eaLnBrk="1" hangingPunct="1">
              <a:buFont typeface="Wingdings" pitchFamily="2" charset="2"/>
              <a:buNone/>
            </a:pPr>
            <a:r>
              <a:rPr lang="en-US" sz="2000" smtClean="0"/>
              <a:t>Defined by ISO ( International Standard Organization ).</a:t>
            </a:r>
          </a:p>
          <a:p>
            <a:pPr eaLnBrk="1" hangingPunct="1">
              <a:buFont typeface="Wingdings" pitchFamily="2" charset="2"/>
              <a:buNone/>
            </a:pPr>
            <a:r>
              <a:rPr lang="en-US" sz="2000" smtClean="0"/>
              <a:t>OSI ( Open System Interconnect ) describes a framework to subdivide connection problems in networks into almost independent sub-problems .</a:t>
            </a:r>
          </a:p>
        </p:txBody>
      </p:sp>
      <p:sp>
        <p:nvSpPr>
          <p:cNvPr id="25604" name="Rectangle 4"/>
          <p:cNvSpPr>
            <a:spLocks noChangeArrowheads="1"/>
          </p:cNvSpPr>
          <p:nvPr/>
        </p:nvSpPr>
        <p:spPr bwMode="auto">
          <a:xfrm>
            <a:off x="644525" y="2944813"/>
            <a:ext cx="56038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defTabSz="814388"/>
            <a:r>
              <a:rPr lang="en-US" sz="2100">
                <a:solidFill>
                  <a:schemeClr val="tx1"/>
                </a:solidFill>
                <a:latin typeface="Palatino" charset="0"/>
              </a:rPr>
              <a:t>e.g.:</a:t>
            </a:r>
          </a:p>
        </p:txBody>
      </p:sp>
      <p:sp>
        <p:nvSpPr>
          <p:cNvPr id="25605" name="Rectangle 5"/>
          <p:cNvSpPr>
            <a:spLocks noChangeArrowheads="1"/>
          </p:cNvSpPr>
          <p:nvPr/>
        </p:nvSpPr>
        <p:spPr bwMode="auto">
          <a:xfrm>
            <a:off x="1784350" y="2852738"/>
            <a:ext cx="1895475" cy="428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6" name="Rectangle 6"/>
          <p:cNvSpPr>
            <a:spLocks noChangeArrowheads="1"/>
          </p:cNvSpPr>
          <p:nvPr/>
        </p:nvSpPr>
        <p:spPr bwMode="auto">
          <a:xfrm>
            <a:off x="1784350" y="5500688"/>
            <a:ext cx="1895475" cy="4270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7" name="Rectangle 7"/>
          <p:cNvSpPr>
            <a:spLocks noChangeArrowheads="1"/>
          </p:cNvSpPr>
          <p:nvPr/>
        </p:nvSpPr>
        <p:spPr bwMode="auto">
          <a:xfrm>
            <a:off x="1784350" y="4618038"/>
            <a:ext cx="1895475" cy="428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8" name="Rectangle 8"/>
          <p:cNvSpPr>
            <a:spLocks noChangeArrowheads="1"/>
          </p:cNvSpPr>
          <p:nvPr/>
        </p:nvSpPr>
        <p:spPr bwMode="auto">
          <a:xfrm>
            <a:off x="5668963" y="5500688"/>
            <a:ext cx="1895475" cy="4270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9" name="Rectangle 9"/>
          <p:cNvSpPr>
            <a:spLocks noChangeArrowheads="1"/>
          </p:cNvSpPr>
          <p:nvPr/>
        </p:nvSpPr>
        <p:spPr bwMode="auto">
          <a:xfrm>
            <a:off x="5668963" y="3735388"/>
            <a:ext cx="1895475" cy="428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0" name="Rectangle 10"/>
          <p:cNvSpPr>
            <a:spLocks noChangeArrowheads="1"/>
          </p:cNvSpPr>
          <p:nvPr/>
        </p:nvSpPr>
        <p:spPr bwMode="auto">
          <a:xfrm>
            <a:off x="5668963" y="2852738"/>
            <a:ext cx="1895475" cy="428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1" name="Rectangle 11"/>
          <p:cNvSpPr>
            <a:spLocks noChangeArrowheads="1"/>
          </p:cNvSpPr>
          <p:nvPr/>
        </p:nvSpPr>
        <p:spPr bwMode="auto">
          <a:xfrm>
            <a:off x="1784350" y="3735388"/>
            <a:ext cx="1895475" cy="428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2" name="Rectangle 12"/>
          <p:cNvSpPr>
            <a:spLocks noChangeArrowheads="1"/>
          </p:cNvSpPr>
          <p:nvPr/>
        </p:nvSpPr>
        <p:spPr bwMode="auto">
          <a:xfrm>
            <a:off x="5668963" y="4618038"/>
            <a:ext cx="1895475" cy="428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3" name="Line 13"/>
          <p:cNvSpPr>
            <a:spLocks noChangeShapeType="1"/>
          </p:cNvSpPr>
          <p:nvPr/>
        </p:nvSpPr>
        <p:spPr bwMode="auto">
          <a:xfrm>
            <a:off x="3686175" y="3140075"/>
            <a:ext cx="1976438"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4" name="Line 14"/>
          <p:cNvSpPr>
            <a:spLocks noChangeShapeType="1"/>
          </p:cNvSpPr>
          <p:nvPr/>
        </p:nvSpPr>
        <p:spPr bwMode="auto">
          <a:xfrm>
            <a:off x="3686175" y="3949700"/>
            <a:ext cx="1976438"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5" name="Line 15"/>
          <p:cNvSpPr>
            <a:spLocks noChangeShapeType="1"/>
          </p:cNvSpPr>
          <p:nvPr/>
        </p:nvSpPr>
        <p:spPr bwMode="auto">
          <a:xfrm>
            <a:off x="3686175" y="4832350"/>
            <a:ext cx="1976438"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6" name="Line 16"/>
          <p:cNvSpPr>
            <a:spLocks noChangeShapeType="1"/>
          </p:cNvSpPr>
          <p:nvPr/>
        </p:nvSpPr>
        <p:spPr bwMode="auto">
          <a:xfrm>
            <a:off x="3686175" y="5713413"/>
            <a:ext cx="1976438"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7" name="Line 17"/>
          <p:cNvSpPr>
            <a:spLocks noChangeShapeType="1"/>
          </p:cNvSpPr>
          <p:nvPr/>
        </p:nvSpPr>
        <p:spPr bwMode="auto">
          <a:xfrm>
            <a:off x="2663825" y="3287713"/>
            <a:ext cx="0" cy="441325"/>
          </a:xfrm>
          <a:prstGeom prst="line">
            <a:avLst/>
          </a:prstGeom>
          <a:noFill/>
          <a:ln w="127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8" name="Line 18"/>
          <p:cNvSpPr>
            <a:spLocks noChangeShapeType="1"/>
          </p:cNvSpPr>
          <p:nvPr/>
        </p:nvSpPr>
        <p:spPr bwMode="auto">
          <a:xfrm>
            <a:off x="2663825" y="5053013"/>
            <a:ext cx="0" cy="441325"/>
          </a:xfrm>
          <a:prstGeom prst="line">
            <a:avLst/>
          </a:prstGeom>
          <a:noFill/>
          <a:ln w="127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9" name="Line 19"/>
          <p:cNvSpPr>
            <a:spLocks noChangeShapeType="1"/>
          </p:cNvSpPr>
          <p:nvPr/>
        </p:nvSpPr>
        <p:spPr bwMode="auto">
          <a:xfrm>
            <a:off x="2663825" y="4170363"/>
            <a:ext cx="0" cy="441325"/>
          </a:xfrm>
          <a:prstGeom prst="line">
            <a:avLst/>
          </a:prstGeom>
          <a:noFill/>
          <a:ln w="127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0" name="Line 20"/>
          <p:cNvSpPr>
            <a:spLocks noChangeShapeType="1"/>
          </p:cNvSpPr>
          <p:nvPr/>
        </p:nvSpPr>
        <p:spPr bwMode="auto">
          <a:xfrm>
            <a:off x="6616700" y="3287713"/>
            <a:ext cx="0" cy="441325"/>
          </a:xfrm>
          <a:prstGeom prst="line">
            <a:avLst/>
          </a:prstGeom>
          <a:noFill/>
          <a:ln w="127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1" name="Line 21"/>
          <p:cNvSpPr>
            <a:spLocks noChangeShapeType="1"/>
          </p:cNvSpPr>
          <p:nvPr/>
        </p:nvSpPr>
        <p:spPr bwMode="auto">
          <a:xfrm>
            <a:off x="6616700" y="4170363"/>
            <a:ext cx="0" cy="441325"/>
          </a:xfrm>
          <a:prstGeom prst="line">
            <a:avLst/>
          </a:prstGeom>
          <a:noFill/>
          <a:ln w="127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2" name="Line 22"/>
          <p:cNvSpPr>
            <a:spLocks noChangeShapeType="1"/>
          </p:cNvSpPr>
          <p:nvPr/>
        </p:nvSpPr>
        <p:spPr bwMode="auto">
          <a:xfrm>
            <a:off x="6616700" y="5053013"/>
            <a:ext cx="0" cy="441325"/>
          </a:xfrm>
          <a:prstGeom prst="line">
            <a:avLst/>
          </a:prstGeom>
          <a:noFill/>
          <a:ln w="127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3" name="Line 23"/>
          <p:cNvSpPr>
            <a:spLocks noChangeShapeType="1"/>
          </p:cNvSpPr>
          <p:nvPr/>
        </p:nvSpPr>
        <p:spPr bwMode="auto">
          <a:xfrm>
            <a:off x="6616700" y="5934075"/>
            <a:ext cx="0" cy="2952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4" name="Line 24"/>
          <p:cNvSpPr>
            <a:spLocks noChangeShapeType="1"/>
          </p:cNvSpPr>
          <p:nvPr/>
        </p:nvSpPr>
        <p:spPr bwMode="auto">
          <a:xfrm>
            <a:off x="2663825" y="5934075"/>
            <a:ext cx="0" cy="2952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5" name="Line 25"/>
          <p:cNvSpPr>
            <a:spLocks noChangeShapeType="1"/>
          </p:cNvSpPr>
          <p:nvPr/>
        </p:nvSpPr>
        <p:spPr bwMode="auto">
          <a:xfrm>
            <a:off x="2663825" y="6229350"/>
            <a:ext cx="3952875"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6" name="Rectangle 26"/>
          <p:cNvSpPr>
            <a:spLocks noChangeArrowheads="1"/>
          </p:cNvSpPr>
          <p:nvPr/>
        </p:nvSpPr>
        <p:spPr bwMode="auto">
          <a:xfrm>
            <a:off x="1987550" y="2870200"/>
            <a:ext cx="135255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president x</a:t>
            </a:r>
          </a:p>
        </p:txBody>
      </p:sp>
      <p:sp>
        <p:nvSpPr>
          <p:cNvPr id="25627" name="Rectangle 27"/>
          <p:cNvSpPr>
            <a:spLocks noChangeArrowheads="1"/>
          </p:cNvSpPr>
          <p:nvPr/>
        </p:nvSpPr>
        <p:spPr bwMode="auto">
          <a:xfrm>
            <a:off x="5940425" y="2870200"/>
            <a:ext cx="135255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president y</a:t>
            </a:r>
          </a:p>
        </p:txBody>
      </p:sp>
      <p:sp>
        <p:nvSpPr>
          <p:cNvPr id="25628" name="Rectangle 28"/>
          <p:cNvSpPr>
            <a:spLocks noChangeArrowheads="1"/>
          </p:cNvSpPr>
          <p:nvPr/>
        </p:nvSpPr>
        <p:spPr bwMode="auto">
          <a:xfrm>
            <a:off x="1887538" y="3752850"/>
            <a:ext cx="1547812"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interpreter x</a:t>
            </a:r>
          </a:p>
        </p:txBody>
      </p:sp>
      <p:sp>
        <p:nvSpPr>
          <p:cNvPr id="25629" name="Rectangle 29"/>
          <p:cNvSpPr>
            <a:spLocks noChangeArrowheads="1"/>
          </p:cNvSpPr>
          <p:nvPr/>
        </p:nvSpPr>
        <p:spPr bwMode="auto">
          <a:xfrm>
            <a:off x="1843088" y="4635500"/>
            <a:ext cx="1641475"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cryptography</a:t>
            </a:r>
          </a:p>
        </p:txBody>
      </p:sp>
      <p:sp>
        <p:nvSpPr>
          <p:cNvPr id="25630" name="Rectangle 30"/>
          <p:cNvSpPr>
            <a:spLocks noChangeArrowheads="1"/>
          </p:cNvSpPr>
          <p:nvPr/>
        </p:nvSpPr>
        <p:spPr bwMode="auto">
          <a:xfrm>
            <a:off x="5795963" y="4635500"/>
            <a:ext cx="1641475"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cryptography</a:t>
            </a:r>
          </a:p>
        </p:txBody>
      </p:sp>
      <p:sp>
        <p:nvSpPr>
          <p:cNvPr id="25631" name="Rectangle 31"/>
          <p:cNvSpPr>
            <a:spLocks noChangeArrowheads="1"/>
          </p:cNvSpPr>
          <p:nvPr/>
        </p:nvSpPr>
        <p:spPr bwMode="auto">
          <a:xfrm>
            <a:off x="2124075" y="5518150"/>
            <a:ext cx="10795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operator</a:t>
            </a:r>
          </a:p>
        </p:txBody>
      </p:sp>
      <p:sp>
        <p:nvSpPr>
          <p:cNvPr id="25632" name="Rectangle 32"/>
          <p:cNvSpPr>
            <a:spLocks noChangeArrowheads="1"/>
          </p:cNvSpPr>
          <p:nvPr/>
        </p:nvSpPr>
        <p:spPr bwMode="auto">
          <a:xfrm>
            <a:off x="6076950" y="5518150"/>
            <a:ext cx="10795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operator</a:t>
            </a:r>
          </a:p>
        </p:txBody>
      </p:sp>
      <p:sp>
        <p:nvSpPr>
          <p:cNvPr id="25633" name="Rectangle 33"/>
          <p:cNvSpPr>
            <a:spLocks noChangeArrowheads="1"/>
          </p:cNvSpPr>
          <p:nvPr/>
        </p:nvSpPr>
        <p:spPr bwMode="auto">
          <a:xfrm>
            <a:off x="3990975" y="2797175"/>
            <a:ext cx="13017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diplomatic</a:t>
            </a:r>
          </a:p>
          <a:p>
            <a:pPr algn="ctr" defTabSz="814388"/>
            <a:r>
              <a:rPr lang="en-US" sz="2100">
                <a:solidFill>
                  <a:schemeClr val="tx1"/>
                </a:solidFill>
                <a:latin typeface="Palatino" charset="0"/>
              </a:rPr>
              <a:t>rules</a:t>
            </a:r>
          </a:p>
        </p:txBody>
      </p:sp>
      <p:sp>
        <p:nvSpPr>
          <p:cNvPr id="25634" name="Rectangle 34"/>
          <p:cNvSpPr>
            <a:spLocks noChangeArrowheads="1"/>
          </p:cNvSpPr>
          <p:nvPr/>
        </p:nvSpPr>
        <p:spPr bwMode="auto">
          <a:xfrm>
            <a:off x="4086225" y="3606800"/>
            <a:ext cx="11080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common</a:t>
            </a:r>
          </a:p>
          <a:p>
            <a:pPr algn="ctr" defTabSz="814388"/>
            <a:r>
              <a:rPr lang="en-US" sz="2100">
                <a:solidFill>
                  <a:schemeClr val="tx1"/>
                </a:solidFill>
                <a:latin typeface="Palatino" charset="0"/>
              </a:rPr>
              <a:t>language</a:t>
            </a:r>
          </a:p>
        </p:txBody>
      </p:sp>
      <p:sp>
        <p:nvSpPr>
          <p:cNvPr id="25635" name="Rectangle 35"/>
          <p:cNvSpPr>
            <a:spLocks noChangeArrowheads="1"/>
          </p:cNvSpPr>
          <p:nvPr/>
        </p:nvSpPr>
        <p:spPr bwMode="auto">
          <a:xfrm>
            <a:off x="4108450" y="4487863"/>
            <a:ext cx="106362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common</a:t>
            </a:r>
          </a:p>
          <a:p>
            <a:pPr algn="ctr" defTabSz="814388"/>
            <a:r>
              <a:rPr lang="en-US" sz="2100">
                <a:solidFill>
                  <a:schemeClr val="tx1"/>
                </a:solidFill>
                <a:latin typeface="Palatino" charset="0"/>
              </a:rPr>
              <a:t>key</a:t>
            </a:r>
          </a:p>
        </p:txBody>
      </p:sp>
      <p:sp>
        <p:nvSpPr>
          <p:cNvPr id="25636" name="Rectangle 36"/>
          <p:cNvSpPr>
            <a:spLocks noChangeArrowheads="1"/>
          </p:cNvSpPr>
          <p:nvPr/>
        </p:nvSpPr>
        <p:spPr bwMode="auto">
          <a:xfrm>
            <a:off x="4108450" y="5370513"/>
            <a:ext cx="106362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common</a:t>
            </a:r>
          </a:p>
          <a:p>
            <a:pPr algn="ctr" defTabSz="814388"/>
            <a:r>
              <a:rPr lang="en-US" sz="2100">
                <a:solidFill>
                  <a:schemeClr val="tx1"/>
                </a:solidFill>
                <a:latin typeface="Palatino" charset="0"/>
              </a:rPr>
              <a:t>channel</a:t>
            </a:r>
          </a:p>
        </p:txBody>
      </p:sp>
      <p:sp>
        <p:nvSpPr>
          <p:cNvPr id="25637" name="Rectangle 37"/>
          <p:cNvSpPr>
            <a:spLocks noChangeArrowheads="1"/>
          </p:cNvSpPr>
          <p:nvPr/>
        </p:nvSpPr>
        <p:spPr bwMode="auto">
          <a:xfrm>
            <a:off x="3806825" y="6253163"/>
            <a:ext cx="153035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physical link</a:t>
            </a:r>
          </a:p>
        </p:txBody>
      </p:sp>
      <p:sp>
        <p:nvSpPr>
          <p:cNvPr id="25638" name="Rectangle 38"/>
          <p:cNvSpPr>
            <a:spLocks noChangeArrowheads="1"/>
          </p:cNvSpPr>
          <p:nvPr/>
        </p:nvSpPr>
        <p:spPr bwMode="auto">
          <a:xfrm>
            <a:off x="5840413" y="3752850"/>
            <a:ext cx="1547812"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862" tIns="17462" rIns="42862" bIns="17462">
            <a:spAutoFit/>
          </a:bodyPr>
          <a:lstStyle/>
          <a:p>
            <a:pPr algn="ctr" defTabSz="814388"/>
            <a:r>
              <a:rPr lang="en-US" sz="2100">
                <a:solidFill>
                  <a:schemeClr val="tx1"/>
                </a:solidFill>
                <a:latin typeface="Palatino" charset="0"/>
              </a:rPr>
              <a:t>interpreter y</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757363" y="342900"/>
            <a:ext cx="5802312" cy="461963"/>
          </a:xfrm>
          <a:noFill/>
        </p:spPr>
        <p:txBody>
          <a:bodyPr wrap="none" lIns="42862" tIns="17462" rIns="42862" bIns="17462" anchor="t">
            <a:spAutoFit/>
          </a:bodyPr>
          <a:lstStyle/>
          <a:p>
            <a:pPr defTabSz="677863" eaLnBrk="1" hangingPunct="1"/>
            <a:r>
              <a:rPr lang="en-US" sz="2800" smtClean="0">
                <a:latin typeface="Palatino" charset="0"/>
              </a:rPr>
              <a:t>The TCP/IP and the 7 layer OSI model</a:t>
            </a:r>
          </a:p>
        </p:txBody>
      </p:sp>
      <p:sp>
        <p:nvSpPr>
          <p:cNvPr id="26627" name="Rectangle 3"/>
          <p:cNvSpPr>
            <a:spLocks noChangeArrowheads="1"/>
          </p:cNvSpPr>
          <p:nvPr/>
        </p:nvSpPr>
        <p:spPr bwMode="auto">
          <a:xfrm>
            <a:off x="381000" y="1924050"/>
            <a:ext cx="2209800" cy="1743075"/>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accent2"/>
                </a:solidFill>
                <a:latin typeface="Times New Roman" pitchFamily="18" charset="0"/>
              </a:rPr>
              <a:t>Application- or</a:t>
            </a:r>
          </a:p>
          <a:p>
            <a:pPr algn="ctr"/>
            <a:r>
              <a:rPr lang="en-US">
                <a:solidFill>
                  <a:schemeClr val="accent2"/>
                </a:solidFill>
                <a:latin typeface="Times New Roman" pitchFamily="18" charset="0"/>
              </a:rPr>
              <a:t>process layer</a:t>
            </a:r>
          </a:p>
        </p:txBody>
      </p:sp>
      <p:sp>
        <p:nvSpPr>
          <p:cNvPr id="26628" name="Rectangle 4"/>
          <p:cNvSpPr>
            <a:spLocks noChangeArrowheads="1"/>
          </p:cNvSpPr>
          <p:nvPr/>
        </p:nvSpPr>
        <p:spPr bwMode="auto">
          <a:xfrm>
            <a:off x="381000" y="3692525"/>
            <a:ext cx="2209800" cy="593725"/>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accent2"/>
                </a:solidFill>
                <a:latin typeface="Times New Roman" pitchFamily="18" charset="0"/>
              </a:rPr>
              <a:t>Host-to-host</a:t>
            </a:r>
          </a:p>
          <a:p>
            <a:pPr algn="ctr"/>
            <a:r>
              <a:rPr lang="en-US">
                <a:solidFill>
                  <a:schemeClr val="accent2"/>
                </a:solidFill>
                <a:latin typeface="Times New Roman" pitchFamily="18" charset="0"/>
              </a:rPr>
              <a:t>transport layer</a:t>
            </a:r>
          </a:p>
        </p:txBody>
      </p:sp>
      <p:sp>
        <p:nvSpPr>
          <p:cNvPr id="26629" name="Rectangle 5"/>
          <p:cNvSpPr>
            <a:spLocks noChangeArrowheads="1"/>
          </p:cNvSpPr>
          <p:nvPr/>
        </p:nvSpPr>
        <p:spPr bwMode="auto">
          <a:xfrm>
            <a:off x="381000" y="4279900"/>
            <a:ext cx="2209800" cy="563563"/>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accent2"/>
                </a:solidFill>
                <a:latin typeface="Times New Roman" pitchFamily="18" charset="0"/>
              </a:rPr>
              <a:t>Internet-protocol</a:t>
            </a:r>
          </a:p>
          <a:p>
            <a:pPr algn="ctr"/>
            <a:r>
              <a:rPr lang="en-US">
                <a:solidFill>
                  <a:schemeClr val="accent2"/>
                </a:solidFill>
                <a:latin typeface="Times New Roman" pitchFamily="18" charset="0"/>
              </a:rPr>
              <a:t>IP</a:t>
            </a:r>
          </a:p>
        </p:txBody>
      </p:sp>
      <p:sp>
        <p:nvSpPr>
          <p:cNvPr id="26630" name="Rectangle 6"/>
          <p:cNvSpPr>
            <a:spLocks noChangeArrowheads="1"/>
          </p:cNvSpPr>
          <p:nvPr/>
        </p:nvSpPr>
        <p:spPr bwMode="auto">
          <a:xfrm>
            <a:off x="381000" y="4819650"/>
            <a:ext cx="2209800" cy="612775"/>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accent2"/>
                </a:solidFill>
                <a:latin typeface="Times New Roman" pitchFamily="18" charset="0"/>
              </a:rPr>
              <a:t>network-interface</a:t>
            </a:r>
          </a:p>
        </p:txBody>
      </p:sp>
      <p:sp>
        <p:nvSpPr>
          <p:cNvPr id="26631" name="Rectangle 7"/>
          <p:cNvSpPr>
            <a:spLocks noChangeArrowheads="1"/>
          </p:cNvSpPr>
          <p:nvPr/>
        </p:nvSpPr>
        <p:spPr bwMode="auto">
          <a:xfrm>
            <a:off x="381000" y="5429250"/>
            <a:ext cx="2209800" cy="590550"/>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accent2"/>
                </a:solidFill>
                <a:latin typeface="Times New Roman" pitchFamily="18" charset="0"/>
              </a:rPr>
              <a:t>Physical layer</a:t>
            </a:r>
          </a:p>
        </p:txBody>
      </p:sp>
      <p:sp>
        <p:nvSpPr>
          <p:cNvPr id="26632" name="Rectangle 8"/>
          <p:cNvSpPr>
            <a:spLocks noChangeArrowheads="1"/>
          </p:cNvSpPr>
          <p:nvPr/>
        </p:nvSpPr>
        <p:spPr bwMode="auto">
          <a:xfrm>
            <a:off x="3810000" y="1927225"/>
            <a:ext cx="2362200" cy="561975"/>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3" name="Rectangle 9"/>
          <p:cNvSpPr>
            <a:spLocks noChangeArrowheads="1"/>
          </p:cNvSpPr>
          <p:nvPr/>
        </p:nvSpPr>
        <p:spPr bwMode="auto">
          <a:xfrm>
            <a:off x="3810000" y="2514600"/>
            <a:ext cx="2362200" cy="563563"/>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Rectangle 10"/>
          <p:cNvSpPr>
            <a:spLocks noChangeArrowheads="1"/>
          </p:cNvSpPr>
          <p:nvPr/>
        </p:nvSpPr>
        <p:spPr bwMode="auto">
          <a:xfrm>
            <a:off x="3810000" y="3103563"/>
            <a:ext cx="2362200" cy="563562"/>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5" name="Rectangle 11"/>
          <p:cNvSpPr>
            <a:spLocks noChangeArrowheads="1"/>
          </p:cNvSpPr>
          <p:nvPr/>
        </p:nvSpPr>
        <p:spPr bwMode="auto">
          <a:xfrm>
            <a:off x="3810000" y="3692525"/>
            <a:ext cx="2362200" cy="561975"/>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6" name="Rectangle 12"/>
          <p:cNvSpPr>
            <a:spLocks noChangeArrowheads="1"/>
          </p:cNvSpPr>
          <p:nvPr/>
        </p:nvSpPr>
        <p:spPr bwMode="auto">
          <a:xfrm>
            <a:off x="3810000" y="4210050"/>
            <a:ext cx="2362200" cy="685800"/>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7" name="Rectangle 13"/>
          <p:cNvSpPr>
            <a:spLocks noChangeArrowheads="1"/>
          </p:cNvSpPr>
          <p:nvPr/>
        </p:nvSpPr>
        <p:spPr bwMode="auto">
          <a:xfrm>
            <a:off x="3810000" y="4868863"/>
            <a:ext cx="2362200" cy="563562"/>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8" name="Rectangle 14"/>
          <p:cNvSpPr>
            <a:spLocks noChangeArrowheads="1"/>
          </p:cNvSpPr>
          <p:nvPr/>
        </p:nvSpPr>
        <p:spPr bwMode="auto">
          <a:xfrm>
            <a:off x="3810000" y="5429250"/>
            <a:ext cx="2362200" cy="590550"/>
          </a:xfrm>
          <a:prstGeom prst="rect">
            <a:avLst/>
          </a:prstGeom>
          <a:solidFill>
            <a:srgbClr val="DADADA"/>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9" name="Rectangle 15"/>
          <p:cNvSpPr>
            <a:spLocks noChangeArrowheads="1"/>
          </p:cNvSpPr>
          <p:nvPr/>
        </p:nvSpPr>
        <p:spPr bwMode="auto">
          <a:xfrm>
            <a:off x="4159250" y="2155825"/>
            <a:ext cx="1803400"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677863">
              <a:lnSpc>
                <a:spcPct val="90000"/>
              </a:lnSpc>
            </a:pPr>
            <a:r>
              <a:rPr lang="en-US" sz="1600">
                <a:solidFill>
                  <a:schemeClr val="accent2"/>
                </a:solidFill>
              </a:rPr>
              <a:t>Application layer</a:t>
            </a:r>
          </a:p>
        </p:txBody>
      </p:sp>
      <p:sp>
        <p:nvSpPr>
          <p:cNvPr id="26640" name="Rectangle 16"/>
          <p:cNvSpPr>
            <a:spLocks noChangeArrowheads="1"/>
          </p:cNvSpPr>
          <p:nvPr/>
        </p:nvSpPr>
        <p:spPr bwMode="auto">
          <a:xfrm>
            <a:off x="4097338" y="2670175"/>
            <a:ext cx="192722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677863">
              <a:lnSpc>
                <a:spcPct val="90000"/>
              </a:lnSpc>
            </a:pPr>
            <a:r>
              <a:rPr lang="en-US" sz="1600">
                <a:solidFill>
                  <a:schemeClr val="accent2"/>
                </a:solidFill>
              </a:rPr>
              <a:t>Presentation layer</a:t>
            </a:r>
          </a:p>
        </p:txBody>
      </p:sp>
      <p:sp>
        <p:nvSpPr>
          <p:cNvPr id="26641" name="Rectangle 17"/>
          <p:cNvSpPr>
            <a:spLocks noChangeArrowheads="1"/>
          </p:cNvSpPr>
          <p:nvPr/>
        </p:nvSpPr>
        <p:spPr bwMode="auto">
          <a:xfrm>
            <a:off x="4254500" y="3259138"/>
            <a:ext cx="1474788"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677863">
              <a:lnSpc>
                <a:spcPct val="90000"/>
              </a:lnSpc>
            </a:pPr>
            <a:r>
              <a:rPr lang="en-US" sz="1600">
                <a:solidFill>
                  <a:schemeClr val="accent2"/>
                </a:solidFill>
              </a:rPr>
              <a:t>Session layer</a:t>
            </a:r>
          </a:p>
        </p:txBody>
      </p:sp>
      <p:sp>
        <p:nvSpPr>
          <p:cNvPr id="26642" name="Rectangle 18"/>
          <p:cNvSpPr>
            <a:spLocks noChangeArrowheads="1"/>
          </p:cNvSpPr>
          <p:nvPr/>
        </p:nvSpPr>
        <p:spPr bwMode="auto">
          <a:xfrm>
            <a:off x="4102100" y="3921125"/>
            <a:ext cx="1644650"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677863">
              <a:lnSpc>
                <a:spcPct val="90000"/>
              </a:lnSpc>
            </a:pPr>
            <a:r>
              <a:rPr lang="en-US" sz="1600">
                <a:solidFill>
                  <a:schemeClr val="accent2"/>
                </a:solidFill>
              </a:rPr>
              <a:t>Transport layer</a:t>
            </a:r>
          </a:p>
        </p:txBody>
      </p:sp>
      <p:sp>
        <p:nvSpPr>
          <p:cNvPr id="26643" name="Rectangle 19"/>
          <p:cNvSpPr>
            <a:spLocks noChangeArrowheads="1"/>
          </p:cNvSpPr>
          <p:nvPr/>
        </p:nvSpPr>
        <p:spPr bwMode="auto">
          <a:xfrm>
            <a:off x="4311650" y="4510088"/>
            <a:ext cx="1498600"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677863">
              <a:lnSpc>
                <a:spcPct val="90000"/>
              </a:lnSpc>
            </a:pPr>
            <a:r>
              <a:rPr lang="en-US" sz="1600">
                <a:solidFill>
                  <a:schemeClr val="accent2"/>
                </a:solidFill>
              </a:rPr>
              <a:t>Network layer</a:t>
            </a:r>
          </a:p>
        </p:txBody>
      </p:sp>
      <p:sp>
        <p:nvSpPr>
          <p:cNvPr id="26644" name="Rectangle 20"/>
          <p:cNvSpPr>
            <a:spLocks noChangeArrowheads="1"/>
          </p:cNvSpPr>
          <p:nvPr/>
        </p:nvSpPr>
        <p:spPr bwMode="auto">
          <a:xfrm>
            <a:off x="4564063" y="5024438"/>
            <a:ext cx="990600"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677863">
              <a:lnSpc>
                <a:spcPct val="90000"/>
              </a:lnSpc>
            </a:pPr>
            <a:r>
              <a:rPr lang="en-US" sz="1600">
                <a:solidFill>
                  <a:schemeClr val="accent2"/>
                </a:solidFill>
              </a:rPr>
              <a:t>data link</a:t>
            </a:r>
          </a:p>
        </p:txBody>
      </p:sp>
      <p:sp>
        <p:nvSpPr>
          <p:cNvPr id="26645" name="Rectangle 21"/>
          <p:cNvSpPr>
            <a:spLocks noChangeArrowheads="1"/>
          </p:cNvSpPr>
          <p:nvPr/>
        </p:nvSpPr>
        <p:spPr bwMode="auto">
          <a:xfrm>
            <a:off x="4367213" y="5581650"/>
            <a:ext cx="152082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677863">
              <a:lnSpc>
                <a:spcPct val="90000"/>
              </a:lnSpc>
            </a:pPr>
            <a:r>
              <a:rPr lang="en-US" sz="1600">
                <a:solidFill>
                  <a:schemeClr val="accent2"/>
                </a:solidFill>
              </a:rPr>
              <a:t>Physical layer</a:t>
            </a:r>
          </a:p>
        </p:txBody>
      </p:sp>
      <p:sp>
        <p:nvSpPr>
          <p:cNvPr id="26646" name="Rectangle 22"/>
          <p:cNvSpPr>
            <a:spLocks noChangeArrowheads="1"/>
          </p:cNvSpPr>
          <p:nvPr/>
        </p:nvSpPr>
        <p:spPr bwMode="auto">
          <a:xfrm>
            <a:off x="6400800" y="1970088"/>
            <a:ext cx="23669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600">
                <a:latin typeface="Times New Roman" pitchFamily="18" charset="0"/>
              </a:rPr>
              <a:t>Communication services </a:t>
            </a:r>
          </a:p>
          <a:p>
            <a:r>
              <a:rPr lang="en-US" sz="1600">
                <a:latin typeface="Times New Roman" pitchFamily="18" charset="0"/>
              </a:rPr>
              <a:t>for end users</a:t>
            </a:r>
          </a:p>
        </p:txBody>
      </p:sp>
      <p:sp>
        <p:nvSpPr>
          <p:cNvPr id="26647" name="Rectangle 23"/>
          <p:cNvSpPr>
            <a:spLocks noChangeArrowheads="1"/>
          </p:cNvSpPr>
          <p:nvPr/>
        </p:nvSpPr>
        <p:spPr bwMode="auto">
          <a:xfrm>
            <a:off x="6400800" y="2579688"/>
            <a:ext cx="18526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600">
                <a:latin typeface="Times New Roman" pitchFamily="18" charset="0"/>
              </a:rPr>
              <a:t>Correct formatting</a:t>
            </a:r>
          </a:p>
          <a:p>
            <a:r>
              <a:rPr lang="en-US" sz="1600">
                <a:latin typeface="Times New Roman" pitchFamily="18" charset="0"/>
              </a:rPr>
              <a:t>and coding</a:t>
            </a:r>
          </a:p>
        </p:txBody>
      </p:sp>
      <p:sp>
        <p:nvSpPr>
          <p:cNvPr id="26648" name="Rectangle 24"/>
          <p:cNvSpPr>
            <a:spLocks noChangeArrowheads="1"/>
          </p:cNvSpPr>
          <p:nvPr/>
        </p:nvSpPr>
        <p:spPr bwMode="auto">
          <a:xfrm>
            <a:off x="6400800" y="3113088"/>
            <a:ext cx="18573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600">
                <a:latin typeface="Times New Roman" pitchFamily="18" charset="0"/>
              </a:rPr>
              <a:t>Support for session</a:t>
            </a:r>
          </a:p>
          <a:p>
            <a:r>
              <a:rPr lang="en-US" sz="1600">
                <a:latin typeface="Times New Roman" pitchFamily="18" charset="0"/>
              </a:rPr>
              <a:t>initiation</a:t>
            </a:r>
          </a:p>
        </p:txBody>
      </p:sp>
      <p:sp>
        <p:nvSpPr>
          <p:cNvPr id="26649" name="Rectangle 25"/>
          <p:cNvSpPr>
            <a:spLocks noChangeArrowheads="1"/>
          </p:cNvSpPr>
          <p:nvPr/>
        </p:nvSpPr>
        <p:spPr bwMode="auto">
          <a:xfrm>
            <a:off x="6400800" y="3722688"/>
            <a:ext cx="2195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600">
                <a:latin typeface="Times New Roman" pitchFamily="18" charset="0"/>
              </a:rPr>
              <a:t>Data transfers between</a:t>
            </a:r>
          </a:p>
          <a:p>
            <a:r>
              <a:rPr lang="en-US" sz="1600">
                <a:latin typeface="Times New Roman" pitchFamily="18" charset="0"/>
              </a:rPr>
              <a:t>nodes</a:t>
            </a:r>
          </a:p>
        </p:txBody>
      </p:sp>
      <p:sp>
        <p:nvSpPr>
          <p:cNvPr id="26650" name="Rectangle 26"/>
          <p:cNvSpPr>
            <a:spLocks noChangeArrowheads="1"/>
          </p:cNvSpPr>
          <p:nvPr/>
        </p:nvSpPr>
        <p:spPr bwMode="auto">
          <a:xfrm>
            <a:off x="6400800" y="4332288"/>
            <a:ext cx="12017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600">
                <a:latin typeface="Times New Roman" pitchFamily="18" charset="0"/>
              </a:rPr>
              <a:t>routing of</a:t>
            </a:r>
          </a:p>
          <a:p>
            <a:r>
              <a:rPr lang="en-US" sz="1600">
                <a:latin typeface="Times New Roman" pitchFamily="18" charset="0"/>
              </a:rPr>
              <a:t>connections</a:t>
            </a:r>
          </a:p>
        </p:txBody>
      </p:sp>
      <p:sp>
        <p:nvSpPr>
          <p:cNvPr id="26651" name="Rectangle 27"/>
          <p:cNvSpPr>
            <a:spLocks noChangeArrowheads="1"/>
          </p:cNvSpPr>
          <p:nvPr/>
        </p:nvSpPr>
        <p:spPr bwMode="auto">
          <a:xfrm>
            <a:off x="6400800" y="4865688"/>
            <a:ext cx="21288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600">
                <a:latin typeface="Times New Roman" pitchFamily="18" charset="0"/>
              </a:rPr>
              <a:t>Support for error-free</a:t>
            </a:r>
          </a:p>
          <a:p>
            <a:r>
              <a:rPr lang="en-US" sz="1600">
                <a:latin typeface="Times New Roman" pitchFamily="18" charset="0"/>
              </a:rPr>
              <a:t>data transfer</a:t>
            </a:r>
          </a:p>
        </p:txBody>
      </p:sp>
      <p:sp>
        <p:nvSpPr>
          <p:cNvPr id="26652" name="Rectangle 28"/>
          <p:cNvSpPr>
            <a:spLocks noChangeArrowheads="1"/>
          </p:cNvSpPr>
          <p:nvPr/>
        </p:nvSpPr>
        <p:spPr bwMode="auto">
          <a:xfrm>
            <a:off x="6400800" y="5475288"/>
            <a:ext cx="21129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600">
                <a:latin typeface="Times New Roman" pitchFamily="18" charset="0"/>
              </a:rPr>
              <a:t>physical access to</a:t>
            </a:r>
          </a:p>
          <a:p>
            <a:r>
              <a:rPr lang="en-US" sz="1600">
                <a:latin typeface="Times New Roman" pitchFamily="18" charset="0"/>
              </a:rPr>
              <a:t>communication media</a:t>
            </a:r>
          </a:p>
        </p:txBody>
      </p:sp>
      <p:sp>
        <p:nvSpPr>
          <p:cNvPr id="26653" name="Text Box 29"/>
          <p:cNvSpPr txBox="1">
            <a:spLocks noChangeArrowheads="1"/>
          </p:cNvSpPr>
          <p:nvPr/>
        </p:nvSpPr>
        <p:spPr bwMode="auto">
          <a:xfrm>
            <a:off x="133350" y="6477000"/>
            <a:ext cx="1314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O’Brien 193</a:t>
            </a:r>
          </a:p>
        </p:txBody>
      </p:sp>
      <p:sp>
        <p:nvSpPr>
          <p:cNvPr id="26654" name="Text Box 30"/>
          <p:cNvSpPr txBox="1">
            <a:spLocks noChangeArrowheads="1"/>
          </p:cNvSpPr>
          <p:nvPr/>
        </p:nvSpPr>
        <p:spPr bwMode="auto">
          <a:xfrm>
            <a:off x="787400" y="1401763"/>
            <a:ext cx="1017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a:solidFill>
                  <a:schemeClr val="tx1"/>
                </a:solidFill>
                <a:latin typeface="Times New Roman" pitchFamily="18" charset="0"/>
              </a:rPr>
              <a:t>TCP/IP</a:t>
            </a:r>
          </a:p>
        </p:txBody>
      </p:sp>
      <p:sp>
        <p:nvSpPr>
          <p:cNvPr id="26655" name="Text Box 31"/>
          <p:cNvSpPr txBox="1">
            <a:spLocks noChangeArrowheads="1"/>
          </p:cNvSpPr>
          <p:nvPr/>
        </p:nvSpPr>
        <p:spPr bwMode="auto">
          <a:xfrm>
            <a:off x="4414838" y="1401763"/>
            <a:ext cx="620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000" b="1">
                <a:solidFill>
                  <a:schemeClr val="tx2"/>
                </a:solidFill>
                <a:latin typeface="Arial" pitchFamily="34" charset="0"/>
              </a:defRPr>
            </a:lvl1pPr>
            <a:lvl2pPr marL="742950" indent="-285750">
              <a:defRPr sz="2000" b="1">
                <a:solidFill>
                  <a:schemeClr val="tx2"/>
                </a:solidFill>
                <a:latin typeface="Arial" pitchFamily="34" charset="0"/>
              </a:defRPr>
            </a:lvl2pPr>
            <a:lvl3pPr marL="1143000" indent="-228600">
              <a:defRPr sz="2000" b="1">
                <a:solidFill>
                  <a:schemeClr val="tx2"/>
                </a:solidFill>
                <a:latin typeface="Arial" pitchFamily="34" charset="0"/>
              </a:defRPr>
            </a:lvl3pPr>
            <a:lvl4pPr marL="1600200" indent="-228600">
              <a:defRPr sz="2000" b="1">
                <a:solidFill>
                  <a:schemeClr val="tx2"/>
                </a:solidFill>
                <a:latin typeface="Arial" pitchFamily="34" charset="0"/>
              </a:defRPr>
            </a:lvl4pPr>
            <a:lvl5pPr marL="2057400" indent="-228600">
              <a:defRPr sz="2000" b="1">
                <a:solidFill>
                  <a:schemeClr val="tx2"/>
                </a:solidFill>
                <a:latin typeface="Arial" pitchFamily="34" charset="0"/>
              </a:defRPr>
            </a:lvl5pPr>
            <a:lvl6pPr marL="2514600" indent="-228600" eaLnBrk="0" fontAlgn="base" hangingPunct="0">
              <a:spcBef>
                <a:spcPct val="0"/>
              </a:spcBef>
              <a:spcAft>
                <a:spcPct val="0"/>
              </a:spcAft>
              <a:defRPr sz="2000" b="1">
                <a:solidFill>
                  <a:schemeClr val="tx2"/>
                </a:solidFill>
                <a:latin typeface="Arial" pitchFamily="34" charset="0"/>
              </a:defRPr>
            </a:lvl6pPr>
            <a:lvl7pPr marL="2971800" indent="-228600" eaLnBrk="0" fontAlgn="base" hangingPunct="0">
              <a:spcBef>
                <a:spcPct val="0"/>
              </a:spcBef>
              <a:spcAft>
                <a:spcPct val="0"/>
              </a:spcAft>
              <a:defRPr sz="2000" b="1">
                <a:solidFill>
                  <a:schemeClr val="tx2"/>
                </a:solidFill>
                <a:latin typeface="Arial" pitchFamily="34" charset="0"/>
              </a:defRPr>
            </a:lvl7pPr>
            <a:lvl8pPr marL="3429000" indent="-228600" eaLnBrk="0" fontAlgn="base" hangingPunct="0">
              <a:spcBef>
                <a:spcPct val="0"/>
              </a:spcBef>
              <a:spcAft>
                <a:spcPct val="0"/>
              </a:spcAft>
              <a:defRPr sz="2000" b="1">
                <a:solidFill>
                  <a:schemeClr val="tx2"/>
                </a:solidFill>
                <a:latin typeface="Arial" pitchFamily="34" charset="0"/>
              </a:defRPr>
            </a:lvl8pPr>
            <a:lvl9pPr marL="3886200" indent="-228600" eaLnBrk="0" fontAlgn="base" hangingPunct="0">
              <a:spcBef>
                <a:spcPct val="0"/>
              </a:spcBef>
              <a:spcAft>
                <a:spcPct val="0"/>
              </a:spcAft>
              <a:defRPr sz="2000" b="1">
                <a:solidFill>
                  <a:schemeClr val="tx2"/>
                </a:solidFill>
                <a:latin typeface="Arial" pitchFamily="34" charset="0"/>
              </a:defRPr>
            </a:lvl9pPr>
          </a:lstStyle>
          <a:p>
            <a:pPr algn="ctr"/>
            <a:r>
              <a:rPr lang="en-US">
                <a:solidFill>
                  <a:schemeClr val="tx1"/>
                </a:solidFill>
                <a:latin typeface="Times New Roman" pitchFamily="18" charset="0"/>
              </a:rPr>
              <a:t>OSI</a:t>
            </a:r>
          </a:p>
        </p:txBody>
      </p:sp>
      <p:sp>
        <p:nvSpPr>
          <p:cNvPr id="26656" name="Line 32"/>
          <p:cNvSpPr>
            <a:spLocks noChangeShapeType="1"/>
          </p:cNvSpPr>
          <p:nvPr/>
        </p:nvSpPr>
        <p:spPr bwMode="auto">
          <a:xfrm>
            <a:off x="2590800" y="3657600"/>
            <a:ext cx="12192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7" name="Line 33"/>
          <p:cNvSpPr>
            <a:spLocks noChangeShapeType="1"/>
          </p:cNvSpPr>
          <p:nvPr/>
        </p:nvSpPr>
        <p:spPr bwMode="auto">
          <a:xfrm>
            <a:off x="2590800" y="1905000"/>
            <a:ext cx="12192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Line 34"/>
          <p:cNvSpPr>
            <a:spLocks noChangeShapeType="1"/>
          </p:cNvSpPr>
          <p:nvPr/>
        </p:nvSpPr>
        <p:spPr bwMode="auto">
          <a:xfrm>
            <a:off x="2590800" y="4267200"/>
            <a:ext cx="12192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9" name="Line 35"/>
          <p:cNvSpPr>
            <a:spLocks noChangeShapeType="1"/>
          </p:cNvSpPr>
          <p:nvPr/>
        </p:nvSpPr>
        <p:spPr bwMode="auto">
          <a:xfrm>
            <a:off x="2590800" y="4876800"/>
            <a:ext cx="12192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0" name="Line 36"/>
          <p:cNvSpPr>
            <a:spLocks noChangeShapeType="1"/>
          </p:cNvSpPr>
          <p:nvPr/>
        </p:nvSpPr>
        <p:spPr bwMode="auto">
          <a:xfrm>
            <a:off x="2590800" y="5410200"/>
            <a:ext cx="12192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1" name="Line 37"/>
          <p:cNvSpPr>
            <a:spLocks noChangeShapeType="1"/>
          </p:cNvSpPr>
          <p:nvPr/>
        </p:nvSpPr>
        <p:spPr bwMode="auto">
          <a:xfrm>
            <a:off x="2667000" y="6019800"/>
            <a:ext cx="12192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nchor="b"/>
          <a:lstStyle/>
          <a:p>
            <a:pPr eaLnBrk="1" hangingPunct="1"/>
            <a:r>
              <a:rPr lang="en-US" smtClean="0"/>
              <a:t>OSI 7-Layer Model</a:t>
            </a:r>
          </a:p>
        </p:txBody>
      </p:sp>
      <p:sp>
        <p:nvSpPr>
          <p:cNvPr id="27651" name="Rectangle 3"/>
          <p:cNvSpPr>
            <a:spLocks noGrp="1" noChangeArrowheads="1"/>
          </p:cNvSpPr>
          <p:nvPr>
            <p:ph idx="1"/>
          </p:nvPr>
        </p:nvSpPr>
        <p:spPr>
          <a:xfrm>
            <a:off x="685800" y="1676400"/>
            <a:ext cx="7772400" cy="4572000"/>
          </a:xfrm>
        </p:spPr>
        <p:txBody>
          <a:bodyPr/>
          <a:lstStyle/>
          <a:p>
            <a:pPr eaLnBrk="1" hangingPunct="1">
              <a:spcAft>
                <a:spcPct val="70000"/>
              </a:spcAft>
              <a:buFont typeface="Wingdings" pitchFamily="2" charset="2"/>
              <a:buNone/>
            </a:pPr>
            <a:r>
              <a:rPr lang="en-US" sz="2000" smtClean="0"/>
              <a:t>7.	Application  (user application program)</a:t>
            </a:r>
          </a:p>
          <a:p>
            <a:pPr eaLnBrk="1" hangingPunct="1">
              <a:spcAft>
                <a:spcPct val="70000"/>
              </a:spcAft>
              <a:buFont typeface="Wingdings" pitchFamily="2" charset="2"/>
              <a:buNone/>
            </a:pPr>
            <a:r>
              <a:rPr lang="en-US" sz="2000" smtClean="0"/>
              <a:t>6. 	Presentation  (user interface / screen display )</a:t>
            </a:r>
          </a:p>
          <a:p>
            <a:pPr eaLnBrk="1" hangingPunct="1">
              <a:spcAft>
                <a:spcPct val="70000"/>
              </a:spcAft>
              <a:buFont typeface="Wingdings" pitchFamily="2" charset="2"/>
              <a:buNone/>
            </a:pPr>
            <a:r>
              <a:rPr lang="en-US" sz="2000" smtClean="0"/>
              <a:t>5.	Session ( exchange between two nodes on the network )</a:t>
            </a:r>
          </a:p>
          <a:p>
            <a:pPr eaLnBrk="1" hangingPunct="1">
              <a:spcAft>
                <a:spcPct val="70000"/>
              </a:spcAft>
              <a:buFont typeface="Wingdings" pitchFamily="2" charset="2"/>
              <a:buNone/>
            </a:pPr>
            <a:r>
              <a:rPr lang="en-US" sz="2000" smtClean="0"/>
              <a:t>4.	Transport ( protocol for encoding messages )</a:t>
            </a:r>
          </a:p>
          <a:p>
            <a:pPr eaLnBrk="1" hangingPunct="1">
              <a:spcAft>
                <a:spcPct val="70000"/>
              </a:spcAft>
              <a:buFont typeface="Wingdings" pitchFamily="2" charset="2"/>
              <a:buNone/>
            </a:pPr>
            <a:r>
              <a:rPr lang="en-US" sz="2000" smtClean="0"/>
              <a:t>3.	Network  ( mechanism for separating multiple messages )</a:t>
            </a:r>
          </a:p>
          <a:p>
            <a:pPr eaLnBrk="1" hangingPunct="1">
              <a:spcAft>
                <a:spcPct val="70000"/>
              </a:spcAft>
              <a:buFont typeface="Wingdings" pitchFamily="2" charset="2"/>
              <a:buNone/>
            </a:pPr>
            <a:r>
              <a:rPr lang="en-US" sz="2000" smtClean="0"/>
              <a:t>2.	Link  ( data encoding schemes )</a:t>
            </a:r>
          </a:p>
          <a:p>
            <a:pPr eaLnBrk="1" hangingPunct="1">
              <a:spcAft>
                <a:spcPct val="70000"/>
              </a:spcAft>
              <a:buFont typeface="Wingdings" pitchFamily="2" charset="2"/>
              <a:buNone/>
            </a:pPr>
            <a:r>
              <a:rPr lang="en-US" sz="2000" smtClean="0"/>
              <a:t>1.	Physical  ( wires, connectors , voltage )</a:t>
            </a:r>
          </a:p>
        </p:txBody>
      </p:sp>
      <p:sp>
        <p:nvSpPr>
          <p:cNvPr id="27652" name="Text Box 4"/>
          <p:cNvSpPr txBox="1">
            <a:spLocks noChangeArrowheads="1"/>
          </p:cNvSpPr>
          <p:nvPr/>
        </p:nvSpPr>
        <p:spPr bwMode="auto">
          <a:xfrm>
            <a:off x="6842125" y="746125"/>
            <a:ext cx="1314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O’Brien 150</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8"/>
          <p:cNvSpPr>
            <a:spLocks noChangeShapeType="1"/>
          </p:cNvSpPr>
          <p:nvPr/>
        </p:nvSpPr>
        <p:spPr bwMode="auto">
          <a:xfrm>
            <a:off x="4572000" y="2133600"/>
            <a:ext cx="0" cy="1295400"/>
          </a:xfrm>
          <a:prstGeom prst="line">
            <a:avLst/>
          </a:prstGeom>
          <a:noFill/>
          <a:ln w="12700">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5" name="Rectangle 2"/>
          <p:cNvSpPr>
            <a:spLocks noGrp="1" noChangeArrowheads="1"/>
          </p:cNvSpPr>
          <p:nvPr>
            <p:ph type="title"/>
          </p:nvPr>
        </p:nvSpPr>
        <p:spPr/>
        <p:txBody>
          <a:bodyPr/>
          <a:lstStyle/>
          <a:p>
            <a:pPr eaLnBrk="1" hangingPunct="1"/>
            <a:r>
              <a:rPr lang="en-US" sz="3200" smtClean="0"/>
              <a:t>Applications of Telecommunications</a:t>
            </a:r>
          </a:p>
        </p:txBody>
      </p:sp>
      <p:sp>
        <p:nvSpPr>
          <p:cNvPr id="3076" name="Rectangle 3"/>
          <p:cNvSpPr>
            <a:spLocks noChangeArrowheads="1"/>
          </p:cNvSpPr>
          <p:nvPr/>
        </p:nvSpPr>
        <p:spPr bwMode="auto">
          <a:xfrm>
            <a:off x="3505200" y="1600200"/>
            <a:ext cx="2133600" cy="5334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defTabSz="762000"/>
            <a:r>
              <a:rPr lang="en-US" sz="1800">
                <a:solidFill>
                  <a:schemeClr val="accent2"/>
                </a:solidFill>
                <a:latin typeface="Times New Roman" pitchFamily="18" charset="0"/>
              </a:rPr>
              <a:t>Business</a:t>
            </a:r>
          </a:p>
          <a:p>
            <a:pPr algn="ctr" defTabSz="762000"/>
            <a:r>
              <a:rPr lang="en-US" sz="1800">
                <a:solidFill>
                  <a:schemeClr val="accent2"/>
                </a:solidFill>
                <a:latin typeface="Times New Roman" pitchFamily="18" charset="0"/>
              </a:rPr>
              <a:t>Telecommunications</a:t>
            </a:r>
            <a:endParaRPr lang="en-US" sz="1800" b="0">
              <a:solidFill>
                <a:schemeClr val="tx1"/>
              </a:solidFill>
              <a:latin typeface="Times New Roman" pitchFamily="18" charset="0"/>
            </a:endParaRPr>
          </a:p>
        </p:txBody>
      </p:sp>
      <p:sp>
        <p:nvSpPr>
          <p:cNvPr id="3077" name="Rectangle 9"/>
          <p:cNvSpPr>
            <a:spLocks noChangeArrowheads="1"/>
          </p:cNvSpPr>
          <p:nvPr/>
        </p:nvSpPr>
        <p:spPr bwMode="auto">
          <a:xfrm>
            <a:off x="3505200" y="2590800"/>
            <a:ext cx="2133600" cy="5334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defTabSz="762000"/>
            <a:r>
              <a:rPr lang="en-US" sz="1800">
                <a:solidFill>
                  <a:schemeClr val="accent2"/>
                </a:solidFill>
                <a:latin typeface="Times New Roman" pitchFamily="18" charset="0"/>
              </a:rPr>
              <a:t>Telecommunications</a:t>
            </a:r>
          </a:p>
          <a:p>
            <a:pPr algn="ctr" defTabSz="762000"/>
            <a:r>
              <a:rPr lang="en-US" sz="1800">
                <a:solidFill>
                  <a:schemeClr val="accent2"/>
                </a:solidFill>
                <a:latin typeface="Times New Roman" pitchFamily="18" charset="0"/>
              </a:rPr>
              <a:t>Architectures</a:t>
            </a:r>
          </a:p>
        </p:txBody>
      </p:sp>
      <p:sp>
        <p:nvSpPr>
          <p:cNvPr id="3078" name="Rectangle 10"/>
          <p:cNvSpPr>
            <a:spLocks noChangeArrowheads="1"/>
          </p:cNvSpPr>
          <p:nvPr/>
        </p:nvSpPr>
        <p:spPr bwMode="auto">
          <a:xfrm>
            <a:off x="685800" y="3429000"/>
            <a:ext cx="2133600" cy="5334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defTabSz="762000"/>
            <a:r>
              <a:rPr lang="en-US" sz="1800">
                <a:solidFill>
                  <a:schemeClr val="accent2"/>
                </a:solidFill>
                <a:latin typeface="Times New Roman" pitchFamily="18" charset="0"/>
              </a:rPr>
              <a:t>Electronic commu- </a:t>
            </a:r>
          </a:p>
          <a:p>
            <a:pPr algn="ctr" defTabSz="762000"/>
            <a:r>
              <a:rPr lang="en-US" sz="1800">
                <a:solidFill>
                  <a:schemeClr val="accent2"/>
                </a:solidFill>
                <a:latin typeface="Times New Roman" pitchFamily="18" charset="0"/>
              </a:rPr>
              <a:t>nications system</a:t>
            </a:r>
          </a:p>
        </p:txBody>
      </p:sp>
      <p:sp>
        <p:nvSpPr>
          <p:cNvPr id="3079" name="Rectangle 11"/>
          <p:cNvSpPr>
            <a:spLocks noChangeArrowheads="1"/>
          </p:cNvSpPr>
          <p:nvPr/>
        </p:nvSpPr>
        <p:spPr bwMode="auto">
          <a:xfrm>
            <a:off x="3505200" y="3429000"/>
            <a:ext cx="2133600" cy="5334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defTabSz="762000"/>
            <a:r>
              <a:rPr lang="en-US" sz="1800">
                <a:solidFill>
                  <a:schemeClr val="accent2"/>
                </a:solidFill>
                <a:latin typeface="Times New Roman" pitchFamily="18" charset="0"/>
              </a:rPr>
              <a:t>Electronic meeting</a:t>
            </a:r>
          </a:p>
          <a:p>
            <a:pPr algn="ctr" defTabSz="762000"/>
            <a:r>
              <a:rPr lang="en-US" sz="1800">
                <a:solidFill>
                  <a:schemeClr val="accent2"/>
                </a:solidFill>
                <a:latin typeface="Times New Roman" pitchFamily="18" charset="0"/>
              </a:rPr>
              <a:t>systems</a:t>
            </a:r>
          </a:p>
        </p:txBody>
      </p:sp>
      <p:sp>
        <p:nvSpPr>
          <p:cNvPr id="3080" name="Rectangle 12"/>
          <p:cNvSpPr>
            <a:spLocks noChangeArrowheads="1"/>
          </p:cNvSpPr>
          <p:nvPr/>
        </p:nvSpPr>
        <p:spPr bwMode="auto">
          <a:xfrm>
            <a:off x="6248400" y="3429000"/>
            <a:ext cx="2133600" cy="5334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defTabSz="762000"/>
            <a:r>
              <a:rPr lang="en-US" sz="1800">
                <a:solidFill>
                  <a:schemeClr val="accent2"/>
                </a:solidFill>
                <a:latin typeface="Times New Roman" pitchFamily="18" charset="0"/>
              </a:rPr>
              <a:t>Business process </a:t>
            </a:r>
          </a:p>
          <a:p>
            <a:pPr algn="ctr" defTabSz="762000"/>
            <a:r>
              <a:rPr lang="en-US" sz="1800">
                <a:solidFill>
                  <a:schemeClr val="accent2"/>
                </a:solidFill>
                <a:latin typeface="Times New Roman" pitchFamily="18" charset="0"/>
              </a:rPr>
              <a:t>systems</a:t>
            </a:r>
          </a:p>
        </p:txBody>
      </p:sp>
      <p:sp>
        <p:nvSpPr>
          <p:cNvPr id="3081" name="Text Box 13"/>
          <p:cNvSpPr txBox="1">
            <a:spLocks noChangeArrowheads="1"/>
          </p:cNvSpPr>
          <p:nvPr/>
        </p:nvSpPr>
        <p:spPr bwMode="auto">
          <a:xfrm>
            <a:off x="5867400" y="1905000"/>
            <a:ext cx="2173288"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69863" indent="-169863"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buFontTx/>
              <a:buChar char="•"/>
            </a:pPr>
            <a:r>
              <a:rPr lang="en-US" sz="1600">
                <a:solidFill>
                  <a:schemeClr val="tx1"/>
                </a:solidFill>
              </a:rPr>
              <a:t>Centralized</a:t>
            </a:r>
          </a:p>
          <a:p>
            <a:pPr>
              <a:buFontTx/>
              <a:buChar char="•"/>
            </a:pPr>
            <a:r>
              <a:rPr lang="en-US" sz="1600">
                <a:solidFill>
                  <a:schemeClr val="tx1"/>
                </a:solidFill>
              </a:rPr>
              <a:t>Distributed</a:t>
            </a:r>
          </a:p>
          <a:p>
            <a:pPr>
              <a:buFontTx/>
              <a:buChar char="•"/>
            </a:pPr>
            <a:r>
              <a:rPr lang="en-US" sz="1600">
                <a:solidFill>
                  <a:schemeClr val="tx1"/>
                </a:solidFill>
              </a:rPr>
              <a:t>Client/server</a:t>
            </a:r>
          </a:p>
          <a:p>
            <a:pPr>
              <a:buFontTx/>
              <a:buChar char="•"/>
            </a:pPr>
            <a:r>
              <a:rPr lang="en-US" sz="1600">
                <a:solidFill>
                  <a:schemeClr val="tx1"/>
                </a:solidFill>
              </a:rPr>
              <a:t>Interorganizational</a:t>
            </a:r>
          </a:p>
          <a:p>
            <a:pPr>
              <a:buFontTx/>
              <a:buChar char="•"/>
            </a:pPr>
            <a:r>
              <a:rPr lang="en-US" sz="1600">
                <a:solidFill>
                  <a:schemeClr val="tx1"/>
                </a:solidFill>
              </a:rPr>
              <a:t>Global</a:t>
            </a:r>
          </a:p>
        </p:txBody>
      </p:sp>
      <p:sp>
        <p:nvSpPr>
          <p:cNvPr id="3082" name="Text Box 15"/>
          <p:cNvSpPr txBox="1">
            <a:spLocks noChangeArrowheads="1"/>
          </p:cNvSpPr>
          <p:nvPr/>
        </p:nvSpPr>
        <p:spPr bwMode="auto">
          <a:xfrm>
            <a:off x="304800" y="4175125"/>
            <a:ext cx="2984500"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234950" indent="-234950"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buFontTx/>
              <a:buChar char="•"/>
            </a:pPr>
            <a:r>
              <a:rPr lang="en-US" sz="1600">
                <a:solidFill>
                  <a:schemeClr val="tx1"/>
                </a:solidFill>
              </a:rPr>
              <a:t>Electronic mail</a:t>
            </a:r>
          </a:p>
          <a:p>
            <a:pPr>
              <a:buFontTx/>
              <a:buChar char="•"/>
            </a:pPr>
            <a:r>
              <a:rPr lang="en-US" sz="1600">
                <a:solidFill>
                  <a:schemeClr val="tx1"/>
                </a:solidFill>
              </a:rPr>
              <a:t>Voice mail</a:t>
            </a:r>
          </a:p>
          <a:p>
            <a:pPr>
              <a:buFontTx/>
              <a:buChar char="•"/>
            </a:pPr>
            <a:r>
              <a:rPr lang="en-US" sz="1600">
                <a:solidFill>
                  <a:schemeClr val="tx1"/>
                </a:solidFill>
              </a:rPr>
              <a:t>Bulletin Board systems</a:t>
            </a:r>
          </a:p>
          <a:p>
            <a:pPr>
              <a:buFontTx/>
              <a:buChar char="•"/>
            </a:pPr>
            <a:r>
              <a:rPr lang="en-US" sz="1600">
                <a:solidFill>
                  <a:schemeClr val="tx1"/>
                </a:solidFill>
              </a:rPr>
              <a:t>Videotex</a:t>
            </a:r>
          </a:p>
          <a:p>
            <a:pPr>
              <a:buFontTx/>
              <a:buChar char="•"/>
            </a:pPr>
            <a:r>
              <a:rPr lang="en-US" sz="1600">
                <a:solidFill>
                  <a:schemeClr val="tx1"/>
                </a:solidFill>
              </a:rPr>
              <a:t>Fascimile</a:t>
            </a:r>
          </a:p>
          <a:p>
            <a:pPr>
              <a:buFontTx/>
              <a:buChar char="•"/>
            </a:pPr>
            <a:r>
              <a:rPr lang="en-US" sz="1600">
                <a:solidFill>
                  <a:schemeClr val="tx1"/>
                </a:solidFill>
              </a:rPr>
              <a:t>Public Information Service</a:t>
            </a:r>
          </a:p>
          <a:p>
            <a:pPr>
              <a:buFontTx/>
              <a:buChar char="•"/>
            </a:pPr>
            <a:endParaRPr lang="en-US" sz="1600">
              <a:solidFill>
                <a:schemeClr val="tx1"/>
              </a:solidFill>
            </a:endParaRPr>
          </a:p>
        </p:txBody>
      </p:sp>
      <p:sp>
        <p:nvSpPr>
          <p:cNvPr id="3083" name="Text Box 16"/>
          <p:cNvSpPr txBox="1">
            <a:spLocks noChangeArrowheads="1"/>
          </p:cNvSpPr>
          <p:nvPr/>
        </p:nvSpPr>
        <p:spPr bwMode="auto">
          <a:xfrm>
            <a:off x="3489325" y="4175125"/>
            <a:ext cx="2100263"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234950" indent="-234950"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buFontTx/>
              <a:buChar char="•"/>
            </a:pPr>
            <a:r>
              <a:rPr lang="en-US" sz="1600">
                <a:solidFill>
                  <a:schemeClr val="tx1"/>
                </a:solidFill>
              </a:rPr>
              <a:t>Desktop Video</a:t>
            </a:r>
          </a:p>
          <a:p>
            <a:r>
              <a:rPr lang="en-US" sz="1600">
                <a:solidFill>
                  <a:schemeClr val="tx1"/>
                </a:solidFill>
              </a:rPr>
              <a:t>	conferencing</a:t>
            </a:r>
          </a:p>
          <a:p>
            <a:pPr>
              <a:buFontTx/>
              <a:buChar char="•"/>
            </a:pPr>
            <a:r>
              <a:rPr lang="en-US" sz="1600">
                <a:solidFill>
                  <a:schemeClr val="tx1"/>
                </a:solidFill>
              </a:rPr>
              <a:t>Decision room</a:t>
            </a:r>
          </a:p>
          <a:p>
            <a:r>
              <a:rPr lang="en-US" sz="1600">
                <a:solidFill>
                  <a:schemeClr val="tx1"/>
                </a:solidFill>
              </a:rPr>
              <a:t>	conferencing</a:t>
            </a:r>
          </a:p>
          <a:p>
            <a:pPr>
              <a:buFontTx/>
              <a:buChar char="•"/>
            </a:pPr>
            <a:r>
              <a:rPr lang="en-US" sz="1600">
                <a:solidFill>
                  <a:schemeClr val="tx1"/>
                </a:solidFill>
              </a:rPr>
              <a:t>Computer </a:t>
            </a:r>
          </a:p>
          <a:p>
            <a:r>
              <a:rPr lang="en-US" sz="1600">
                <a:solidFill>
                  <a:schemeClr val="tx1"/>
                </a:solidFill>
              </a:rPr>
              <a:t>	conferencing</a:t>
            </a:r>
          </a:p>
          <a:p>
            <a:pPr>
              <a:buFontTx/>
              <a:buChar char="•"/>
            </a:pPr>
            <a:r>
              <a:rPr lang="en-US" sz="1600">
                <a:solidFill>
                  <a:schemeClr val="tx1"/>
                </a:solidFill>
              </a:rPr>
              <a:t>Teleconferencing</a:t>
            </a:r>
          </a:p>
        </p:txBody>
      </p:sp>
      <p:sp>
        <p:nvSpPr>
          <p:cNvPr id="3084" name="Text Box 17"/>
          <p:cNvSpPr txBox="1">
            <a:spLocks noChangeArrowheads="1"/>
          </p:cNvSpPr>
          <p:nvPr/>
        </p:nvSpPr>
        <p:spPr bwMode="auto">
          <a:xfrm>
            <a:off x="6156325" y="4175125"/>
            <a:ext cx="293687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234950" indent="-234950"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buFontTx/>
              <a:buChar char="•"/>
            </a:pPr>
            <a:r>
              <a:rPr lang="en-US" sz="1600">
                <a:solidFill>
                  <a:schemeClr val="tx1"/>
                </a:solidFill>
              </a:rPr>
              <a:t>Online transaction </a:t>
            </a:r>
          </a:p>
          <a:p>
            <a:r>
              <a:rPr lang="en-US" sz="1600">
                <a:solidFill>
                  <a:schemeClr val="tx1"/>
                </a:solidFill>
              </a:rPr>
              <a:t>	processing</a:t>
            </a:r>
          </a:p>
          <a:p>
            <a:pPr>
              <a:buFontTx/>
              <a:buChar char="•"/>
            </a:pPr>
            <a:r>
              <a:rPr lang="en-US" sz="1600">
                <a:solidFill>
                  <a:schemeClr val="tx1"/>
                </a:solidFill>
              </a:rPr>
              <a:t>Inquiry/Response</a:t>
            </a:r>
          </a:p>
          <a:p>
            <a:pPr>
              <a:buFontTx/>
              <a:buChar char="•"/>
            </a:pPr>
            <a:r>
              <a:rPr lang="en-US" sz="1600">
                <a:solidFill>
                  <a:schemeClr val="tx1"/>
                </a:solidFill>
              </a:rPr>
              <a:t>EDI / XML</a:t>
            </a:r>
          </a:p>
          <a:p>
            <a:pPr>
              <a:buFontTx/>
              <a:buChar char="•"/>
            </a:pPr>
            <a:r>
              <a:rPr lang="en-US" sz="1600">
                <a:solidFill>
                  <a:schemeClr val="tx1"/>
                </a:solidFill>
              </a:rPr>
              <a:t>Electronic Funds Transfer</a:t>
            </a:r>
          </a:p>
          <a:p>
            <a:pPr>
              <a:buFontTx/>
              <a:buChar char="•"/>
            </a:pPr>
            <a:r>
              <a:rPr lang="en-US" sz="1600">
                <a:solidFill>
                  <a:schemeClr val="tx1"/>
                </a:solidFill>
              </a:rPr>
              <a:t>Activity monitoring</a:t>
            </a:r>
          </a:p>
          <a:p>
            <a:pPr>
              <a:buFontTx/>
              <a:buChar char="•"/>
            </a:pPr>
            <a:r>
              <a:rPr lang="en-US" sz="1600">
                <a:solidFill>
                  <a:schemeClr val="tx1"/>
                </a:solidFill>
              </a:rPr>
              <a:t>Process control</a:t>
            </a:r>
          </a:p>
          <a:p>
            <a:pPr>
              <a:buFontTx/>
              <a:buChar char="•"/>
            </a:pPr>
            <a:r>
              <a:rPr lang="en-US" sz="1600">
                <a:solidFill>
                  <a:schemeClr val="tx1"/>
                </a:solidFill>
              </a:rPr>
              <a:t>Telecommuting</a:t>
            </a:r>
          </a:p>
        </p:txBody>
      </p:sp>
      <p:sp>
        <p:nvSpPr>
          <p:cNvPr id="3085" name="Line 19"/>
          <p:cNvSpPr>
            <a:spLocks noChangeShapeType="1"/>
          </p:cNvSpPr>
          <p:nvPr/>
        </p:nvSpPr>
        <p:spPr bwMode="auto">
          <a:xfrm>
            <a:off x="1676400" y="3276600"/>
            <a:ext cx="5715000" cy="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6" name="Line 20"/>
          <p:cNvSpPr>
            <a:spLocks noChangeShapeType="1"/>
          </p:cNvSpPr>
          <p:nvPr/>
        </p:nvSpPr>
        <p:spPr bwMode="auto">
          <a:xfrm>
            <a:off x="1676400" y="3276600"/>
            <a:ext cx="0" cy="15240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Line 21"/>
          <p:cNvSpPr>
            <a:spLocks noChangeShapeType="1"/>
          </p:cNvSpPr>
          <p:nvPr/>
        </p:nvSpPr>
        <p:spPr bwMode="auto">
          <a:xfrm>
            <a:off x="7391400" y="3276600"/>
            <a:ext cx="0" cy="152400"/>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8" name="Text Box 23"/>
          <p:cNvSpPr txBox="1">
            <a:spLocks noChangeArrowheads="1"/>
          </p:cNvSpPr>
          <p:nvPr/>
        </p:nvSpPr>
        <p:spPr bwMode="auto">
          <a:xfrm>
            <a:off x="7756525" y="822325"/>
            <a:ext cx="1314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O’Brien 121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Trends</a:t>
            </a:r>
          </a:p>
        </p:txBody>
      </p:sp>
      <p:sp>
        <p:nvSpPr>
          <p:cNvPr id="4099" name="AutoShape 3"/>
          <p:cNvSpPr>
            <a:spLocks noChangeArrowheads="1"/>
          </p:cNvSpPr>
          <p:nvPr/>
        </p:nvSpPr>
        <p:spPr bwMode="auto">
          <a:xfrm>
            <a:off x="609600" y="1600200"/>
            <a:ext cx="8305800" cy="1295400"/>
          </a:xfrm>
          <a:prstGeom prst="rightArrow">
            <a:avLst>
              <a:gd name="adj1" fmla="val 37241"/>
              <a:gd name="adj2" fmla="val 48533"/>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defTabSz="762000"/>
            <a:r>
              <a:rPr lang="en-US" sz="1800">
                <a:solidFill>
                  <a:schemeClr val="accent2"/>
                </a:solidFill>
                <a:latin typeface="Times New Roman" pitchFamily="18" charset="0"/>
              </a:rPr>
              <a:t>Towards a greater number of competitive vendors, carriers, alliances</a:t>
            </a:r>
          </a:p>
          <a:p>
            <a:pPr algn="ctr" defTabSz="762000"/>
            <a:r>
              <a:rPr lang="en-US" sz="1800">
                <a:solidFill>
                  <a:schemeClr val="accent2"/>
                </a:solidFill>
                <a:latin typeface="Times New Roman" pitchFamily="18" charset="0"/>
              </a:rPr>
              <a:t>and telecommunications network services.</a:t>
            </a:r>
          </a:p>
        </p:txBody>
      </p:sp>
      <p:sp>
        <p:nvSpPr>
          <p:cNvPr id="4100" name="Text Box 5"/>
          <p:cNvSpPr txBox="1">
            <a:spLocks noChangeArrowheads="1"/>
          </p:cNvSpPr>
          <p:nvPr/>
        </p:nvSpPr>
        <p:spPr bwMode="auto">
          <a:xfrm>
            <a:off x="593725" y="1584325"/>
            <a:ext cx="16637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Industry trends</a:t>
            </a:r>
          </a:p>
        </p:txBody>
      </p:sp>
      <p:sp>
        <p:nvSpPr>
          <p:cNvPr id="4101" name="AutoShape 6"/>
          <p:cNvSpPr>
            <a:spLocks noChangeArrowheads="1"/>
          </p:cNvSpPr>
          <p:nvPr/>
        </p:nvSpPr>
        <p:spPr bwMode="auto">
          <a:xfrm>
            <a:off x="609600" y="3124200"/>
            <a:ext cx="8305800" cy="1295400"/>
          </a:xfrm>
          <a:prstGeom prst="rightArrow">
            <a:avLst>
              <a:gd name="adj1" fmla="val 37241"/>
              <a:gd name="adj2" fmla="val 48533"/>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defTabSz="762000"/>
            <a:r>
              <a:rPr lang="en-US" sz="1800">
                <a:solidFill>
                  <a:schemeClr val="accent2"/>
                </a:solidFill>
                <a:latin typeface="Times New Roman" pitchFamily="18" charset="0"/>
              </a:rPr>
              <a:t>Towards open and interconnected local and global digital networks for voice, </a:t>
            </a:r>
          </a:p>
          <a:p>
            <a:pPr algn="ctr" defTabSz="762000"/>
            <a:r>
              <a:rPr lang="en-US" sz="1800">
                <a:solidFill>
                  <a:schemeClr val="accent2"/>
                </a:solidFill>
                <a:latin typeface="Times New Roman" pitchFamily="18" charset="0"/>
              </a:rPr>
              <a:t>data and video, using high-speed fiber-optics and satellites.</a:t>
            </a:r>
          </a:p>
        </p:txBody>
      </p:sp>
      <p:sp>
        <p:nvSpPr>
          <p:cNvPr id="4102" name="Text Box 7"/>
          <p:cNvSpPr txBox="1">
            <a:spLocks noChangeArrowheads="1"/>
          </p:cNvSpPr>
          <p:nvPr/>
        </p:nvSpPr>
        <p:spPr bwMode="auto">
          <a:xfrm>
            <a:off x="593725" y="3184525"/>
            <a:ext cx="20002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Technology trends</a:t>
            </a:r>
          </a:p>
        </p:txBody>
      </p:sp>
      <p:sp>
        <p:nvSpPr>
          <p:cNvPr id="4103" name="AutoShape 8"/>
          <p:cNvSpPr>
            <a:spLocks noChangeArrowheads="1"/>
          </p:cNvSpPr>
          <p:nvPr/>
        </p:nvSpPr>
        <p:spPr bwMode="auto">
          <a:xfrm>
            <a:off x="609600" y="4495800"/>
            <a:ext cx="8305800" cy="2133600"/>
          </a:xfrm>
          <a:prstGeom prst="rightArrow">
            <a:avLst>
              <a:gd name="adj1" fmla="val 37241"/>
              <a:gd name="adj2" fmla="val 29467"/>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defTabSz="762000"/>
            <a:r>
              <a:rPr lang="en-US" sz="1800">
                <a:solidFill>
                  <a:schemeClr val="accent2"/>
                </a:solidFill>
                <a:latin typeface="Times New Roman" pitchFamily="18" charset="0"/>
              </a:rPr>
              <a:t>Towards a pervasive use of the internet and enterprise and interorganizational</a:t>
            </a:r>
          </a:p>
          <a:p>
            <a:pPr algn="ctr" defTabSz="762000"/>
            <a:r>
              <a:rPr lang="en-US" sz="1800">
                <a:solidFill>
                  <a:schemeClr val="accent2"/>
                </a:solidFill>
                <a:latin typeface="Times New Roman" pitchFamily="18" charset="0"/>
              </a:rPr>
              <a:t>intranets, to support collaborative computing, online business operations and </a:t>
            </a:r>
          </a:p>
          <a:p>
            <a:pPr algn="ctr" defTabSz="762000"/>
            <a:r>
              <a:rPr lang="en-US" sz="1800">
                <a:solidFill>
                  <a:schemeClr val="accent2"/>
                </a:solidFill>
                <a:latin typeface="Times New Roman" pitchFamily="18" charset="0"/>
              </a:rPr>
              <a:t>strategic advantage in local and global markets.</a:t>
            </a:r>
          </a:p>
        </p:txBody>
      </p:sp>
      <p:sp>
        <p:nvSpPr>
          <p:cNvPr id="4104" name="Text Box 9"/>
          <p:cNvSpPr txBox="1">
            <a:spLocks noChangeArrowheads="1"/>
          </p:cNvSpPr>
          <p:nvPr/>
        </p:nvSpPr>
        <p:spPr bwMode="auto">
          <a:xfrm>
            <a:off x="7239000" y="838200"/>
            <a:ext cx="1835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O’Brien 122 - 124</a:t>
            </a:r>
          </a:p>
        </p:txBody>
      </p:sp>
      <p:sp>
        <p:nvSpPr>
          <p:cNvPr id="4105" name="Text Box 10"/>
          <p:cNvSpPr txBox="1">
            <a:spLocks noChangeArrowheads="1"/>
          </p:cNvSpPr>
          <p:nvPr/>
        </p:nvSpPr>
        <p:spPr bwMode="auto">
          <a:xfrm>
            <a:off x="593725" y="4708525"/>
            <a:ext cx="2024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Application Trends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600" smtClean="0"/>
              <a:t>Technological Developments</a:t>
            </a:r>
          </a:p>
        </p:txBody>
      </p:sp>
      <p:sp>
        <p:nvSpPr>
          <p:cNvPr id="5123" name="Rectangle 3"/>
          <p:cNvSpPr>
            <a:spLocks noGrp="1" noChangeArrowheads="1"/>
          </p:cNvSpPr>
          <p:nvPr>
            <p:ph idx="1"/>
          </p:nvPr>
        </p:nvSpPr>
        <p:spPr>
          <a:xfrm>
            <a:off x="762000" y="1600200"/>
            <a:ext cx="8001000" cy="4648200"/>
          </a:xfrm>
        </p:spPr>
        <p:txBody>
          <a:bodyPr/>
          <a:lstStyle/>
          <a:p>
            <a:pPr eaLnBrk="1" hangingPunct="1">
              <a:lnSpc>
                <a:spcPct val="90000"/>
              </a:lnSpc>
              <a:buFont typeface="Wingdings" pitchFamily="2" charset="2"/>
              <a:buNone/>
            </a:pPr>
            <a:r>
              <a:rPr lang="en-US" sz="2400" smtClean="0"/>
              <a:t>General trend: Connect everybody to everybody else.</a:t>
            </a:r>
          </a:p>
          <a:p>
            <a:pPr eaLnBrk="1" hangingPunct="1">
              <a:lnSpc>
                <a:spcPct val="90000"/>
              </a:lnSpc>
            </a:pPr>
            <a:r>
              <a:rPr lang="en-US" sz="2400" smtClean="0"/>
              <a:t>Internet-network technologies	</a:t>
            </a:r>
          </a:p>
          <a:p>
            <a:pPr lvl="1" eaLnBrk="1" hangingPunct="1">
              <a:lnSpc>
                <a:spcPct val="90000"/>
              </a:lnSpc>
            </a:pPr>
            <a:r>
              <a:rPr lang="en-US" sz="2000" smtClean="0"/>
              <a:t>thousands new hardware- and software products</a:t>
            </a:r>
          </a:p>
          <a:p>
            <a:pPr lvl="1" eaLnBrk="1" hangingPunct="1">
              <a:lnSpc>
                <a:spcPct val="90000"/>
              </a:lnSpc>
            </a:pPr>
            <a:r>
              <a:rPr lang="en-US" sz="2000" smtClean="0"/>
              <a:t>web-browsers, HTML- editors, firewalls</a:t>
            </a:r>
          </a:p>
          <a:p>
            <a:pPr eaLnBrk="1" hangingPunct="1">
              <a:lnSpc>
                <a:spcPct val="90000"/>
              </a:lnSpc>
            </a:pPr>
            <a:r>
              <a:rPr lang="en-US" sz="2400" smtClean="0"/>
              <a:t>Open systems: based on standards</a:t>
            </a:r>
          </a:p>
          <a:p>
            <a:pPr lvl="1" eaLnBrk="1" hangingPunct="1">
              <a:lnSpc>
                <a:spcPct val="90000"/>
              </a:lnSpc>
            </a:pPr>
            <a:r>
              <a:rPr lang="en-US" sz="2000" smtClean="0"/>
              <a:t>connectivity of systems: middleware</a:t>
            </a:r>
          </a:p>
          <a:p>
            <a:pPr lvl="1" eaLnBrk="1" hangingPunct="1">
              <a:lnSpc>
                <a:spcPct val="90000"/>
              </a:lnSpc>
            </a:pPr>
            <a:r>
              <a:rPr lang="en-US" sz="2000" smtClean="0"/>
              <a:t>OSI, TCP/IP</a:t>
            </a:r>
          </a:p>
          <a:p>
            <a:pPr eaLnBrk="1" hangingPunct="1">
              <a:lnSpc>
                <a:spcPct val="90000"/>
              </a:lnSpc>
            </a:pPr>
            <a:r>
              <a:rPr lang="en-US" sz="2400" smtClean="0"/>
              <a:t>Digital technologies</a:t>
            </a:r>
          </a:p>
          <a:p>
            <a:pPr lvl="1" eaLnBrk="1" hangingPunct="1">
              <a:lnSpc>
                <a:spcPct val="90000"/>
              </a:lnSpc>
            </a:pPr>
            <a:r>
              <a:rPr lang="en-US" sz="2000" smtClean="0"/>
              <a:t>higher transmission speed</a:t>
            </a:r>
          </a:p>
          <a:p>
            <a:pPr lvl="1" eaLnBrk="1" hangingPunct="1">
              <a:lnSpc>
                <a:spcPct val="90000"/>
              </a:lnSpc>
            </a:pPr>
            <a:r>
              <a:rPr lang="en-US" sz="2000" smtClean="0"/>
              <a:t>larger information streams</a:t>
            </a:r>
          </a:p>
          <a:p>
            <a:pPr lvl="1" eaLnBrk="1" hangingPunct="1">
              <a:lnSpc>
                <a:spcPct val="90000"/>
              </a:lnSpc>
            </a:pPr>
            <a:r>
              <a:rPr lang="en-US" sz="2000" smtClean="0"/>
              <a:t>more efficient transmission method </a:t>
            </a:r>
          </a:p>
          <a:p>
            <a:pPr lvl="1" eaLnBrk="1" hangingPunct="1">
              <a:lnSpc>
                <a:spcPct val="90000"/>
              </a:lnSpc>
            </a:pPr>
            <a:r>
              <a:rPr lang="en-US" sz="2000" smtClean="0"/>
              <a:t>less errors</a:t>
            </a:r>
          </a:p>
          <a:p>
            <a:pPr lvl="1" eaLnBrk="1" hangingPunct="1">
              <a:lnSpc>
                <a:spcPct val="90000"/>
              </a:lnSpc>
            </a:pPr>
            <a:endParaRPr lang="en-US" sz="2000" smtClean="0"/>
          </a:p>
        </p:txBody>
      </p:sp>
      <p:sp>
        <p:nvSpPr>
          <p:cNvPr id="5124" name="Rectangle 4"/>
          <p:cNvSpPr>
            <a:spLocks noChangeArrowheads="1"/>
          </p:cNvSpPr>
          <p:nvPr/>
        </p:nvSpPr>
        <p:spPr bwMode="auto">
          <a:xfrm>
            <a:off x="669925" y="6556375"/>
            <a:ext cx="1709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b="0">
                <a:solidFill>
                  <a:schemeClr val="tx1"/>
                </a:solidFill>
                <a:latin typeface="Times New Roman" pitchFamily="18" charset="0"/>
              </a:rPr>
              <a:t>text: O’Brien : p. 168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Program Files\Microsoft Office\Office\Bitmaps\Styles\GLOBE.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2202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p:txBody>
          <a:bodyPr/>
          <a:lstStyle/>
          <a:p>
            <a:pPr eaLnBrk="1" hangingPunct="1"/>
            <a:r>
              <a:rPr lang="en-US" smtClean="0">
                <a:solidFill>
                  <a:schemeClr val="accent2"/>
                </a:solidFill>
              </a:rPr>
              <a:t>Internet Revolution</a:t>
            </a:r>
            <a:endParaRPr lang="en-US" smtClean="0"/>
          </a:p>
        </p:txBody>
      </p:sp>
      <p:sp>
        <p:nvSpPr>
          <p:cNvPr id="7172" name="Rectangle 4"/>
          <p:cNvSpPr>
            <a:spLocks noGrp="1" noChangeArrowheads="1"/>
          </p:cNvSpPr>
          <p:nvPr>
            <p:ph idx="1"/>
          </p:nvPr>
        </p:nvSpPr>
        <p:spPr>
          <a:xfrm>
            <a:off x="304800" y="1447800"/>
            <a:ext cx="8837613" cy="4648200"/>
          </a:xfrm>
        </p:spPr>
        <p:txBody>
          <a:bodyPr rtlCol="0">
            <a:normAutofit fontScale="92500" lnSpcReduction="10000"/>
          </a:bodyPr>
          <a:lstStyle/>
          <a:p>
            <a:pPr defTabSz="1847850" eaLnBrk="1" fontAlgn="auto" hangingPunct="1">
              <a:spcAft>
                <a:spcPts val="0"/>
              </a:spcAft>
              <a:tabLst>
                <a:tab pos="3143250" algn="l"/>
              </a:tabLst>
              <a:defRPr/>
            </a:pPr>
            <a:r>
              <a:rPr lang="en-US" smtClean="0">
                <a:solidFill>
                  <a:schemeClr val="bg1"/>
                </a:solidFill>
              </a:rPr>
              <a:t>Explosive growth</a:t>
            </a:r>
          </a:p>
          <a:p>
            <a:pPr defTabSz="1847850" eaLnBrk="1" fontAlgn="auto" hangingPunct="1">
              <a:spcAft>
                <a:spcPts val="0"/>
              </a:spcAft>
              <a:tabLst>
                <a:tab pos="3143250" algn="l"/>
              </a:tabLst>
              <a:defRPr/>
            </a:pPr>
            <a:r>
              <a:rPr lang="en-US" smtClean="0">
                <a:solidFill>
                  <a:schemeClr val="bg1"/>
                </a:solidFill>
              </a:rPr>
              <a:t>Terminology</a:t>
            </a:r>
          </a:p>
          <a:p>
            <a:pPr marL="1143000" lvl="1" indent="-476250" defTabSz="1847850" eaLnBrk="1" fontAlgn="auto" hangingPunct="1">
              <a:spcAft>
                <a:spcPts val="0"/>
              </a:spcAft>
              <a:tabLst>
                <a:tab pos="3143250" algn="l"/>
              </a:tabLst>
              <a:defRPr/>
            </a:pPr>
            <a:r>
              <a:rPr lang="en-US" smtClean="0">
                <a:solidFill>
                  <a:schemeClr val="bg1"/>
                </a:solidFill>
              </a:rPr>
              <a:t>WWW:	inquiry sources of information via 	graphical browser software</a:t>
            </a:r>
          </a:p>
          <a:p>
            <a:pPr marL="1143000" lvl="1" indent="-476250" defTabSz="1847850" eaLnBrk="1" fontAlgn="auto" hangingPunct="1">
              <a:spcAft>
                <a:spcPts val="0"/>
              </a:spcAft>
              <a:tabLst>
                <a:tab pos="3143250" algn="l"/>
              </a:tabLst>
              <a:defRPr/>
            </a:pPr>
            <a:r>
              <a:rPr lang="en-US" smtClean="0">
                <a:solidFill>
                  <a:schemeClr val="bg1"/>
                </a:solidFill>
              </a:rPr>
              <a:t>E-mail:	electronic mail</a:t>
            </a:r>
          </a:p>
          <a:p>
            <a:pPr marL="1143000" lvl="1" indent="-476250" defTabSz="1847850" eaLnBrk="1" fontAlgn="auto" hangingPunct="1">
              <a:spcAft>
                <a:spcPts val="0"/>
              </a:spcAft>
              <a:tabLst>
                <a:tab pos="3143250" algn="l"/>
              </a:tabLst>
              <a:defRPr/>
            </a:pPr>
            <a:r>
              <a:rPr lang="en-US" smtClean="0">
                <a:solidFill>
                  <a:schemeClr val="bg1"/>
                </a:solidFill>
              </a:rPr>
              <a:t>Usenet:	place messages on bulletin board</a:t>
            </a:r>
          </a:p>
          <a:p>
            <a:pPr marL="1143000" lvl="1" indent="-476250" defTabSz="1847850" eaLnBrk="1" fontAlgn="auto" hangingPunct="1">
              <a:spcAft>
                <a:spcPts val="0"/>
              </a:spcAft>
              <a:tabLst>
                <a:tab pos="3143250" algn="l"/>
              </a:tabLst>
              <a:defRPr/>
            </a:pPr>
            <a:r>
              <a:rPr lang="en-US" smtClean="0">
                <a:solidFill>
                  <a:schemeClr val="bg1"/>
                </a:solidFill>
              </a:rPr>
              <a:t>IRC:	real time dialogs</a:t>
            </a:r>
          </a:p>
          <a:p>
            <a:pPr marL="1143000" lvl="1" indent="-476250" defTabSz="1847850" eaLnBrk="1" fontAlgn="auto" hangingPunct="1">
              <a:spcAft>
                <a:spcPts val="0"/>
              </a:spcAft>
              <a:tabLst>
                <a:tab pos="3143250" algn="l"/>
              </a:tabLst>
              <a:defRPr/>
            </a:pPr>
            <a:r>
              <a:rPr lang="en-US" smtClean="0">
                <a:solidFill>
                  <a:schemeClr val="bg1"/>
                </a:solidFill>
              </a:rPr>
              <a:t>FTP:	file transfer</a:t>
            </a:r>
          </a:p>
          <a:p>
            <a:pPr marL="1143000" lvl="1" indent="-476250" defTabSz="1847850" eaLnBrk="1" fontAlgn="auto" hangingPunct="1">
              <a:spcAft>
                <a:spcPts val="0"/>
              </a:spcAft>
              <a:tabLst>
                <a:tab pos="3143250" algn="l"/>
              </a:tabLst>
              <a:defRPr/>
            </a:pPr>
            <a:r>
              <a:rPr lang="en-US" smtClean="0">
                <a:solidFill>
                  <a:schemeClr val="bg1"/>
                </a:solidFill>
              </a:rPr>
              <a:t>Telnet:	login on other systems</a:t>
            </a:r>
          </a:p>
          <a:p>
            <a:pPr marL="1143000" lvl="1" indent="-476250" defTabSz="1847850" eaLnBrk="1" fontAlgn="auto" hangingPunct="1">
              <a:spcAft>
                <a:spcPts val="0"/>
              </a:spcAft>
              <a:tabLst>
                <a:tab pos="3143250" algn="l"/>
              </a:tabLst>
              <a:defRPr/>
            </a:pPr>
            <a:r>
              <a:rPr lang="en-US" smtClean="0">
                <a:solidFill>
                  <a:schemeClr val="bg1"/>
                </a:solidFill>
              </a:rPr>
              <a:t>Other:	telephone, video conferencing, ...</a:t>
            </a:r>
          </a:p>
          <a:p>
            <a:pPr marL="1143000" lvl="1" indent="-476250" defTabSz="1847850" eaLnBrk="1" fontAlgn="auto" hangingPunct="1">
              <a:spcAft>
                <a:spcPts val="0"/>
              </a:spcAft>
              <a:tabLst>
                <a:tab pos="3143250" algn="l"/>
              </a:tabLst>
              <a:defRPr/>
            </a:pPr>
            <a:endParaRPr lang="en-US" smtClean="0">
              <a:solidFill>
                <a:schemeClr val="bg1"/>
              </a:solidFill>
            </a:endParaRPr>
          </a:p>
        </p:txBody>
      </p:sp>
      <p:sp>
        <p:nvSpPr>
          <p:cNvPr id="6149" name="Rectangle 5"/>
          <p:cNvSpPr>
            <a:spLocks noChangeArrowheads="1"/>
          </p:cNvSpPr>
          <p:nvPr/>
        </p:nvSpPr>
        <p:spPr bwMode="auto">
          <a:xfrm>
            <a:off x="669925" y="6553200"/>
            <a:ext cx="1709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1400" b="0">
                <a:solidFill>
                  <a:schemeClr val="bg1"/>
                </a:solidFill>
                <a:latin typeface="Times New Roman" pitchFamily="18" charset="0"/>
              </a:rPr>
              <a:t>text: O’Brien : p. 172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nchor="b"/>
          <a:lstStyle/>
          <a:p>
            <a:pPr eaLnBrk="1" hangingPunct="1"/>
            <a:r>
              <a:rPr lang="en-US" smtClean="0"/>
              <a:t>Telecommunication model</a:t>
            </a:r>
          </a:p>
        </p:txBody>
      </p:sp>
      <p:sp>
        <p:nvSpPr>
          <p:cNvPr id="7171" name="Rectangle 3"/>
          <p:cNvSpPr>
            <a:spLocks noGrp="1" noChangeArrowheads="1"/>
          </p:cNvSpPr>
          <p:nvPr>
            <p:ph idx="1"/>
          </p:nvPr>
        </p:nvSpPr>
        <p:spPr>
          <a:xfrm>
            <a:off x="457200" y="1371600"/>
            <a:ext cx="8382000" cy="4572000"/>
          </a:xfrm>
        </p:spPr>
        <p:txBody>
          <a:bodyPr/>
          <a:lstStyle/>
          <a:p>
            <a:pPr eaLnBrk="1" hangingPunct="1">
              <a:lnSpc>
                <a:spcPct val="90000"/>
              </a:lnSpc>
            </a:pPr>
            <a:r>
              <a:rPr lang="en-US" sz="2400" smtClean="0"/>
              <a:t>Terminals</a:t>
            </a:r>
          </a:p>
          <a:p>
            <a:pPr lvl="1" eaLnBrk="1" hangingPunct="1">
              <a:lnSpc>
                <a:spcPct val="90000"/>
              </a:lnSpc>
            </a:pPr>
            <a:r>
              <a:rPr lang="en-US" sz="1800" smtClean="0"/>
              <a:t>terminal, office equipment , telephones , ... </a:t>
            </a:r>
          </a:p>
          <a:p>
            <a:pPr eaLnBrk="1" hangingPunct="1">
              <a:lnSpc>
                <a:spcPct val="90000"/>
              </a:lnSpc>
            </a:pPr>
            <a:r>
              <a:rPr lang="en-US" sz="2400" smtClean="0"/>
              <a:t>Telecommunications processors</a:t>
            </a:r>
          </a:p>
          <a:p>
            <a:pPr lvl="1" eaLnBrk="1" hangingPunct="1">
              <a:lnSpc>
                <a:spcPct val="90000"/>
              </a:lnSpc>
            </a:pPr>
            <a:r>
              <a:rPr lang="en-US" sz="1800" smtClean="0"/>
              <a:t>modems, multiplexers, front-end processors, ...</a:t>
            </a:r>
          </a:p>
          <a:p>
            <a:pPr eaLnBrk="1" hangingPunct="1">
              <a:lnSpc>
                <a:spcPct val="90000"/>
              </a:lnSpc>
            </a:pPr>
            <a:r>
              <a:rPr lang="en-US" sz="2400" smtClean="0"/>
              <a:t>Telecommunications channels and media</a:t>
            </a:r>
          </a:p>
          <a:p>
            <a:pPr lvl="1" eaLnBrk="1" hangingPunct="1">
              <a:lnSpc>
                <a:spcPct val="90000"/>
              </a:lnSpc>
            </a:pPr>
            <a:r>
              <a:rPr lang="en-US" sz="1800" smtClean="0"/>
              <a:t>copper wires, coaxial cables, fiber optic cables, satellites, ...</a:t>
            </a:r>
          </a:p>
          <a:p>
            <a:pPr eaLnBrk="1" hangingPunct="1">
              <a:lnSpc>
                <a:spcPct val="90000"/>
              </a:lnSpc>
            </a:pPr>
            <a:r>
              <a:rPr lang="en-US" sz="2400" smtClean="0"/>
              <a:t>Computers</a:t>
            </a:r>
          </a:p>
          <a:p>
            <a:pPr lvl="1" eaLnBrk="1" hangingPunct="1">
              <a:lnSpc>
                <a:spcPct val="90000"/>
              </a:lnSpc>
            </a:pPr>
            <a:r>
              <a:rPr lang="en-US" sz="2000" smtClean="0"/>
              <a:t>host computers, front-end computers, network servers, ...</a:t>
            </a:r>
          </a:p>
          <a:p>
            <a:pPr eaLnBrk="1" hangingPunct="1">
              <a:lnSpc>
                <a:spcPct val="90000"/>
              </a:lnSpc>
            </a:pPr>
            <a:r>
              <a:rPr lang="en-US" sz="2400" smtClean="0"/>
              <a:t>Telecommunications control software</a:t>
            </a:r>
          </a:p>
          <a:p>
            <a:pPr lvl="1" eaLnBrk="1" hangingPunct="1">
              <a:lnSpc>
                <a:spcPct val="90000"/>
              </a:lnSpc>
            </a:pPr>
            <a:r>
              <a:rPr lang="en-US" sz="2000" smtClean="0"/>
              <a:t>telecommunication monitors, network operating systems, ...</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          </a:t>
            </a:r>
            <a:r>
              <a:rPr lang="en-US" smtClean="0"/>
              <a:t>Middleware</a:t>
            </a:r>
          </a:p>
        </p:txBody>
      </p:sp>
      <p:sp>
        <p:nvSpPr>
          <p:cNvPr id="7172" name="Text Box 4"/>
          <p:cNvSpPr txBox="1">
            <a:spLocks noChangeArrowheads="1"/>
          </p:cNvSpPr>
          <p:nvPr/>
        </p:nvSpPr>
        <p:spPr bwMode="auto">
          <a:xfrm>
            <a:off x="7756525" y="822325"/>
            <a:ext cx="1314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600">
                <a:solidFill>
                  <a:schemeClr val="tx1"/>
                </a:solidFill>
              </a:rPr>
              <a:t>O’Brien 125</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
          <p:cNvSpPr>
            <a:spLocks noGrp="1" noChangeArrowheads="1"/>
          </p:cNvSpPr>
          <p:nvPr>
            <p:ph type="title"/>
          </p:nvPr>
        </p:nvSpPr>
        <p:spPr/>
        <p:txBody>
          <a:bodyPr/>
          <a:lstStyle/>
          <a:p>
            <a:pPr eaLnBrk="1" hangingPunct="1"/>
            <a:r>
              <a:rPr lang="en-US" smtClean="0"/>
              <a:t>Interactive usage</a:t>
            </a:r>
          </a:p>
        </p:txBody>
      </p:sp>
      <p:sp>
        <p:nvSpPr>
          <p:cNvPr id="8195" name="Rectangle 9"/>
          <p:cNvSpPr>
            <a:spLocks noGrp="1" noChangeArrowheads="1"/>
          </p:cNvSpPr>
          <p:nvPr>
            <p:ph idx="1"/>
          </p:nvPr>
        </p:nvSpPr>
        <p:spPr>
          <a:xfrm>
            <a:off x="304800" y="4343400"/>
            <a:ext cx="8567738" cy="2133600"/>
          </a:xfrm>
        </p:spPr>
        <p:txBody>
          <a:bodyPr/>
          <a:lstStyle/>
          <a:p>
            <a:pPr eaLnBrk="1" hangingPunct="1"/>
            <a:r>
              <a:rPr lang="en-US" sz="2400" smtClean="0"/>
              <a:t>Physical location often crucial factor to decide on the type of connection between the computer and the workstation</a:t>
            </a:r>
          </a:p>
          <a:p>
            <a:pPr eaLnBrk="1" hangingPunct="1"/>
            <a:endParaRPr lang="en-US" sz="2400" smtClean="0"/>
          </a:p>
          <a:p>
            <a:pPr eaLnBrk="1" hangingPunct="1"/>
            <a:r>
              <a:rPr lang="en-US" sz="2400" smtClean="0"/>
              <a:t>Standardization is an absolute must in this respect</a:t>
            </a:r>
          </a:p>
        </p:txBody>
      </p:sp>
      <p:sp>
        <p:nvSpPr>
          <p:cNvPr id="8196" name="Rectangle 3"/>
          <p:cNvSpPr>
            <a:spLocks noChangeArrowheads="1"/>
          </p:cNvSpPr>
          <p:nvPr/>
        </p:nvSpPr>
        <p:spPr bwMode="auto">
          <a:xfrm>
            <a:off x="550863" y="1470025"/>
            <a:ext cx="27178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 tIns="17462" rIns="42862" bIns="17462">
            <a:spAutoFit/>
          </a:bodyPr>
          <a:lstStyle/>
          <a:p>
            <a:pPr marL="339725" indent="-339725" defTabSz="814388">
              <a:lnSpc>
                <a:spcPct val="114000"/>
              </a:lnSpc>
              <a:spcAft>
                <a:spcPct val="57000"/>
              </a:spcAft>
            </a:pPr>
            <a:r>
              <a:rPr lang="en-US" sz="2100"/>
              <a:t>Interactive usage :</a:t>
            </a:r>
          </a:p>
        </p:txBody>
      </p:sp>
      <p:sp>
        <p:nvSpPr>
          <p:cNvPr id="8197" name="Rectangle 4"/>
          <p:cNvSpPr>
            <a:spLocks noChangeArrowheads="1"/>
          </p:cNvSpPr>
          <p:nvPr/>
        </p:nvSpPr>
        <p:spPr bwMode="auto">
          <a:xfrm>
            <a:off x="3565525" y="1470025"/>
            <a:ext cx="53086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 tIns="17462" rIns="42862" bIns="17462">
            <a:spAutoFit/>
          </a:bodyPr>
          <a:lstStyle/>
          <a:p>
            <a:pPr marL="339725" indent="-339725" defTabSz="814388">
              <a:lnSpc>
                <a:spcPct val="106000"/>
              </a:lnSpc>
              <a:spcAft>
                <a:spcPct val="53000"/>
              </a:spcAft>
            </a:pPr>
            <a:r>
              <a:rPr lang="en-US" sz="2100"/>
              <a:t>- increases considerably the productivity</a:t>
            </a:r>
          </a:p>
          <a:p>
            <a:pPr marL="339725" indent="-339725" defTabSz="814388">
              <a:lnSpc>
                <a:spcPct val="106000"/>
              </a:lnSpc>
              <a:spcAft>
                <a:spcPct val="53000"/>
              </a:spcAft>
            </a:pPr>
            <a:r>
              <a:rPr lang="en-US" sz="2100"/>
              <a:t>- requires communication networks</a:t>
            </a:r>
          </a:p>
        </p:txBody>
      </p:sp>
      <p:sp>
        <p:nvSpPr>
          <p:cNvPr id="8198" name="Rectangle 5"/>
          <p:cNvSpPr>
            <a:spLocks noChangeArrowheads="1"/>
          </p:cNvSpPr>
          <p:nvPr/>
        </p:nvSpPr>
        <p:spPr bwMode="auto">
          <a:xfrm>
            <a:off x="627063" y="2559050"/>
            <a:ext cx="7754937"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 tIns="17462" rIns="42862" bIns="17462">
            <a:spAutoFit/>
          </a:bodyPr>
          <a:lstStyle/>
          <a:p>
            <a:pPr marL="339725" indent="-339725" defTabSz="814388"/>
            <a:r>
              <a:rPr lang="en-US" sz="2100"/>
              <a:t>Required transmission capacity depends on the application and on the user interface :</a:t>
            </a:r>
          </a:p>
        </p:txBody>
      </p:sp>
      <p:sp>
        <p:nvSpPr>
          <p:cNvPr id="8199" name="Rectangle 6"/>
          <p:cNvSpPr>
            <a:spLocks noChangeArrowheads="1"/>
          </p:cNvSpPr>
          <p:nvPr/>
        </p:nvSpPr>
        <p:spPr bwMode="auto">
          <a:xfrm>
            <a:off x="3205163" y="3378200"/>
            <a:ext cx="5329237" cy="103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 tIns="17462" rIns="42862" bIns="17462">
            <a:spAutoFit/>
          </a:bodyPr>
          <a:lstStyle/>
          <a:p>
            <a:pPr marL="339725" indent="-339725" defTabSz="814388">
              <a:lnSpc>
                <a:spcPct val="104000"/>
              </a:lnSpc>
              <a:spcAft>
                <a:spcPct val="52000"/>
              </a:spcAft>
            </a:pPr>
            <a:r>
              <a:rPr lang="en-US" sz="2100"/>
              <a:t>- administrative input     &lt;1000 char/sec</a:t>
            </a:r>
          </a:p>
          <a:p>
            <a:pPr marL="339725" indent="-339725" defTabSz="814388">
              <a:lnSpc>
                <a:spcPct val="104000"/>
              </a:lnSpc>
              <a:spcAft>
                <a:spcPct val="52000"/>
              </a:spcAft>
            </a:pPr>
            <a:r>
              <a:rPr lang="en-US" sz="2100"/>
              <a:t>- CAD/CAM  millions char/sec</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smtClean="0"/>
              <a:t>Telecommunication Components</a:t>
            </a:r>
          </a:p>
        </p:txBody>
      </p:sp>
      <p:grpSp>
        <p:nvGrpSpPr>
          <p:cNvPr id="9219" name="Group 3"/>
          <p:cNvGrpSpPr>
            <a:grpSpLocks/>
          </p:cNvGrpSpPr>
          <p:nvPr/>
        </p:nvGrpSpPr>
        <p:grpSpPr bwMode="auto">
          <a:xfrm>
            <a:off x="685800" y="2514600"/>
            <a:ext cx="1160463" cy="1427163"/>
            <a:chOff x="230" y="782"/>
            <a:chExt cx="731" cy="899"/>
          </a:xfrm>
        </p:grpSpPr>
        <p:grpSp>
          <p:nvGrpSpPr>
            <p:cNvPr id="9246" name="Group 4"/>
            <p:cNvGrpSpPr>
              <a:grpSpLocks/>
            </p:cNvGrpSpPr>
            <p:nvPr/>
          </p:nvGrpSpPr>
          <p:grpSpPr bwMode="auto">
            <a:xfrm>
              <a:off x="240" y="960"/>
              <a:ext cx="721" cy="721"/>
              <a:chOff x="240" y="960"/>
              <a:chExt cx="721" cy="721"/>
            </a:xfrm>
          </p:grpSpPr>
          <p:sp>
            <p:nvSpPr>
              <p:cNvPr id="9248" name="Freeform 5"/>
              <p:cNvSpPr>
                <a:spLocks/>
              </p:cNvSpPr>
              <p:nvPr/>
            </p:nvSpPr>
            <p:spPr bwMode="auto">
              <a:xfrm>
                <a:off x="240" y="1521"/>
                <a:ext cx="71" cy="52"/>
              </a:xfrm>
              <a:custGeom>
                <a:avLst/>
                <a:gdLst>
                  <a:gd name="T0" fmla="*/ 68 w 71"/>
                  <a:gd name="T1" fmla="*/ 0 h 52"/>
                  <a:gd name="T2" fmla="*/ 53 w 71"/>
                  <a:gd name="T3" fmla="*/ 0 h 52"/>
                  <a:gd name="T4" fmla="*/ 44 w 71"/>
                  <a:gd name="T5" fmla="*/ 1 h 52"/>
                  <a:gd name="T6" fmla="*/ 35 w 71"/>
                  <a:gd name="T7" fmla="*/ 3 h 52"/>
                  <a:gd name="T8" fmla="*/ 24 w 71"/>
                  <a:gd name="T9" fmla="*/ 5 h 52"/>
                  <a:gd name="T10" fmla="*/ 16 w 71"/>
                  <a:gd name="T11" fmla="*/ 8 h 52"/>
                  <a:gd name="T12" fmla="*/ 10 w 71"/>
                  <a:gd name="T13" fmla="*/ 11 h 52"/>
                  <a:gd name="T14" fmla="*/ 7 w 71"/>
                  <a:gd name="T15" fmla="*/ 13 h 52"/>
                  <a:gd name="T16" fmla="*/ 3 w 71"/>
                  <a:gd name="T17" fmla="*/ 16 h 52"/>
                  <a:gd name="T18" fmla="*/ 1 w 71"/>
                  <a:gd name="T19" fmla="*/ 19 h 52"/>
                  <a:gd name="T20" fmla="*/ 0 w 71"/>
                  <a:gd name="T21" fmla="*/ 23 h 52"/>
                  <a:gd name="T22" fmla="*/ 0 w 71"/>
                  <a:gd name="T23" fmla="*/ 27 h 52"/>
                  <a:gd name="T24" fmla="*/ 2 w 71"/>
                  <a:gd name="T25" fmla="*/ 30 h 52"/>
                  <a:gd name="T26" fmla="*/ 4 w 71"/>
                  <a:gd name="T27" fmla="*/ 32 h 52"/>
                  <a:gd name="T28" fmla="*/ 9 w 71"/>
                  <a:gd name="T29" fmla="*/ 34 h 52"/>
                  <a:gd name="T30" fmla="*/ 15 w 71"/>
                  <a:gd name="T31" fmla="*/ 34 h 52"/>
                  <a:gd name="T32" fmla="*/ 21 w 71"/>
                  <a:gd name="T33" fmla="*/ 33 h 52"/>
                  <a:gd name="T34" fmla="*/ 29 w 71"/>
                  <a:gd name="T35" fmla="*/ 32 h 52"/>
                  <a:gd name="T36" fmla="*/ 37 w 71"/>
                  <a:gd name="T37" fmla="*/ 32 h 52"/>
                  <a:gd name="T38" fmla="*/ 42 w 71"/>
                  <a:gd name="T39" fmla="*/ 34 h 52"/>
                  <a:gd name="T40" fmla="*/ 47 w 71"/>
                  <a:gd name="T41" fmla="*/ 35 h 52"/>
                  <a:gd name="T42" fmla="*/ 53 w 71"/>
                  <a:gd name="T43" fmla="*/ 38 h 52"/>
                  <a:gd name="T44" fmla="*/ 70 w 71"/>
                  <a:gd name="T45" fmla="*/ 51 h 52"/>
                  <a:gd name="T46" fmla="*/ 69 w 71"/>
                  <a:gd name="T47" fmla="*/ 51 h 52"/>
                  <a:gd name="T48" fmla="*/ 69 w 71"/>
                  <a:gd name="T49" fmla="*/ 5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1" h="52">
                    <a:moveTo>
                      <a:pt x="68" y="0"/>
                    </a:moveTo>
                    <a:lnTo>
                      <a:pt x="53" y="0"/>
                    </a:lnTo>
                    <a:lnTo>
                      <a:pt x="44" y="1"/>
                    </a:lnTo>
                    <a:lnTo>
                      <a:pt x="35" y="3"/>
                    </a:lnTo>
                    <a:lnTo>
                      <a:pt x="24" y="5"/>
                    </a:lnTo>
                    <a:lnTo>
                      <a:pt x="16" y="8"/>
                    </a:lnTo>
                    <a:lnTo>
                      <a:pt x="10" y="11"/>
                    </a:lnTo>
                    <a:lnTo>
                      <a:pt x="7" y="13"/>
                    </a:lnTo>
                    <a:lnTo>
                      <a:pt x="3" y="16"/>
                    </a:lnTo>
                    <a:lnTo>
                      <a:pt x="1" y="19"/>
                    </a:lnTo>
                    <a:lnTo>
                      <a:pt x="0" y="23"/>
                    </a:lnTo>
                    <a:lnTo>
                      <a:pt x="0" y="27"/>
                    </a:lnTo>
                    <a:lnTo>
                      <a:pt x="2" y="30"/>
                    </a:lnTo>
                    <a:lnTo>
                      <a:pt x="4" y="32"/>
                    </a:lnTo>
                    <a:lnTo>
                      <a:pt x="9" y="34"/>
                    </a:lnTo>
                    <a:lnTo>
                      <a:pt x="15" y="34"/>
                    </a:lnTo>
                    <a:lnTo>
                      <a:pt x="21" y="33"/>
                    </a:lnTo>
                    <a:lnTo>
                      <a:pt x="29" y="32"/>
                    </a:lnTo>
                    <a:lnTo>
                      <a:pt x="37" y="32"/>
                    </a:lnTo>
                    <a:lnTo>
                      <a:pt x="42" y="34"/>
                    </a:lnTo>
                    <a:lnTo>
                      <a:pt x="47" y="35"/>
                    </a:lnTo>
                    <a:lnTo>
                      <a:pt x="53" y="38"/>
                    </a:lnTo>
                    <a:lnTo>
                      <a:pt x="70" y="51"/>
                    </a:lnTo>
                    <a:lnTo>
                      <a:pt x="69" y="51"/>
                    </a:lnTo>
                    <a:lnTo>
                      <a:pt x="69" y="50"/>
                    </a:lnTo>
                  </a:path>
                </a:pathLst>
              </a:custGeom>
              <a:noFill/>
              <a:ln w="25400" cap="rnd" cmpd="sng">
                <a:solidFill>
                  <a:srgbClr val="80808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9" name="Freeform 6"/>
              <p:cNvSpPr>
                <a:spLocks/>
              </p:cNvSpPr>
              <p:nvPr/>
            </p:nvSpPr>
            <p:spPr bwMode="auto">
              <a:xfrm>
                <a:off x="305" y="1495"/>
                <a:ext cx="558" cy="115"/>
              </a:xfrm>
              <a:custGeom>
                <a:avLst/>
                <a:gdLst>
                  <a:gd name="T0" fmla="*/ 0 w 558"/>
                  <a:gd name="T1" fmla="*/ 7 h 115"/>
                  <a:gd name="T2" fmla="*/ 0 w 558"/>
                  <a:gd name="T3" fmla="*/ 57 h 115"/>
                  <a:gd name="T4" fmla="*/ 452 w 558"/>
                  <a:gd name="T5" fmla="*/ 114 h 115"/>
                  <a:gd name="T6" fmla="*/ 557 w 558"/>
                  <a:gd name="T7" fmla="*/ 44 h 115"/>
                  <a:gd name="T8" fmla="*/ 557 w 558"/>
                  <a:gd name="T9" fmla="*/ 0 h 115"/>
                  <a:gd name="T10" fmla="*/ 448 w 558"/>
                  <a:gd name="T11" fmla="*/ 60 h 115"/>
                  <a:gd name="T12" fmla="*/ 0 w 558"/>
                  <a:gd name="T13" fmla="*/ 7 h 1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8" h="115">
                    <a:moveTo>
                      <a:pt x="0" y="7"/>
                    </a:moveTo>
                    <a:lnTo>
                      <a:pt x="0" y="57"/>
                    </a:lnTo>
                    <a:lnTo>
                      <a:pt x="452" y="114"/>
                    </a:lnTo>
                    <a:lnTo>
                      <a:pt x="557" y="44"/>
                    </a:lnTo>
                    <a:lnTo>
                      <a:pt x="557" y="0"/>
                    </a:lnTo>
                    <a:lnTo>
                      <a:pt x="448" y="60"/>
                    </a:lnTo>
                    <a:lnTo>
                      <a:pt x="0" y="7"/>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0" name="Freeform 7"/>
              <p:cNvSpPr>
                <a:spLocks/>
              </p:cNvSpPr>
              <p:nvPr/>
            </p:nvSpPr>
            <p:spPr bwMode="auto">
              <a:xfrm>
                <a:off x="301" y="1375"/>
                <a:ext cx="455" cy="180"/>
              </a:xfrm>
              <a:custGeom>
                <a:avLst/>
                <a:gdLst>
                  <a:gd name="T0" fmla="*/ 0 w 455"/>
                  <a:gd name="T1" fmla="*/ 0 h 180"/>
                  <a:gd name="T2" fmla="*/ 454 w 455"/>
                  <a:gd name="T3" fmla="*/ 40 h 180"/>
                  <a:gd name="T4" fmla="*/ 454 w 455"/>
                  <a:gd name="T5" fmla="*/ 179 h 180"/>
                  <a:gd name="T6" fmla="*/ 0 w 455"/>
                  <a:gd name="T7" fmla="*/ 125 h 180"/>
                  <a:gd name="T8" fmla="*/ 0 w 455"/>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180">
                    <a:moveTo>
                      <a:pt x="0" y="0"/>
                    </a:moveTo>
                    <a:lnTo>
                      <a:pt x="454" y="40"/>
                    </a:lnTo>
                    <a:lnTo>
                      <a:pt x="454" y="179"/>
                    </a:lnTo>
                    <a:lnTo>
                      <a:pt x="0" y="125"/>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51" name="Group 8"/>
              <p:cNvGrpSpPr>
                <a:grpSpLocks/>
              </p:cNvGrpSpPr>
              <p:nvPr/>
            </p:nvGrpSpPr>
            <p:grpSpPr bwMode="auto">
              <a:xfrm>
                <a:off x="302" y="1408"/>
                <a:ext cx="456" cy="73"/>
                <a:chOff x="302" y="1408"/>
                <a:chExt cx="456" cy="73"/>
              </a:xfrm>
            </p:grpSpPr>
            <p:sp>
              <p:nvSpPr>
                <p:cNvPr id="9380" name="Line 9"/>
                <p:cNvSpPr>
                  <a:spLocks noChangeShapeType="1"/>
                </p:cNvSpPr>
                <p:nvPr/>
              </p:nvSpPr>
              <p:spPr bwMode="auto">
                <a:xfrm>
                  <a:off x="302" y="1408"/>
                  <a:ext cx="456" cy="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81" name="Line 10"/>
                <p:cNvSpPr>
                  <a:spLocks noChangeShapeType="1"/>
                </p:cNvSpPr>
                <p:nvPr/>
              </p:nvSpPr>
              <p:spPr bwMode="auto">
                <a:xfrm>
                  <a:off x="637" y="1443"/>
                  <a:ext cx="96"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82" name="Line 11"/>
                <p:cNvSpPr>
                  <a:spLocks noChangeShapeType="1"/>
                </p:cNvSpPr>
                <p:nvPr/>
              </p:nvSpPr>
              <p:spPr bwMode="auto">
                <a:xfrm>
                  <a:off x="524" y="1433"/>
                  <a:ext cx="98" cy="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83" name="Line 12"/>
                <p:cNvSpPr>
                  <a:spLocks noChangeShapeType="1"/>
                </p:cNvSpPr>
                <p:nvPr/>
              </p:nvSpPr>
              <p:spPr bwMode="auto">
                <a:xfrm>
                  <a:off x="302" y="1433"/>
                  <a:ext cx="456" cy="4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52" name="Freeform 13"/>
              <p:cNvSpPr>
                <a:spLocks/>
              </p:cNvSpPr>
              <p:nvPr/>
            </p:nvSpPr>
            <p:spPr bwMode="auto">
              <a:xfrm>
                <a:off x="301" y="1351"/>
                <a:ext cx="563" cy="61"/>
              </a:xfrm>
              <a:custGeom>
                <a:avLst/>
                <a:gdLst>
                  <a:gd name="T0" fmla="*/ 0 w 563"/>
                  <a:gd name="T1" fmla="*/ 23 h 61"/>
                  <a:gd name="T2" fmla="*/ 454 w 563"/>
                  <a:gd name="T3" fmla="*/ 60 h 61"/>
                  <a:gd name="T4" fmla="*/ 562 w 563"/>
                  <a:gd name="T5" fmla="*/ 25 h 61"/>
                  <a:gd name="T6" fmla="*/ 524 w 563"/>
                  <a:gd name="T7" fmla="*/ 20 h 61"/>
                  <a:gd name="T8" fmla="*/ 173 w 563"/>
                  <a:gd name="T9" fmla="*/ 0 h 61"/>
                  <a:gd name="T10" fmla="*/ 0 w 563"/>
                  <a:gd name="T11" fmla="*/ 23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 h="61">
                    <a:moveTo>
                      <a:pt x="0" y="23"/>
                    </a:moveTo>
                    <a:lnTo>
                      <a:pt x="454" y="60"/>
                    </a:lnTo>
                    <a:lnTo>
                      <a:pt x="562" y="25"/>
                    </a:lnTo>
                    <a:lnTo>
                      <a:pt x="524" y="20"/>
                    </a:lnTo>
                    <a:lnTo>
                      <a:pt x="173" y="0"/>
                    </a:lnTo>
                    <a:lnTo>
                      <a:pt x="0" y="23"/>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3" name="Freeform 14"/>
              <p:cNvSpPr>
                <a:spLocks/>
              </p:cNvSpPr>
              <p:nvPr/>
            </p:nvSpPr>
            <p:spPr bwMode="auto">
              <a:xfrm>
                <a:off x="428" y="1364"/>
                <a:ext cx="415" cy="37"/>
              </a:xfrm>
              <a:custGeom>
                <a:avLst/>
                <a:gdLst>
                  <a:gd name="T0" fmla="*/ 33 w 415"/>
                  <a:gd name="T1" fmla="*/ 0 h 37"/>
                  <a:gd name="T2" fmla="*/ 0 w 415"/>
                  <a:gd name="T3" fmla="*/ 14 h 37"/>
                  <a:gd name="T4" fmla="*/ 334 w 415"/>
                  <a:gd name="T5" fmla="*/ 36 h 37"/>
                  <a:gd name="T6" fmla="*/ 389 w 415"/>
                  <a:gd name="T7" fmla="*/ 20 h 37"/>
                  <a:gd name="T8" fmla="*/ 384 w 415"/>
                  <a:gd name="T9" fmla="*/ 18 h 37"/>
                  <a:gd name="T10" fmla="*/ 414 w 415"/>
                  <a:gd name="T11" fmla="*/ 9 h 37"/>
                  <a:gd name="T12" fmla="*/ 395 w 415"/>
                  <a:gd name="T13" fmla="*/ 7 h 37"/>
                  <a:gd name="T14" fmla="*/ 33 w 415"/>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5" h="37">
                    <a:moveTo>
                      <a:pt x="33" y="0"/>
                    </a:moveTo>
                    <a:lnTo>
                      <a:pt x="0" y="14"/>
                    </a:lnTo>
                    <a:lnTo>
                      <a:pt x="334" y="36"/>
                    </a:lnTo>
                    <a:lnTo>
                      <a:pt x="389" y="20"/>
                    </a:lnTo>
                    <a:lnTo>
                      <a:pt x="384" y="18"/>
                    </a:lnTo>
                    <a:lnTo>
                      <a:pt x="414" y="9"/>
                    </a:lnTo>
                    <a:lnTo>
                      <a:pt x="395" y="7"/>
                    </a:lnTo>
                    <a:lnTo>
                      <a:pt x="33"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4" name="Freeform 15"/>
              <p:cNvSpPr>
                <a:spLocks/>
              </p:cNvSpPr>
              <p:nvPr/>
            </p:nvSpPr>
            <p:spPr bwMode="auto">
              <a:xfrm>
                <a:off x="785" y="1598"/>
                <a:ext cx="176" cy="58"/>
              </a:xfrm>
              <a:custGeom>
                <a:avLst/>
                <a:gdLst>
                  <a:gd name="T0" fmla="*/ 0 w 176"/>
                  <a:gd name="T1" fmla="*/ 0 h 58"/>
                  <a:gd name="T2" fmla="*/ 32 w 176"/>
                  <a:gd name="T3" fmla="*/ 3 h 58"/>
                  <a:gd name="T4" fmla="*/ 57 w 176"/>
                  <a:gd name="T5" fmla="*/ 4 h 58"/>
                  <a:gd name="T6" fmla="*/ 78 w 176"/>
                  <a:gd name="T7" fmla="*/ 7 h 58"/>
                  <a:gd name="T8" fmla="*/ 100 w 176"/>
                  <a:gd name="T9" fmla="*/ 11 h 58"/>
                  <a:gd name="T10" fmla="*/ 115 w 176"/>
                  <a:gd name="T11" fmla="*/ 14 h 58"/>
                  <a:gd name="T12" fmla="*/ 134 w 176"/>
                  <a:gd name="T13" fmla="*/ 17 h 58"/>
                  <a:gd name="T14" fmla="*/ 144 w 176"/>
                  <a:gd name="T15" fmla="*/ 20 h 58"/>
                  <a:gd name="T16" fmla="*/ 152 w 176"/>
                  <a:gd name="T17" fmla="*/ 22 h 58"/>
                  <a:gd name="T18" fmla="*/ 156 w 176"/>
                  <a:gd name="T19" fmla="*/ 23 h 58"/>
                  <a:gd name="T20" fmla="*/ 160 w 176"/>
                  <a:gd name="T21" fmla="*/ 24 h 58"/>
                  <a:gd name="T22" fmla="*/ 164 w 176"/>
                  <a:gd name="T23" fmla="*/ 26 h 58"/>
                  <a:gd name="T24" fmla="*/ 168 w 176"/>
                  <a:gd name="T25" fmla="*/ 28 h 58"/>
                  <a:gd name="T26" fmla="*/ 173 w 176"/>
                  <a:gd name="T27" fmla="*/ 31 h 58"/>
                  <a:gd name="T28" fmla="*/ 174 w 176"/>
                  <a:gd name="T29" fmla="*/ 34 h 58"/>
                  <a:gd name="T30" fmla="*/ 175 w 176"/>
                  <a:gd name="T31" fmla="*/ 36 h 58"/>
                  <a:gd name="T32" fmla="*/ 174 w 176"/>
                  <a:gd name="T33" fmla="*/ 40 h 58"/>
                  <a:gd name="T34" fmla="*/ 173 w 176"/>
                  <a:gd name="T35" fmla="*/ 44 h 58"/>
                  <a:gd name="T36" fmla="*/ 171 w 176"/>
                  <a:gd name="T37" fmla="*/ 47 h 58"/>
                  <a:gd name="T38" fmla="*/ 168 w 176"/>
                  <a:gd name="T39" fmla="*/ 50 h 58"/>
                  <a:gd name="T40" fmla="*/ 164 w 176"/>
                  <a:gd name="T41" fmla="*/ 53 h 58"/>
                  <a:gd name="T42" fmla="*/ 160 w 176"/>
                  <a:gd name="T43" fmla="*/ 55 h 58"/>
                  <a:gd name="T44" fmla="*/ 155 w 176"/>
                  <a:gd name="T45" fmla="*/ 56 h 58"/>
                  <a:gd name="T46" fmla="*/ 150 w 176"/>
                  <a:gd name="T47" fmla="*/ 57 h 58"/>
                  <a:gd name="T48" fmla="*/ 143 w 176"/>
                  <a:gd name="T49" fmla="*/ 57 h 58"/>
                  <a:gd name="T50" fmla="*/ 137 w 176"/>
                  <a:gd name="T51" fmla="*/ 56 h 58"/>
                  <a:gd name="T52" fmla="*/ 128 w 176"/>
                  <a:gd name="T53" fmla="*/ 5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6" h="58">
                    <a:moveTo>
                      <a:pt x="0" y="0"/>
                    </a:moveTo>
                    <a:lnTo>
                      <a:pt x="32" y="3"/>
                    </a:lnTo>
                    <a:lnTo>
                      <a:pt x="57" y="4"/>
                    </a:lnTo>
                    <a:lnTo>
                      <a:pt x="78" y="7"/>
                    </a:lnTo>
                    <a:lnTo>
                      <a:pt x="100" y="11"/>
                    </a:lnTo>
                    <a:lnTo>
                      <a:pt x="115" y="14"/>
                    </a:lnTo>
                    <a:lnTo>
                      <a:pt x="134" y="17"/>
                    </a:lnTo>
                    <a:lnTo>
                      <a:pt x="144" y="20"/>
                    </a:lnTo>
                    <a:lnTo>
                      <a:pt x="152" y="22"/>
                    </a:lnTo>
                    <a:lnTo>
                      <a:pt x="156" y="23"/>
                    </a:lnTo>
                    <a:lnTo>
                      <a:pt x="160" y="24"/>
                    </a:lnTo>
                    <a:lnTo>
                      <a:pt x="164" y="26"/>
                    </a:lnTo>
                    <a:lnTo>
                      <a:pt x="168" y="28"/>
                    </a:lnTo>
                    <a:lnTo>
                      <a:pt x="173" y="31"/>
                    </a:lnTo>
                    <a:lnTo>
                      <a:pt x="174" y="34"/>
                    </a:lnTo>
                    <a:lnTo>
                      <a:pt x="175" y="36"/>
                    </a:lnTo>
                    <a:lnTo>
                      <a:pt x="174" y="40"/>
                    </a:lnTo>
                    <a:lnTo>
                      <a:pt x="173" y="44"/>
                    </a:lnTo>
                    <a:lnTo>
                      <a:pt x="171" y="47"/>
                    </a:lnTo>
                    <a:lnTo>
                      <a:pt x="168" y="50"/>
                    </a:lnTo>
                    <a:lnTo>
                      <a:pt x="164" y="53"/>
                    </a:lnTo>
                    <a:lnTo>
                      <a:pt x="160" y="55"/>
                    </a:lnTo>
                    <a:lnTo>
                      <a:pt x="155" y="56"/>
                    </a:lnTo>
                    <a:lnTo>
                      <a:pt x="150" y="57"/>
                    </a:lnTo>
                    <a:lnTo>
                      <a:pt x="143" y="57"/>
                    </a:lnTo>
                    <a:lnTo>
                      <a:pt x="137" y="56"/>
                    </a:lnTo>
                    <a:lnTo>
                      <a:pt x="128" y="55"/>
                    </a:lnTo>
                  </a:path>
                </a:pathLst>
              </a:custGeom>
              <a:noFill/>
              <a:ln w="12700" cap="rnd" cmpd="sng">
                <a:solidFill>
                  <a:srgbClr val="C0C0C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55" name="Group 16"/>
              <p:cNvGrpSpPr>
                <a:grpSpLocks/>
              </p:cNvGrpSpPr>
              <p:nvPr/>
            </p:nvGrpSpPr>
            <p:grpSpPr bwMode="auto">
              <a:xfrm>
                <a:off x="791" y="1628"/>
                <a:ext cx="123" cy="53"/>
                <a:chOff x="791" y="1628"/>
                <a:chExt cx="123" cy="53"/>
              </a:xfrm>
            </p:grpSpPr>
            <p:grpSp>
              <p:nvGrpSpPr>
                <p:cNvPr id="9371" name="Group 17"/>
                <p:cNvGrpSpPr>
                  <a:grpSpLocks/>
                </p:cNvGrpSpPr>
                <p:nvPr/>
              </p:nvGrpSpPr>
              <p:grpSpPr bwMode="auto">
                <a:xfrm>
                  <a:off x="791" y="1628"/>
                  <a:ext cx="120" cy="53"/>
                  <a:chOff x="791" y="1628"/>
                  <a:chExt cx="120" cy="53"/>
                </a:xfrm>
              </p:grpSpPr>
              <p:sp>
                <p:nvSpPr>
                  <p:cNvPr id="9376" name="Freeform 18"/>
                  <p:cNvSpPr>
                    <a:spLocks/>
                  </p:cNvSpPr>
                  <p:nvPr/>
                </p:nvSpPr>
                <p:spPr bwMode="auto">
                  <a:xfrm>
                    <a:off x="791" y="1628"/>
                    <a:ext cx="73" cy="32"/>
                  </a:xfrm>
                  <a:custGeom>
                    <a:avLst/>
                    <a:gdLst>
                      <a:gd name="T0" fmla="*/ 0 w 73"/>
                      <a:gd name="T1" fmla="*/ 19 h 32"/>
                      <a:gd name="T2" fmla="*/ 19 w 73"/>
                      <a:gd name="T3" fmla="*/ 0 h 32"/>
                      <a:gd name="T4" fmla="*/ 72 w 73"/>
                      <a:gd name="T5" fmla="*/ 10 h 32"/>
                      <a:gd name="T6" fmla="*/ 51 w 73"/>
                      <a:gd name="T7" fmla="*/ 31 h 32"/>
                      <a:gd name="T8" fmla="*/ 0 w 73"/>
                      <a:gd name="T9" fmla="*/ 19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32">
                        <a:moveTo>
                          <a:pt x="0" y="19"/>
                        </a:moveTo>
                        <a:lnTo>
                          <a:pt x="19" y="0"/>
                        </a:lnTo>
                        <a:lnTo>
                          <a:pt x="72" y="10"/>
                        </a:lnTo>
                        <a:lnTo>
                          <a:pt x="51" y="31"/>
                        </a:lnTo>
                        <a:lnTo>
                          <a:pt x="0" y="19"/>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77" name="Freeform 19"/>
                  <p:cNvSpPr>
                    <a:spLocks/>
                  </p:cNvSpPr>
                  <p:nvPr/>
                </p:nvSpPr>
                <p:spPr bwMode="auto">
                  <a:xfrm>
                    <a:off x="791" y="1649"/>
                    <a:ext cx="52" cy="32"/>
                  </a:xfrm>
                  <a:custGeom>
                    <a:avLst/>
                    <a:gdLst>
                      <a:gd name="T0" fmla="*/ 0 w 52"/>
                      <a:gd name="T1" fmla="*/ 0 h 32"/>
                      <a:gd name="T2" fmla="*/ 0 w 52"/>
                      <a:gd name="T3" fmla="*/ 17 h 32"/>
                      <a:gd name="T4" fmla="*/ 1 w 52"/>
                      <a:gd name="T5" fmla="*/ 17 h 32"/>
                      <a:gd name="T6" fmla="*/ 51 w 52"/>
                      <a:gd name="T7" fmla="*/ 31 h 32"/>
                      <a:gd name="T8" fmla="*/ 51 w 52"/>
                      <a:gd name="T9" fmla="*/ 13 h 32"/>
                      <a:gd name="T10" fmla="*/ 0 w 5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2">
                        <a:moveTo>
                          <a:pt x="0" y="0"/>
                        </a:moveTo>
                        <a:lnTo>
                          <a:pt x="0" y="17"/>
                        </a:lnTo>
                        <a:lnTo>
                          <a:pt x="1" y="17"/>
                        </a:lnTo>
                        <a:lnTo>
                          <a:pt x="51" y="31"/>
                        </a:lnTo>
                        <a:lnTo>
                          <a:pt x="51" y="13"/>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78" name="Freeform 20"/>
                  <p:cNvSpPr>
                    <a:spLocks/>
                  </p:cNvSpPr>
                  <p:nvPr/>
                </p:nvSpPr>
                <p:spPr bwMode="auto">
                  <a:xfrm>
                    <a:off x="846" y="1639"/>
                    <a:ext cx="65" cy="42"/>
                  </a:xfrm>
                  <a:custGeom>
                    <a:avLst/>
                    <a:gdLst>
                      <a:gd name="T0" fmla="*/ 0 w 65"/>
                      <a:gd name="T1" fmla="*/ 22 h 42"/>
                      <a:gd name="T2" fmla="*/ 20 w 65"/>
                      <a:gd name="T3" fmla="*/ 0 h 42"/>
                      <a:gd name="T4" fmla="*/ 64 w 65"/>
                      <a:gd name="T5" fmla="*/ 6 h 42"/>
                      <a:gd name="T6" fmla="*/ 64 w 65"/>
                      <a:gd name="T7" fmla="*/ 23 h 42"/>
                      <a:gd name="T8" fmla="*/ 0 w 65"/>
                      <a:gd name="T9" fmla="*/ 41 h 42"/>
                      <a:gd name="T10" fmla="*/ 0 w 65"/>
                      <a:gd name="T11" fmla="*/ 22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2">
                        <a:moveTo>
                          <a:pt x="0" y="22"/>
                        </a:moveTo>
                        <a:lnTo>
                          <a:pt x="20" y="0"/>
                        </a:lnTo>
                        <a:lnTo>
                          <a:pt x="64" y="6"/>
                        </a:lnTo>
                        <a:lnTo>
                          <a:pt x="64" y="23"/>
                        </a:lnTo>
                        <a:lnTo>
                          <a:pt x="0" y="41"/>
                        </a:lnTo>
                        <a:lnTo>
                          <a:pt x="0" y="22"/>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79" name="Freeform 21"/>
                  <p:cNvSpPr>
                    <a:spLocks/>
                  </p:cNvSpPr>
                  <p:nvPr/>
                </p:nvSpPr>
                <p:spPr bwMode="auto">
                  <a:xfrm>
                    <a:off x="812" y="1628"/>
                    <a:ext cx="99" cy="17"/>
                  </a:xfrm>
                  <a:custGeom>
                    <a:avLst/>
                    <a:gdLst>
                      <a:gd name="T0" fmla="*/ 0 w 99"/>
                      <a:gd name="T1" fmla="*/ 0 h 17"/>
                      <a:gd name="T2" fmla="*/ 49 w 99"/>
                      <a:gd name="T3" fmla="*/ 3 h 17"/>
                      <a:gd name="T4" fmla="*/ 98 w 99"/>
                      <a:gd name="T5" fmla="*/ 16 h 17"/>
                      <a:gd name="T6" fmla="*/ 53 w 99"/>
                      <a:gd name="T7" fmla="*/ 9 h 17"/>
                      <a:gd name="T8" fmla="*/ 0 w 9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17">
                        <a:moveTo>
                          <a:pt x="0" y="0"/>
                        </a:moveTo>
                        <a:lnTo>
                          <a:pt x="49" y="3"/>
                        </a:lnTo>
                        <a:lnTo>
                          <a:pt x="98" y="16"/>
                        </a:lnTo>
                        <a:lnTo>
                          <a:pt x="53" y="9"/>
                        </a:lnTo>
                        <a:lnTo>
                          <a:pt x="0"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372" name="Group 22"/>
                <p:cNvGrpSpPr>
                  <a:grpSpLocks/>
                </p:cNvGrpSpPr>
                <p:nvPr/>
              </p:nvGrpSpPr>
              <p:grpSpPr bwMode="auto">
                <a:xfrm>
                  <a:off x="793" y="1644"/>
                  <a:ext cx="121" cy="25"/>
                  <a:chOff x="793" y="1644"/>
                  <a:chExt cx="121" cy="25"/>
                </a:xfrm>
              </p:grpSpPr>
              <p:sp>
                <p:nvSpPr>
                  <p:cNvPr id="9373" name="Line 23"/>
                  <p:cNvSpPr>
                    <a:spLocks noChangeShapeType="1"/>
                  </p:cNvSpPr>
                  <p:nvPr/>
                </p:nvSpPr>
                <p:spPr bwMode="auto">
                  <a:xfrm>
                    <a:off x="793" y="1654"/>
                    <a:ext cx="5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74" name="Line 24"/>
                  <p:cNvSpPr>
                    <a:spLocks noChangeShapeType="1"/>
                  </p:cNvSpPr>
                  <p:nvPr/>
                </p:nvSpPr>
                <p:spPr bwMode="auto">
                  <a:xfrm flipV="1">
                    <a:off x="847" y="1644"/>
                    <a:ext cx="21" cy="2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75" name="Line 25"/>
                  <p:cNvSpPr>
                    <a:spLocks noChangeShapeType="1"/>
                  </p:cNvSpPr>
                  <p:nvPr/>
                </p:nvSpPr>
                <p:spPr bwMode="auto">
                  <a:xfrm>
                    <a:off x="869" y="1644"/>
                    <a:ext cx="45" cy="5"/>
                  </a:xfrm>
                  <a:prstGeom prst="line">
                    <a:avLst/>
                  </a:prstGeom>
                  <a:noFill/>
                  <a:ln w="1270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9256" name="Freeform 26"/>
              <p:cNvSpPr>
                <a:spLocks/>
              </p:cNvSpPr>
              <p:nvPr/>
            </p:nvSpPr>
            <p:spPr bwMode="auto">
              <a:xfrm>
                <a:off x="758" y="1493"/>
                <a:ext cx="105" cy="117"/>
              </a:xfrm>
              <a:custGeom>
                <a:avLst/>
                <a:gdLst>
                  <a:gd name="T0" fmla="*/ 0 w 105"/>
                  <a:gd name="T1" fmla="*/ 58 h 117"/>
                  <a:gd name="T2" fmla="*/ 104 w 105"/>
                  <a:gd name="T3" fmla="*/ 0 h 117"/>
                  <a:gd name="T4" fmla="*/ 104 w 105"/>
                  <a:gd name="T5" fmla="*/ 46 h 117"/>
                  <a:gd name="T6" fmla="*/ 0 w 105"/>
                  <a:gd name="T7" fmla="*/ 116 h 117"/>
                  <a:gd name="T8" fmla="*/ 0 w 105"/>
                  <a:gd name="T9" fmla="*/ 58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17">
                    <a:moveTo>
                      <a:pt x="0" y="58"/>
                    </a:moveTo>
                    <a:lnTo>
                      <a:pt x="104" y="0"/>
                    </a:lnTo>
                    <a:lnTo>
                      <a:pt x="104" y="46"/>
                    </a:lnTo>
                    <a:lnTo>
                      <a:pt x="0" y="116"/>
                    </a:lnTo>
                    <a:lnTo>
                      <a:pt x="0" y="58"/>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7" name="Freeform 27"/>
              <p:cNvSpPr>
                <a:spLocks/>
              </p:cNvSpPr>
              <p:nvPr/>
            </p:nvSpPr>
            <p:spPr bwMode="auto">
              <a:xfrm>
                <a:off x="758" y="1377"/>
                <a:ext cx="106" cy="177"/>
              </a:xfrm>
              <a:custGeom>
                <a:avLst/>
                <a:gdLst>
                  <a:gd name="T0" fmla="*/ 0 w 106"/>
                  <a:gd name="T1" fmla="*/ 37 h 177"/>
                  <a:gd name="T2" fmla="*/ 105 w 106"/>
                  <a:gd name="T3" fmla="*/ 0 h 177"/>
                  <a:gd name="T4" fmla="*/ 105 w 106"/>
                  <a:gd name="T5" fmla="*/ 116 h 177"/>
                  <a:gd name="T6" fmla="*/ 1 w 106"/>
                  <a:gd name="T7" fmla="*/ 176 h 177"/>
                  <a:gd name="T8" fmla="*/ 0 w 106"/>
                  <a:gd name="T9" fmla="*/ 3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177">
                    <a:moveTo>
                      <a:pt x="0" y="37"/>
                    </a:moveTo>
                    <a:lnTo>
                      <a:pt x="105" y="0"/>
                    </a:lnTo>
                    <a:lnTo>
                      <a:pt x="105" y="116"/>
                    </a:lnTo>
                    <a:lnTo>
                      <a:pt x="1" y="176"/>
                    </a:lnTo>
                    <a:lnTo>
                      <a:pt x="0" y="37"/>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8" name="Freeform 28"/>
              <p:cNvSpPr>
                <a:spLocks/>
              </p:cNvSpPr>
              <p:nvPr/>
            </p:nvSpPr>
            <p:spPr bwMode="auto">
              <a:xfrm>
                <a:off x="283" y="1519"/>
                <a:ext cx="503" cy="121"/>
              </a:xfrm>
              <a:custGeom>
                <a:avLst/>
                <a:gdLst>
                  <a:gd name="T0" fmla="*/ 82 w 503"/>
                  <a:gd name="T1" fmla="*/ 0 h 121"/>
                  <a:gd name="T2" fmla="*/ 502 w 503"/>
                  <a:gd name="T3" fmla="*/ 49 h 121"/>
                  <a:gd name="T4" fmla="*/ 472 w 503"/>
                  <a:gd name="T5" fmla="*/ 93 h 121"/>
                  <a:gd name="T6" fmla="*/ 443 w 503"/>
                  <a:gd name="T7" fmla="*/ 120 h 121"/>
                  <a:gd name="T8" fmla="*/ 0 w 503"/>
                  <a:gd name="T9" fmla="*/ 60 h 121"/>
                  <a:gd name="T10" fmla="*/ 33 w 503"/>
                  <a:gd name="T11" fmla="*/ 43 h 121"/>
                  <a:gd name="T12" fmla="*/ 82 w 503"/>
                  <a:gd name="T13" fmla="*/ 0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3" h="121">
                    <a:moveTo>
                      <a:pt x="82" y="0"/>
                    </a:moveTo>
                    <a:lnTo>
                      <a:pt x="502" y="49"/>
                    </a:lnTo>
                    <a:lnTo>
                      <a:pt x="472" y="93"/>
                    </a:lnTo>
                    <a:lnTo>
                      <a:pt x="443" y="120"/>
                    </a:lnTo>
                    <a:lnTo>
                      <a:pt x="0" y="60"/>
                    </a:lnTo>
                    <a:lnTo>
                      <a:pt x="33" y="43"/>
                    </a:lnTo>
                    <a:lnTo>
                      <a:pt x="82"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9" name="Line 29"/>
              <p:cNvSpPr>
                <a:spLocks noChangeShapeType="1"/>
              </p:cNvSpPr>
              <p:nvPr/>
            </p:nvSpPr>
            <p:spPr bwMode="auto">
              <a:xfrm flipV="1">
                <a:off x="758" y="1433"/>
                <a:ext cx="108" cy="48"/>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0" name="Line 30"/>
              <p:cNvSpPr>
                <a:spLocks noChangeShapeType="1"/>
              </p:cNvSpPr>
              <p:nvPr/>
            </p:nvSpPr>
            <p:spPr bwMode="auto">
              <a:xfrm flipV="1">
                <a:off x="778" y="1448"/>
                <a:ext cx="87" cy="4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1" name="Line 31"/>
              <p:cNvSpPr>
                <a:spLocks noChangeShapeType="1"/>
              </p:cNvSpPr>
              <p:nvPr/>
            </p:nvSpPr>
            <p:spPr bwMode="auto">
              <a:xfrm flipV="1">
                <a:off x="776" y="1461"/>
                <a:ext cx="89"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2" name="Line 32"/>
              <p:cNvSpPr>
                <a:spLocks noChangeShapeType="1"/>
              </p:cNvSpPr>
              <p:nvPr/>
            </p:nvSpPr>
            <p:spPr bwMode="auto">
              <a:xfrm flipV="1">
                <a:off x="778" y="1474"/>
                <a:ext cx="88" cy="45"/>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3" name="Line 33"/>
              <p:cNvSpPr>
                <a:spLocks noChangeShapeType="1"/>
              </p:cNvSpPr>
              <p:nvPr/>
            </p:nvSpPr>
            <p:spPr bwMode="auto">
              <a:xfrm flipV="1">
                <a:off x="778" y="1486"/>
                <a:ext cx="88" cy="5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4" name="Line 34"/>
              <p:cNvSpPr>
                <a:spLocks noChangeShapeType="1"/>
              </p:cNvSpPr>
              <p:nvPr/>
            </p:nvSpPr>
            <p:spPr bwMode="auto">
              <a:xfrm flipV="1">
                <a:off x="776" y="1419"/>
                <a:ext cx="90" cy="39"/>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5" name="Line 35"/>
              <p:cNvSpPr>
                <a:spLocks noChangeShapeType="1"/>
              </p:cNvSpPr>
              <p:nvPr/>
            </p:nvSpPr>
            <p:spPr bwMode="auto">
              <a:xfrm flipV="1">
                <a:off x="778" y="1405"/>
                <a:ext cx="88" cy="34"/>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6" name="Line 36"/>
              <p:cNvSpPr>
                <a:spLocks noChangeShapeType="1"/>
              </p:cNvSpPr>
              <p:nvPr/>
            </p:nvSpPr>
            <p:spPr bwMode="auto">
              <a:xfrm flipV="1">
                <a:off x="776" y="1389"/>
                <a:ext cx="89" cy="32"/>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7" name="Line 37"/>
              <p:cNvSpPr>
                <a:spLocks noChangeShapeType="1"/>
              </p:cNvSpPr>
              <p:nvPr/>
            </p:nvSpPr>
            <p:spPr bwMode="auto">
              <a:xfrm flipH="1">
                <a:off x="776" y="1411"/>
                <a:ext cx="2" cy="137"/>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268" name="Group 38"/>
              <p:cNvGrpSpPr>
                <a:grpSpLocks/>
              </p:cNvGrpSpPr>
              <p:nvPr/>
            </p:nvGrpSpPr>
            <p:grpSpPr bwMode="auto">
              <a:xfrm>
                <a:off x="778" y="969"/>
                <a:ext cx="129" cy="424"/>
                <a:chOff x="778" y="969"/>
                <a:chExt cx="129" cy="424"/>
              </a:xfrm>
            </p:grpSpPr>
            <p:grpSp>
              <p:nvGrpSpPr>
                <p:cNvPr id="9341" name="Group 39"/>
                <p:cNvGrpSpPr>
                  <a:grpSpLocks/>
                </p:cNvGrpSpPr>
                <p:nvPr/>
              </p:nvGrpSpPr>
              <p:grpSpPr bwMode="auto">
                <a:xfrm>
                  <a:off x="827" y="1024"/>
                  <a:ext cx="80" cy="353"/>
                  <a:chOff x="827" y="1024"/>
                  <a:chExt cx="80" cy="353"/>
                </a:xfrm>
              </p:grpSpPr>
              <p:sp>
                <p:nvSpPr>
                  <p:cNvPr id="9345" name="Freeform 40"/>
                  <p:cNvSpPr>
                    <a:spLocks/>
                  </p:cNvSpPr>
                  <p:nvPr/>
                </p:nvSpPr>
                <p:spPr bwMode="auto">
                  <a:xfrm>
                    <a:off x="827" y="1024"/>
                    <a:ext cx="76" cy="353"/>
                  </a:xfrm>
                  <a:custGeom>
                    <a:avLst/>
                    <a:gdLst>
                      <a:gd name="T0" fmla="*/ 7 w 76"/>
                      <a:gd name="T1" fmla="*/ 0 h 353"/>
                      <a:gd name="T2" fmla="*/ 75 w 76"/>
                      <a:gd name="T3" fmla="*/ 29 h 353"/>
                      <a:gd name="T4" fmla="*/ 69 w 76"/>
                      <a:gd name="T5" fmla="*/ 166 h 353"/>
                      <a:gd name="T6" fmla="*/ 62 w 76"/>
                      <a:gd name="T7" fmla="*/ 332 h 353"/>
                      <a:gd name="T8" fmla="*/ 0 w 76"/>
                      <a:gd name="T9" fmla="*/ 352 h 353"/>
                      <a:gd name="T10" fmla="*/ 7 w 76"/>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 h="353">
                        <a:moveTo>
                          <a:pt x="7" y="0"/>
                        </a:moveTo>
                        <a:lnTo>
                          <a:pt x="75" y="29"/>
                        </a:lnTo>
                        <a:lnTo>
                          <a:pt x="69" y="166"/>
                        </a:lnTo>
                        <a:lnTo>
                          <a:pt x="62" y="332"/>
                        </a:lnTo>
                        <a:lnTo>
                          <a:pt x="0" y="352"/>
                        </a:lnTo>
                        <a:lnTo>
                          <a:pt x="7"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346" name="Group 41"/>
                  <p:cNvGrpSpPr>
                    <a:grpSpLocks/>
                  </p:cNvGrpSpPr>
                  <p:nvPr/>
                </p:nvGrpSpPr>
                <p:grpSpPr bwMode="auto">
                  <a:xfrm>
                    <a:off x="827" y="1039"/>
                    <a:ext cx="80" cy="302"/>
                    <a:chOff x="827" y="1039"/>
                    <a:chExt cx="80" cy="302"/>
                  </a:xfrm>
                </p:grpSpPr>
                <p:grpSp>
                  <p:nvGrpSpPr>
                    <p:cNvPr id="9347" name="Group 42"/>
                    <p:cNvGrpSpPr>
                      <a:grpSpLocks/>
                    </p:cNvGrpSpPr>
                    <p:nvPr/>
                  </p:nvGrpSpPr>
                  <p:grpSpPr bwMode="auto">
                    <a:xfrm>
                      <a:off x="827" y="1039"/>
                      <a:ext cx="80" cy="302"/>
                      <a:chOff x="827" y="1039"/>
                      <a:chExt cx="80" cy="302"/>
                    </a:xfrm>
                  </p:grpSpPr>
                  <p:grpSp>
                    <p:nvGrpSpPr>
                      <p:cNvPr id="9349" name="Group 43"/>
                      <p:cNvGrpSpPr>
                        <a:grpSpLocks/>
                      </p:cNvGrpSpPr>
                      <p:nvPr/>
                    </p:nvGrpSpPr>
                    <p:grpSpPr bwMode="auto">
                      <a:xfrm>
                        <a:off x="827" y="1039"/>
                        <a:ext cx="80" cy="180"/>
                        <a:chOff x="827" y="1039"/>
                        <a:chExt cx="80" cy="180"/>
                      </a:xfrm>
                    </p:grpSpPr>
                    <p:grpSp>
                      <p:nvGrpSpPr>
                        <p:cNvPr id="9359" name="Group 44"/>
                        <p:cNvGrpSpPr>
                          <a:grpSpLocks/>
                        </p:cNvGrpSpPr>
                        <p:nvPr/>
                      </p:nvGrpSpPr>
                      <p:grpSpPr bwMode="auto">
                        <a:xfrm>
                          <a:off x="833" y="1039"/>
                          <a:ext cx="74" cy="97"/>
                          <a:chOff x="833" y="1039"/>
                          <a:chExt cx="74" cy="97"/>
                        </a:xfrm>
                      </p:grpSpPr>
                      <p:sp>
                        <p:nvSpPr>
                          <p:cNvPr id="9365" name="Line 45"/>
                          <p:cNvSpPr>
                            <a:spLocks noChangeShapeType="1"/>
                          </p:cNvSpPr>
                          <p:nvPr/>
                        </p:nvSpPr>
                        <p:spPr bwMode="auto">
                          <a:xfrm>
                            <a:off x="835" y="1039"/>
                            <a:ext cx="72" cy="2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66" name="Line 46"/>
                          <p:cNvSpPr>
                            <a:spLocks noChangeShapeType="1"/>
                          </p:cNvSpPr>
                          <p:nvPr/>
                        </p:nvSpPr>
                        <p:spPr bwMode="auto">
                          <a:xfrm>
                            <a:off x="835" y="1054"/>
                            <a:ext cx="70" cy="2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67" name="Line 47"/>
                          <p:cNvSpPr>
                            <a:spLocks noChangeShapeType="1"/>
                          </p:cNvSpPr>
                          <p:nvPr/>
                        </p:nvSpPr>
                        <p:spPr bwMode="auto">
                          <a:xfrm>
                            <a:off x="835" y="1070"/>
                            <a:ext cx="70" cy="2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68" name="Line 48"/>
                          <p:cNvSpPr>
                            <a:spLocks noChangeShapeType="1"/>
                          </p:cNvSpPr>
                          <p:nvPr/>
                        </p:nvSpPr>
                        <p:spPr bwMode="auto">
                          <a:xfrm>
                            <a:off x="835" y="1086"/>
                            <a:ext cx="70" cy="2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69" name="Line 49"/>
                          <p:cNvSpPr>
                            <a:spLocks noChangeShapeType="1"/>
                          </p:cNvSpPr>
                          <p:nvPr/>
                        </p:nvSpPr>
                        <p:spPr bwMode="auto">
                          <a:xfrm>
                            <a:off x="833" y="1101"/>
                            <a:ext cx="71" cy="2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70" name="Line 50"/>
                          <p:cNvSpPr>
                            <a:spLocks noChangeShapeType="1"/>
                          </p:cNvSpPr>
                          <p:nvPr/>
                        </p:nvSpPr>
                        <p:spPr bwMode="auto">
                          <a:xfrm>
                            <a:off x="833" y="1117"/>
                            <a:ext cx="71" cy="1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360" name="Line 51"/>
                        <p:cNvSpPr>
                          <a:spLocks noChangeShapeType="1"/>
                        </p:cNvSpPr>
                        <p:nvPr/>
                      </p:nvSpPr>
                      <p:spPr bwMode="auto">
                        <a:xfrm>
                          <a:off x="827" y="1149"/>
                          <a:ext cx="74" cy="1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61" name="Line 52"/>
                        <p:cNvSpPr>
                          <a:spLocks noChangeShapeType="1"/>
                        </p:cNvSpPr>
                        <p:nvPr/>
                      </p:nvSpPr>
                      <p:spPr bwMode="auto">
                        <a:xfrm>
                          <a:off x="829" y="1164"/>
                          <a:ext cx="72" cy="13"/>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62" name="Line 53"/>
                        <p:cNvSpPr>
                          <a:spLocks noChangeShapeType="1"/>
                        </p:cNvSpPr>
                        <p:nvPr/>
                      </p:nvSpPr>
                      <p:spPr bwMode="auto">
                        <a:xfrm>
                          <a:off x="827" y="1180"/>
                          <a:ext cx="72" cy="1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63" name="Line 54"/>
                        <p:cNvSpPr>
                          <a:spLocks noChangeShapeType="1"/>
                        </p:cNvSpPr>
                        <p:nvPr/>
                      </p:nvSpPr>
                      <p:spPr bwMode="auto">
                        <a:xfrm>
                          <a:off x="829" y="1196"/>
                          <a:ext cx="69" cy="8"/>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64" name="Line 55"/>
                        <p:cNvSpPr>
                          <a:spLocks noChangeShapeType="1"/>
                        </p:cNvSpPr>
                        <p:nvPr/>
                      </p:nvSpPr>
                      <p:spPr bwMode="auto">
                        <a:xfrm>
                          <a:off x="830" y="1212"/>
                          <a:ext cx="68" cy="7"/>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50" name="Group 56"/>
                      <p:cNvGrpSpPr>
                        <a:grpSpLocks/>
                      </p:cNvGrpSpPr>
                      <p:nvPr/>
                    </p:nvGrpSpPr>
                    <p:grpSpPr bwMode="auto">
                      <a:xfrm>
                        <a:off x="829" y="1229"/>
                        <a:ext cx="69" cy="112"/>
                        <a:chOff x="829" y="1229"/>
                        <a:chExt cx="69" cy="112"/>
                      </a:xfrm>
                    </p:grpSpPr>
                    <p:sp>
                      <p:nvSpPr>
                        <p:cNvPr id="9351" name="Line 57"/>
                        <p:cNvSpPr>
                          <a:spLocks noChangeShapeType="1"/>
                        </p:cNvSpPr>
                        <p:nvPr/>
                      </p:nvSpPr>
                      <p:spPr bwMode="auto">
                        <a:xfrm>
                          <a:off x="830" y="1229"/>
                          <a:ext cx="68"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52" name="Line 58"/>
                        <p:cNvSpPr>
                          <a:spLocks noChangeShapeType="1"/>
                        </p:cNvSpPr>
                        <p:nvPr/>
                      </p:nvSpPr>
                      <p:spPr bwMode="auto">
                        <a:xfrm>
                          <a:off x="830" y="1244"/>
                          <a:ext cx="66"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53" name="Line 59"/>
                        <p:cNvSpPr>
                          <a:spLocks noChangeShapeType="1"/>
                        </p:cNvSpPr>
                        <p:nvPr/>
                      </p:nvSpPr>
                      <p:spPr bwMode="auto">
                        <a:xfrm>
                          <a:off x="830" y="1262"/>
                          <a:ext cx="66" cy="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54" name="Line 60"/>
                        <p:cNvSpPr>
                          <a:spLocks noChangeShapeType="1"/>
                        </p:cNvSpPr>
                        <p:nvPr/>
                      </p:nvSpPr>
                      <p:spPr bwMode="auto">
                        <a:xfrm flipV="1">
                          <a:off x="830" y="1276"/>
                          <a:ext cx="65" cy="2"/>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55" name="Line 61"/>
                        <p:cNvSpPr>
                          <a:spLocks noChangeShapeType="1"/>
                        </p:cNvSpPr>
                        <p:nvPr/>
                      </p:nvSpPr>
                      <p:spPr bwMode="auto">
                        <a:xfrm flipV="1">
                          <a:off x="830" y="1289"/>
                          <a:ext cx="64" cy="4"/>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56" name="Line 62"/>
                        <p:cNvSpPr>
                          <a:spLocks noChangeShapeType="1"/>
                        </p:cNvSpPr>
                        <p:nvPr/>
                      </p:nvSpPr>
                      <p:spPr bwMode="auto">
                        <a:xfrm flipV="1">
                          <a:off x="830" y="1304"/>
                          <a:ext cx="64" cy="5"/>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57" name="Line 63"/>
                        <p:cNvSpPr>
                          <a:spLocks noChangeShapeType="1"/>
                        </p:cNvSpPr>
                        <p:nvPr/>
                      </p:nvSpPr>
                      <p:spPr bwMode="auto">
                        <a:xfrm flipV="1">
                          <a:off x="829" y="1316"/>
                          <a:ext cx="64" cy="9"/>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58" name="Line 64"/>
                        <p:cNvSpPr>
                          <a:spLocks noChangeShapeType="1"/>
                        </p:cNvSpPr>
                        <p:nvPr/>
                      </p:nvSpPr>
                      <p:spPr bwMode="auto">
                        <a:xfrm flipV="1">
                          <a:off x="830" y="1331"/>
                          <a:ext cx="63" cy="10"/>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9348" name="Line 65"/>
                    <p:cNvSpPr>
                      <a:spLocks noChangeShapeType="1"/>
                    </p:cNvSpPr>
                    <p:nvPr/>
                  </p:nvSpPr>
                  <p:spPr bwMode="auto">
                    <a:xfrm>
                      <a:off x="832" y="1133"/>
                      <a:ext cx="70" cy="16"/>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342" name="Group 66"/>
                <p:cNvGrpSpPr>
                  <a:grpSpLocks/>
                </p:cNvGrpSpPr>
                <p:nvPr/>
              </p:nvGrpSpPr>
              <p:grpSpPr bwMode="auto">
                <a:xfrm>
                  <a:off x="778" y="969"/>
                  <a:ext cx="68" cy="424"/>
                  <a:chOff x="778" y="969"/>
                  <a:chExt cx="68" cy="424"/>
                </a:xfrm>
              </p:grpSpPr>
              <p:sp>
                <p:nvSpPr>
                  <p:cNvPr id="9343" name="Freeform 67"/>
                  <p:cNvSpPr>
                    <a:spLocks/>
                  </p:cNvSpPr>
                  <p:nvPr/>
                </p:nvSpPr>
                <p:spPr bwMode="auto">
                  <a:xfrm>
                    <a:off x="778" y="969"/>
                    <a:ext cx="63" cy="424"/>
                  </a:xfrm>
                  <a:custGeom>
                    <a:avLst/>
                    <a:gdLst>
                      <a:gd name="T0" fmla="*/ 14 w 63"/>
                      <a:gd name="T1" fmla="*/ 0 h 424"/>
                      <a:gd name="T2" fmla="*/ 59 w 63"/>
                      <a:gd name="T3" fmla="*/ 22 h 424"/>
                      <a:gd name="T4" fmla="*/ 62 w 63"/>
                      <a:gd name="T5" fmla="*/ 26 h 424"/>
                      <a:gd name="T6" fmla="*/ 49 w 63"/>
                      <a:gd name="T7" fmla="*/ 406 h 424"/>
                      <a:gd name="T8" fmla="*/ 43 w 63"/>
                      <a:gd name="T9" fmla="*/ 411 h 424"/>
                      <a:gd name="T10" fmla="*/ 0 w 63"/>
                      <a:gd name="T11" fmla="*/ 423 h 424"/>
                      <a:gd name="T12" fmla="*/ 6 w 63"/>
                      <a:gd name="T13" fmla="*/ 416 h 424"/>
                      <a:gd name="T14" fmla="*/ 6 w 63"/>
                      <a:gd name="T15" fmla="*/ 411 h 424"/>
                      <a:gd name="T16" fmla="*/ 14 w 63"/>
                      <a:gd name="T17" fmla="*/ 0 h 4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424">
                        <a:moveTo>
                          <a:pt x="14" y="0"/>
                        </a:moveTo>
                        <a:lnTo>
                          <a:pt x="59" y="22"/>
                        </a:lnTo>
                        <a:lnTo>
                          <a:pt x="62" y="26"/>
                        </a:lnTo>
                        <a:lnTo>
                          <a:pt x="49" y="406"/>
                        </a:lnTo>
                        <a:lnTo>
                          <a:pt x="43" y="411"/>
                        </a:lnTo>
                        <a:lnTo>
                          <a:pt x="0" y="423"/>
                        </a:lnTo>
                        <a:lnTo>
                          <a:pt x="6" y="416"/>
                        </a:lnTo>
                        <a:lnTo>
                          <a:pt x="6" y="411"/>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44" name="Arc 68"/>
                  <p:cNvSpPr>
                    <a:spLocks/>
                  </p:cNvSpPr>
                  <p:nvPr/>
                </p:nvSpPr>
                <p:spPr bwMode="auto">
                  <a:xfrm>
                    <a:off x="838" y="989"/>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9269" name="Freeform 69"/>
              <p:cNvSpPr>
                <a:spLocks/>
              </p:cNvSpPr>
              <p:nvPr/>
            </p:nvSpPr>
            <p:spPr bwMode="auto">
              <a:xfrm>
                <a:off x="395" y="1028"/>
                <a:ext cx="339" cy="293"/>
              </a:xfrm>
              <a:custGeom>
                <a:avLst/>
                <a:gdLst>
                  <a:gd name="T0" fmla="*/ 14 w 339"/>
                  <a:gd name="T1" fmla="*/ 0 h 293"/>
                  <a:gd name="T2" fmla="*/ 338 w 339"/>
                  <a:gd name="T3" fmla="*/ 0 h 293"/>
                  <a:gd name="T4" fmla="*/ 324 w 339"/>
                  <a:gd name="T5" fmla="*/ 292 h 293"/>
                  <a:gd name="T6" fmla="*/ 0 w 339"/>
                  <a:gd name="T7" fmla="*/ 275 h 293"/>
                  <a:gd name="T8" fmla="*/ 14 w 339"/>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 h="293">
                    <a:moveTo>
                      <a:pt x="14" y="0"/>
                    </a:moveTo>
                    <a:lnTo>
                      <a:pt x="338" y="0"/>
                    </a:lnTo>
                    <a:lnTo>
                      <a:pt x="324" y="292"/>
                    </a:lnTo>
                    <a:lnTo>
                      <a:pt x="0" y="275"/>
                    </a:lnTo>
                    <a:lnTo>
                      <a:pt x="14"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70" name="Group 70"/>
              <p:cNvGrpSpPr>
                <a:grpSpLocks/>
              </p:cNvGrpSpPr>
              <p:nvPr/>
            </p:nvGrpSpPr>
            <p:grpSpPr bwMode="auto">
              <a:xfrm>
                <a:off x="349" y="960"/>
                <a:ext cx="446" cy="433"/>
                <a:chOff x="349" y="960"/>
                <a:chExt cx="446" cy="433"/>
              </a:xfrm>
            </p:grpSpPr>
            <p:sp>
              <p:nvSpPr>
                <p:cNvPr id="9337" name="Freeform 71"/>
                <p:cNvSpPr>
                  <a:spLocks/>
                </p:cNvSpPr>
                <p:nvPr/>
              </p:nvSpPr>
              <p:spPr bwMode="auto">
                <a:xfrm>
                  <a:off x="350" y="960"/>
                  <a:ext cx="445" cy="433"/>
                </a:xfrm>
                <a:custGeom>
                  <a:avLst/>
                  <a:gdLst>
                    <a:gd name="T0" fmla="*/ 36 w 445"/>
                    <a:gd name="T1" fmla="*/ 7 h 433"/>
                    <a:gd name="T2" fmla="*/ 73 w 445"/>
                    <a:gd name="T3" fmla="*/ 5 h 433"/>
                    <a:gd name="T4" fmla="*/ 125 w 445"/>
                    <a:gd name="T5" fmla="*/ 1 h 433"/>
                    <a:gd name="T6" fmla="*/ 179 w 445"/>
                    <a:gd name="T7" fmla="*/ 0 h 433"/>
                    <a:gd name="T8" fmla="*/ 242 w 445"/>
                    <a:gd name="T9" fmla="*/ 0 h 433"/>
                    <a:gd name="T10" fmla="*/ 286 w 445"/>
                    <a:gd name="T11" fmla="*/ 1 h 433"/>
                    <a:gd name="T12" fmla="*/ 354 w 445"/>
                    <a:gd name="T13" fmla="*/ 4 h 433"/>
                    <a:gd name="T14" fmla="*/ 420 w 445"/>
                    <a:gd name="T15" fmla="*/ 7 h 433"/>
                    <a:gd name="T16" fmla="*/ 436 w 445"/>
                    <a:gd name="T17" fmla="*/ 8 h 433"/>
                    <a:gd name="T18" fmla="*/ 439 w 445"/>
                    <a:gd name="T19" fmla="*/ 9 h 433"/>
                    <a:gd name="T20" fmla="*/ 441 w 445"/>
                    <a:gd name="T21" fmla="*/ 11 h 433"/>
                    <a:gd name="T22" fmla="*/ 443 w 445"/>
                    <a:gd name="T23" fmla="*/ 14 h 433"/>
                    <a:gd name="T24" fmla="*/ 444 w 445"/>
                    <a:gd name="T25" fmla="*/ 18 h 433"/>
                    <a:gd name="T26" fmla="*/ 428 w 445"/>
                    <a:gd name="T27" fmla="*/ 424 h 433"/>
                    <a:gd name="T28" fmla="*/ 425 w 445"/>
                    <a:gd name="T29" fmla="*/ 431 h 433"/>
                    <a:gd name="T30" fmla="*/ 420 w 445"/>
                    <a:gd name="T31" fmla="*/ 432 h 433"/>
                    <a:gd name="T32" fmla="*/ 277 w 445"/>
                    <a:gd name="T33" fmla="*/ 422 h 433"/>
                    <a:gd name="T34" fmla="*/ 136 w 445"/>
                    <a:gd name="T35" fmla="*/ 412 h 433"/>
                    <a:gd name="T36" fmla="*/ 7 w 445"/>
                    <a:gd name="T37" fmla="*/ 402 h 433"/>
                    <a:gd name="T38" fmla="*/ 0 w 445"/>
                    <a:gd name="T39" fmla="*/ 391 h 433"/>
                    <a:gd name="T40" fmla="*/ 20 w 445"/>
                    <a:gd name="T41" fmla="*/ 20 h 433"/>
                    <a:gd name="T42" fmla="*/ 36 w 445"/>
                    <a:gd name="T43" fmla="*/ 7 h 4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5" h="433">
                      <a:moveTo>
                        <a:pt x="36" y="7"/>
                      </a:moveTo>
                      <a:lnTo>
                        <a:pt x="73" y="5"/>
                      </a:lnTo>
                      <a:lnTo>
                        <a:pt x="125" y="1"/>
                      </a:lnTo>
                      <a:lnTo>
                        <a:pt x="179" y="0"/>
                      </a:lnTo>
                      <a:lnTo>
                        <a:pt x="242" y="0"/>
                      </a:lnTo>
                      <a:lnTo>
                        <a:pt x="286" y="1"/>
                      </a:lnTo>
                      <a:lnTo>
                        <a:pt x="354" y="4"/>
                      </a:lnTo>
                      <a:lnTo>
                        <a:pt x="420" y="7"/>
                      </a:lnTo>
                      <a:lnTo>
                        <a:pt x="436" y="8"/>
                      </a:lnTo>
                      <a:lnTo>
                        <a:pt x="439" y="9"/>
                      </a:lnTo>
                      <a:lnTo>
                        <a:pt x="441" y="11"/>
                      </a:lnTo>
                      <a:lnTo>
                        <a:pt x="443" y="14"/>
                      </a:lnTo>
                      <a:lnTo>
                        <a:pt x="444" y="18"/>
                      </a:lnTo>
                      <a:lnTo>
                        <a:pt x="428" y="424"/>
                      </a:lnTo>
                      <a:lnTo>
                        <a:pt x="425" y="431"/>
                      </a:lnTo>
                      <a:lnTo>
                        <a:pt x="420" y="432"/>
                      </a:lnTo>
                      <a:lnTo>
                        <a:pt x="277" y="422"/>
                      </a:lnTo>
                      <a:lnTo>
                        <a:pt x="136" y="412"/>
                      </a:lnTo>
                      <a:lnTo>
                        <a:pt x="7" y="402"/>
                      </a:lnTo>
                      <a:lnTo>
                        <a:pt x="0" y="391"/>
                      </a:lnTo>
                      <a:lnTo>
                        <a:pt x="20" y="20"/>
                      </a:lnTo>
                      <a:lnTo>
                        <a:pt x="36" y="7"/>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8" name="Arc 72"/>
                <p:cNvSpPr>
                  <a:spLocks/>
                </p:cNvSpPr>
                <p:nvPr/>
              </p:nvSpPr>
              <p:spPr bwMode="auto">
                <a:xfrm>
                  <a:off x="786" y="968"/>
                  <a:ext cx="8" cy="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39" name="Arc 73"/>
                <p:cNvSpPr>
                  <a:spLocks/>
                </p:cNvSpPr>
                <p:nvPr/>
              </p:nvSpPr>
              <p:spPr bwMode="auto">
                <a:xfrm>
                  <a:off x="370" y="969"/>
                  <a:ext cx="19" cy="15"/>
                </a:xfrm>
                <a:custGeom>
                  <a:avLst/>
                  <a:gdLst>
                    <a:gd name="T0" fmla="*/ 0 w 21600"/>
                    <a:gd name="T1" fmla="*/ 0 h 21570"/>
                    <a:gd name="T2" fmla="*/ 0 w 21600"/>
                    <a:gd name="T3" fmla="*/ 0 h 21570"/>
                    <a:gd name="T4" fmla="*/ 0 w 21600"/>
                    <a:gd name="T5" fmla="*/ 0 h 21570"/>
                    <a:gd name="T6" fmla="*/ 0 60000 65536"/>
                    <a:gd name="T7" fmla="*/ 0 60000 65536"/>
                    <a:gd name="T8" fmla="*/ 0 60000 65536"/>
                  </a:gdLst>
                  <a:ahLst/>
                  <a:cxnLst>
                    <a:cxn ang="T6">
                      <a:pos x="T0" y="T1"/>
                    </a:cxn>
                    <a:cxn ang="T7">
                      <a:pos x="T2" y="T3"/>
                    </a:cxn>
                    <a:cxn ang="T8">
                      <a:pos x="T4" y="T5"/>
                    </a:cxn>
                  </a:cxnLst>
                  <a:rect l="0" t="0" r="r" b="b"/>
                  <a:pathLst>
                    <a:path w="21600" h="21570" fill="none" extrusionOk="0">
                      <a:moveTo>
                        <a:pt x="0" y="21570"/>
                      </a:moveTo>
                      <a:cubicBezTo>
                        <a:pt x="0" y="10081"/>
                        <a:pt x="8992" y="603"/>
                        <a:pt x="20464" y="-1"/>
                      </a:cubicBezTo>
                    </a:path>
                    <a:path w="21600" h="21570" stroke="0" extrusionOk="0">
                      <a:moveTo>
                        <a:pt x="0" y="21570"/>
                      </a:moveTo>
                      <a:cubicBezTo>
                        <a:pt x="0" y="10081"/>
                        <a:pt x="8992" y="603"/>
                        <a:pt x="20464" y="-1"/>
                      </a:cubicBezTo>
                      <a:lnTo>
                        <a:pt x="21600" y="21570"/>
                      </a:lnTo>
                      <a:lnTo>
                        <a:pt x="0" y="2157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40" name="Arc 74"/>
                <p:cNvSpPr>
                  <a:spLocks/>
                </p:cNvSpPr>
                <p:nvPr/>
              </p:nvSpPr>
              <p:spPr bwMode="auto">
                <a:xfrm>
                  <a:off x="349" y="1352"/>
                  <a:ext cx="8" cy="1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71" name="Freeform 75"/>
              <p:cNvSpPr>
                <a:spLocks/>
              </p:cNvSpPr>
              <p:nvPr/>
            </p:nvSpPr>
            <p:spPr bwMode="auto">
              <a:xfrm>
                <a:off x="380" y="993"/>
                <a:ext cx="411" cy="17"/>
              </a:xfrm>
              <a:custGeom>
                <a:avLst/>
                <a:gdLst>
                  <a:gd name="T0" fmla="*/ 0 w 411"/>
                  <a:gd name="T1" fmla="*/ 0 h 17"/>
                  <a:gd name="T2" fmla="*/ 410 w 411"/>
                  <a:gd name="T3" fmla="*/ 0 h 17"/>
                  <a:gd name="T4" fmla="*/ 400 w 411"/>
                  <a:gd name="T5" fmla="*/ 16 h 17"/>
                  <a:gd name="T6" fmla="*/ 9 w 411"/>
                  <a:gd name="T7" fmla="*/ 16 h 17"/>
                  <a:gd name="T8" fmla="*/ 0 w 41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17">
                    <a:moveTo>
                      <a:pt x="0" y="0"/>
                    </a:moveTo>
                    <a:lnTo>
                      <a:pt x="410" y="0"/>
                    </a:lnTo>
                    <a:lnTo>
                      <a:pt x="400" y="16"/>
                    </a:lnTo>
                    <a:lnTo>
                      <a:pt x="9" y="16"/>
                    </a:lnTo>
                    <a:lnTo>
                      <a:pt x="0"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2" name="Freeform 76"/>
              <p:cNvSpPr>
                <a:spLocks/>
              </p:cNvSpPr>
              <p:nvPr/>
            </p:nvSpPr>
            <p:spPr bwMode="auto">
              <a:xfrm>
                <a:off x="770" y="993"/>
                <a:ext cx="21" cy="392"/>
              </a:xfrm>
              <a:custGeom>
                <a:avLst/>
                <a:gdLst>
                  <a:gd name="T0" fmla="*/ 12 w 21"/>
                  <a:gd name="T1" fmla="*/ 8 h 392"/>
                  <a:gd name="T2" fmla="*/ 20 w 21"/>
                  <a:gd name="T3" fmla="*/ 0 h 392"/>
                  <a:gd name="T4" fmla="*/ 13 w 21"/>
                  <a:gd name="T5" fmla="*/ 212 h 392"/>
                  <a:gd name="T6" fmla="*/ 6 w 21"/>
                  <a:gd name="T7" fmla="*/ 391 h 392"/>
                  <a:gd name="T8" fmla="*/ 0 w 21"/>
                  <a:gd name="T9" fmla="*/ 380 h 392"/>
                  <a:gd name="T10" fmla="*/ 12 w 21"/>
                  <a:gd name="T11" fmla="*/ 8 h 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92">
                    <a:moveTo>
                      <a:pt x="12" y="8"/>
                    </a:moveTo>
                    <a:lnTo>
                      <a:pt x="20" y="0"/>
                    </a:lnTo>
                    <a:lnTo>
                      <a:pt x="13" y="212"/>
                    </a:lnTo>
                    <a:lnTo>
                      <a:pt x="6" y="391"/>
                    </a:lnTo>
                    <a:lnTo>
                      <a:pt x="0" y="380"/>
                    </a:lnTo>
                    <a:lnTo>
                      <a:pt x="12" y="8"/>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3" name="Freeform 77"/>
              <p:cNvSpPr>
                <a:spLocks/>
              </p:cNvSpPr>
              <p:nvPr/>
            </p:nvSpPr>
            <p:spPr bwMode="auto">
              <a:xfrm>
                <a:off x="362" y="1359"/>
                <a:ext cx="411" cy="26"/>
              </a:xfrm>
              <a:custGeom>
                <a:avLst/>
                <a:gdLst>
                  <a:gd name="T0" fmla="*/ 10 w 411"/>
                  <a:gd name="T1" fmla="*/ 0 h 26"/>
                  <a:gd name="T2" fmla="*/ 0 w 411"/>
                  <a:gd name="T3" fmla="*/ 8 h 26"/>
                  <a:gd name="T4" fmla="*/ 410 w 411"/>
                  <a:gd name="T5" fmla="*/ 25 h 26"/>
                  <a:gd name="T6" fmla="*/ 401 w 411"/>
                  <a:gd name="T7" fmla="*/ 17 h 26"/>
                  <a:gd name="T8" fmla="*/ 10 w 411"/>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 h="26">
                    <a:moveTo>
                      <a:pt x="10" y="0"/>
                    </a:moveTo>
                    <a:lnTo>
                      <a:pt x="0" y="8"/>
                    </a:lnTo>
                    <a:lnTo>
                      <a:pt x="410" y="25"/>
                    </a:lnTo>
                    <a:lnTo>
                      <a:pt x="401" y="17"/>
                    </a:lnTo>
                    <a:lnTo>
                      <a:pt x="1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4" name="Freeform 78"/>
              <p:cNvSpPr>
                <a:spLocks/>
              </p:cNvSpPr>
              <p:nvPr/>
            </p:nvSpPr>
            <p:spPr bwMode="auto">
              <a:xfrm>
                <a:off x="362" y="994"/>
                <a:ext cx="22" cy="368"/>
              </a:xfrm>
              <a:custGeom>
                <a:avLst/>
                <a:gdLst>
                  <a:gd name="T0" fmla="*/ 14 w 22"/>
                  <a:gd name="T1" fmla="*/ 0 h 368"/>
                  <a:gd name="T2" fmla="*/ 21 w 22"/>
                  <a:gd name="T3" fmla="*/ 8 h 368"/>
                  <a:gd name="T4" fmla="*/ 8 w 22"/>
                  <a:gd name="T5" fmla="*/ 356 h 368"/>
                  <a:gd name="T6" fmla="*/ 0 w 22"/>
                  <a:gd name="T7" fmla="*/ 367 h 368"/>
                  <a:gd name="T8" fmla="*/ 14 w 22"/>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68">
                    <a:moveTo>
                      <a:pt x="14" y="0"/>
                    </a:moveTo>
                    <a:lnTo>
                      <a:pt x="21" y="8"/>
                    </a:lnTo>
                    <a:lnTo>
                      <a:pt x="8" y="356"/>
                    </a:lnTo>
                    <a:lnTo>
                      <a:pt x="0" y="367"/>
                    </a:lnTo>
                    <a:lnTo>
                      <a:pt x="1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5" name="Freeform 79"/>
              <p:cNvSpPr>
                <a:spLocks/>
              </p:cNvSpPr>
              <p:nvPr/>
            </p:nvSpPr>
            <p:spPr bwMode="auto">
              <a:xfrm>
                <a:off x="373" y="1001"/>
                <a:ext cx="407" cy="373"/>
              </a:xfrm>
              <a:custGeom>
                <a:avLst/>
                <a:gdLst>
                  <a:gd name="T0" fmla="*/ 16 w 407"/>
                  <a:gd name="T1" fmla="*/ 0 h 373"/>
                  <a:gd name="T2" fmla="*/ 406 w 407"/>
                  <a:gd name="T3" fmla="*/ 0 h 373"/>
                  <a:gd name="T4" fmla="*/ 390 w 407"/>
                  <a:gd name="T5" fmla="*/ 372 h 373"/>
                  <a:gd name="T6" fmla="*/ 0 w 407"/>
                  <a:gd name="T7" fmla="*/ 351 h 373"/>
                  <a:gd name="T8" fmla="*/ 16 w 407"/>
                  <a:gd name="T9" fmla="*/ 0 h 3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7" h="373">
                    <a:moveTo>
                      <a:pt x="16" y="0"/>
                    </a:moveTo>
                    <a:lnTo>
                      <a:pt x="406" y="0"/>
                    </a:lnTo>
                    <a:lnTo>
                      <a:pt x="390" y="372"/>
                    </a:lnTo>
                    <a:lnTo>
                      <a:pt x="0" y="351"/>
                    </a:lnTo>
                    <a:lnTo>
                      <a:pt x="16"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6" name="Freeform 80"/>
              <p:cNvSpPr>
                <a:spLocks/>
              </p:cNvSpPr>
              <p:nvPr/>
            </p:nvSpPr>
            <p:spPr bwMode="auto">
              <a:xfrm>
                <a:off x="386" y="1016"/>
                <a:ext cx="381" cy="344"/>
              </a:xfrm>
              <a:custGeom>
                <a:avLst/>
                <a:gdLst>
                  <a:gd name="T0" fmla="*/ 14 w 381"/>
                  <a:gd name="T1" fmla="*/ 1 h 344"/>
                  <a:gd name="T2" fmla="*/ 380 w 381"/>
                  <a:gd name="T3" fmla="*/ 0 h 344"/>
                  <a:gd name="T4" fmla="*/ 364 w 381"/>
                  <a:gd name="T5" fmla="*/ 343 h 344"/>
                  <a:gd name="T6" fmla="*/ 0 w 381"/>
                  <a:gd name="T7" fmla="*/ 326 h 344"/>
                  <a:gd name="T8" fmla="*/ 14 w 381"/>
                  <a:gd name="T9" fmla="*/ 1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344">
                    <a:moveTo>
                      <a:pt x="14" y="1"/>
                    </a:moveTo>
                    <a:lnTo>
                      <a:pt x="380" y="0"/>
                    </a:lnTo>
                    <a:lnTo>
                      <a:pt x="364" y="343"/>
                    </a:lnTo>
                    <a:lnTo>
                      <a:pt x="0" y="326"/>
                    </a:lnTo>
                    <a:lnTo>
                      <a:pt x="14" y="1"/>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7" name="Freeform 81"/>
              <p:cNvSpPr>
                <a:spLocks/>
              </p:cNvSpPr>
              <p:nvPr/>
            </p:nvSpPr>
            <p:spPr bwMode="auto">
              <a:xfrm>
                <a:off x="392" y="1036"/>
                <a:ext cx="359" cy="309"/>
              </a:xfrm>
              <a:custGeom>
                <a:avLst/>
                <a:gdLst>
                  <a:gd name="T0" fmla="*/ 13 w 359"/>
                  <a:gd name="T1" fmla="*/ 0 h 309"/>
                  <a:gd name="T2" fmla="*/ 358 w 359"/>
                  <a:gd name="T3" fmla="*/ 0 h 309"/>
                  <a:gd name="T4" fmla="*/ 343 w 359"/>
                  <a:gd name="T5" fmla="*/ 308 h 309"/>
                  <a:gd name="T6" fmla="*/ 0 w 359"/>
                  <a:gd name="T7" fmla="*/ 293 h 309"/>
                  <a:gd name="T8" fmla="*/ 13 w 359"/>
                  <a:gd name="T9" fmla="*/ 0 h 3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09">
                    <a:moveTo>
                      <a:pt x="13" y="0"/>
                    </a:moveTo>
                    <a:lnTo>
                      <a:pt x="358" y="0"/>
                    </a:lnTo>
                    <a:lnTo>
                      <a:pt x="343" y="308"/>
                    </a:lnTo>
                    <a:lnTo>
                      <a:pt x="0" y="293"/>
                    </a:lnTo>
                    <a:lnTo>
                      <a:pt x="1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8" name="Freeform 82"/>
              <p:cNvSpPr>
                <a:spLocks/>
              </p:cNvSpPr>
              <p:nvPr/>
            </p:nvSpPr>
            <p:spPr bwMode="auto">
              <a:xfrm>
                <a:off x="711" y="1362"/>
                <a:ext cx="17" cy="17"/>
              </a:xfrm>
              <a:custGeom>
                <a:avLst/>
                <a:gdLst>
                  <a:gd name="T0" fmla="*/ 0 w 17"/>
                  <a:gd name="T1" fmla="*/ 0 h 17"/>
                  <a:gd name="T2" fmla="*/ 16 w 17"/>
                  <a:gd name="T3" fmla="*/ 0 h 17"/>
                  <a:gd name="T4" fmla="*/ 16 w 17"/>
                  <a:gd name="T5" fmla="*/ 16 h 17"/>
                  <a:gd name="T6" fmla="*/ 0 w 17"/>
                  <a:gd name="T7" fmla="*/ 16 h 17"/>
                  <a:gd name="T8" fmla="*/ 0 w 17"/>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7">
                    <a:moveTo>
                      <a:pt x="0" y="0"/>
                    </a:moveTo>
                    <a:lnTo>
                      <a:pt x="16" y="0"/>
                    </a:lnTo>
                    <a:lnTo>
                      <a:pt x="16" y="16"/>
                    </a:lnTo>
                    <a:lnTo>
                      <a:pt x="0" y="16"/>
                    </a:lnTo>
                    <a:lnTo>
                      <a:pt x="0" y="0"/>
                    </a:lnTo>
                  </a:path>
                </a:pathLst>
              </a:custGeom>
              <a:solidFill>
                <a:srgbClr val="008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9" name="Freeform 83"/>
              <p:cNvSpPr>
                <a:spLocks/>
              </p:cNvSpPr>
              <p:nvPr/>
            </p:nvSpPr>
            <p:spPr bwMode="auto">
              <a:xfrm>
                <a:off x="632" y="1568"/>
                <a:ext cx="117" cy="57"/>
              </a:xfrm>
              <a:custGeom>
                <a:avLst/>
                <a:gdLst>
                  <a:gd name="T0" fmla="*/ 45 w 117"/>
                  <a:gd name="T1" fmla="*/ 0 h 57"/>
                  <a:gd name="T2" fmla="*/ 17 w 117"/>
                  <a:gd name="T3" fmla="*/ 33 h 57"/>
                  <a:gd name="T4" fmla="*/ 0 w 117"/>
                  <a:gd name="T5" fmla="*/ 47 h 57"/>
                  <a:gd name="T6" fmla="*/ 76 w 117"/>
                  <a:gd name="T7" fmla="*/ 56 h 57"/>
                  <a:gd name="T8" fmla="*/ 94 w 117"/>
                  <a:gd name="T9" fmla="*/ 39 h 57"/>
                  <a:gd name="T10" fmla="*/ 116 w 117"/>
                  <a:gd name="T11" fmla="*/ 8 h 57"/>
                  <a:gd name="T12" fmla="*/ 45 w 117"/>
                  <a:gd name="T13" fmla="*/ 0 h 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57">
                    <a:moveTo>
                      <a:pt x="45" y="0"/>
                    </a:moveTo>
                    <a:lnTo>
                      <a:pt x="17" y="33"/>
                    </a:lnTo>
                    <a:lnTo>
                      <a:pt x="0" y="47"/>
                    </a:lnTo>
                    <a:lnTo>
                      <a:pt x="76" y="56"/>
                    </a:lnTo>
                    <a:lnTo>
                      <a:pt x="94" y="39"/>
                    </a:lnTo>
                    <a:lnTo>
                      <a:pt x="116" y="8"/>
                    </a:lnTo>
                    <a:lnTo>
                      <a:pt x="45"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80" name="Group 84"/>
              <p:cNvGrpSpPr>
                <a:grpSpLocks/>
              </p:cNvGrpSpPr>
              <p:nvPr/>
            </p:nvGrpSpPr>
            <p:grpSpPr bwMode="auto">
              <a:xfrm>
                <a:off x="283" y="1526"/>
                <a:ext cx="505" cy="136"/>
                <a:chOff x="283" y="1526"/>
                <a:chExt cx="505" cy="136"/>
              </a:xfrm>
            </p:grpSpPr>
            <p:sp>
              <p:nvSpPr>
                <p:cNvPr id="9281" name="Freeform 85"/>
                <p:cNvSpPr>
                  <a:spLocks/>
                </p:cNvSpPr>
                <p:nvPr/>
              </p:nvSpPr>
              <p:spPr bwMode="auto">
                <a:xfrm>
                  <a:off x="283" y="1582"/>
                  <a:ext cx="445" cy="80"/>
                </a:xfrm>
                <a:custGeom>
                  <a:avLst/>
                  <a:gdLst>
                    <a:gd name="T0" fmla="*/ 0 w 445"/>
                    <a:gd name="T1" fmla="*/ 0 h 80"/>
                    <a:gd name="T2" fmla="*/ 0 w 445"/>
                    <a:gd name="T3" fmla="*/ 20 h 80"/>
                    <a:gd name="T4" fmla="*/ 444 w 445"/>
                    <a:gd name="T5" fmla="*/ 79 h 80"/>
                    <a:gd name="T6" fmla="*/ 443 w 445"/>
                    <a:gd name="T7" fmla="*/ 58 h 80"/>
                    <a:gd name="T8" fmla="*/ 0 w 445"/>
                    <a:gd name="T9" fmla="*/ 0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80">
                      <a:moveTo>
                        <a:pt x="0" y="0"/>
                      </a:moveTo>
                      <a:lnTo>
                        <a:pt x="0" y="20"/>
                      </a:lnTo>
                      <a:lnTo>
                        <a:pt x="444" y="79"/>
                      </a:lnTo>
                      <a:lnTo>
                        <a:pt x="443" y="58"/>
                      </a:lnTo>
                      <a:lnTo>
                        <a:pt x="0" y="0"/>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2" name="Freeform 86"/>
                <p:cNvSpPr>
                  <a:spLocks/>
                </p:cNvSpPr>
                <p:nvPr/>
              </p:nvSpPr>
              <p:spPr bwMode="auto">
                <a:xfrm>
                  <a:off x="730" y="1570"/>
                  <a:ext cx="56" cy="92"/>
                </a:xfrm>
                <a:custGeom>
                  <a:avLst/>
                  <a:gdLst>
                    <a:gd name="T0" fmla="*/ 0 w 56"/>
                    <a:gd name="T1" fmla="*/ 70 h 92"/>
                    <a:gd name="T2" fmla="*/ 0 w 56"/>
                    <a:gd name="T3" fmla="*/ 91 h 92"/>
                    <a:gd name="T4" fmla="*/ 24 w 56"/>
                    <a:gd name="T5" fmla="*/ 70 h 92"/>
                    <a:gd name="T6" fmla="*/ 34 w 56"/>
                    <a:gd name="T7" fmla="*/ 58 h 92"/>
                    <a:gd name="T8" fmla="*/ 55 w 56"/>
                    <a:gd name="T9" fmla="*/ 26 h 92"/>
                    <a:gd name="T10" fmla="*/ 55 w 56"/>
                    <a:gd name="T11" fmla="*/ 0 h 92"/>
                    <a:gd name="T12" fmla="*/ 27 w 56"/>
                    <a:gd name="T13" fmla="*/ 44 h 92"/>
                    <a:gd name="T14" fmla="*/ 0 w 56"/>
                    <a:gd name="T15" fmla="*/ 70 h 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92">
                      <a:moveTo>
                        <a:pt x="0" y="70"/>
                      </a:moveTo>
                      <a:lnTo>
                        <a:pt x="0" y="91"/>
                      </a:lnTo>
                      <a:lnTo>
                        <a:pt x="24" y="70"/>
                      </a:lnTo>
                      <a:lnTo>
                        <a:pt x="34" y="58"/>
                      </a:lnTo>
                      <a:lnTo>
                        <a:pt x="55" y="26"/>
                      </a:lnTo>
                      <a:lnTo>
                        <a:pt x="55" y="0"/>
                      </a:lnTo>
                      <a:lnTo>
                        <a:pt x="27" y="44"/>
                      </a:lnTo>
                      <a:lnTo>
                        <a:pt x="0" y="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3" name="Line 87"/>
                <p:cNvSpPr>
                  <a:spLocks noChangeShapeType="1"/>
                </p:cNvSpPr>
                <p:nvPr/>
              </p:nvSpPr>
              <p:spPr bwMode="auto">
                <a:xfrm>
                  <a:off x="285" y="1589"/>
                  <a:ext cx="446" cy="61"/>
                </a:xfrm>
                <a:prstGeom prst="line">
                  <a:avLst/>
                </a:prstGeom>
                <a:noFill/>
                <a:ln w="12700">
                  <a:solidFill>
                    <a:srgbClr val="7F7F7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284" name="Group 88"/>
                <p:cNvGrpSpPr>
                  <a:grpSpLocks/>
                </p:cNvGrpSpPr>
                <p:nvPr/>
              </p:nvGrpSpPr>
              <p:grpSpPr bwMode="auto">
                <a:xfrm>
                  <a:off x="313" y="1526"/>
                  <a:ext cx="430" cy="105"/>
                  <a:chOff x="313" y="1526"/>
                  <a:chExt cx="430" cy="105"/>
                </a:xfrm>
              </p:grpSpPr>
              <p:sp>
                <p:nvSpPr>
                  <p:cNvPr id="9288" name="Freeform 89"/>
                  <p:cNvSpPr>
                    <a:spLocks/>
                  </p:cNvSpPr>
                  <p:nvPr/>
                </p:nvSpPr>
                <p:spPr bwMode="auto">
                  <a:xfrm>
                    <a:off x="313" y="1531"/>
                    <a:ext cx="327" cy="79"/>
                  </a:xfrm>
                  <a:custGeom>
                    <a:avLst/>
                    <a:gdLst>
                      <a:gd name="T0" fmla="*/ 56 w 327"/>
                      <a:gd name="T1" fmla="*/ 0 h 79"/>
                      <a:gd name="T2" fmla="*/ 17 w 327"/>
                      <a:gd name="T3" fmla="*/ 34 h 79"/>
                      <a:gd name="T4" fmla="*/ 0 w 327"/>
                      <a:gd name="T5" fmla="*/ 45 h 79"/>
                      <a:gd name="T6" fmla="*/ 276 w 327"/>
                      <a:gd name="T7" fmla="*/ 78 h 79"/>
                      <a:gd name="T8" fmla="*/ 297 w 327"/>
                      <a:gd name="T9" fmla="*/ 62 h 79"/>
                      <a:gd name="T10" fmla="*/ 326 w 327"/>
                      <a:gd name="T11" fmla="*/ 31 h 79"/>
                      <a:gd name="T12" fmla="*/ 56 w 327"/>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7" h="79">
                        <a:moveTo>
                          <a:pt x="56" y="0"/>
                        </a:moveTo>
                        <a:lnTo>
                          <a:pt x="17" y="34"/>
                        </a:lnTo>
                        <a:lnTo>
                          <a:pt x="0" y="45"/>
                        </a:lnTo>
                        <a:lnTo>
                          <a:pt x="276" y="78"/>
                        </a:lnTo>
                        <a:lnTo>
                          <a:pt x="297" y="62"/>
                        </a:lnTo>
                        <a:lnTo>
                          <a:pt x="326" y="31"/>
                        </a:lnTo>
                        <a:lnTo>
                          <a:pt x="56"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89" name="Group 90"/>
                  <p:cNvGrpSpPr>
                    <a:grpSpLocks/>
                  </p:cNvGrpSpPr>
                  <p:nvPr/>
                </p:nvGrpSpPr>
                <p:grpSpPr bwMode="auto">
                  <a:xfrm>
                    <a:off x="323" y="1526"/>
                    <a:ext cx="420" cy="105"/>
                    <a:chOff x="323" y="1526"/>
                    <a:chExt cx="420" cy="105"/>
                  </a:xfrm>
                </p:grpSpPr>
                <p:grpSp>
                  <p:nvGrpSpPr>
                    <p:cNvPr id="9290" name="Group 91"/>
                    <p:cNvGrpSpPr>
                      <a:grpSpLocks/>
                    </p:cNvGrpSpPr>
                    <p:nvPr/>
                  </p:nvGrpSpPr>
                  <p:grpSpPr bwMode="auto">
                    <a:xfrm>
                      <a:off x="328" y="1526"/>
                      <a:ext cx="309" cy="87"/>
                      <a:chOff x="328" y="1526"/>
                      <a:chExt cx="309" cy="87"/>
                    </a:xfrm>
                  </p:grpSpPr>
                  <p:grpSp>
                    <p:nvGrpSpPr>
                      <p:cNvPr id="9304" name="Group 92"/>
                      <p:cNvGrpSpPr>
                        <a:grpSpLocks/>
                      </p:cNvGrpSpPr>
                      <p:nvPr/>
                    </p:nvGrpSpPr>
                    <p:grpSpPr bwMode="auto">
                      <a:xfrm>
                        <a:off x="328" y="1526"/>
                        <a:ext cx="64" cy="57"/>
                        <a:chOff x="328" y="1526"/>
                        <a:chExt cx="64" cy="57"/>
                      </a:xfrm>
                    </p:grpSpPr>
                    <p:sp>
                      <p:nvSpPr>
                        <p:cNvPr id="9335" name="Line 93"/>
                        <p:cNvSpPr>
                          <a:spLocks noChangeShapeType="1"/>
                        </p:cNvSpPr>
                        <p:nvPr/>
                      </p:nvSpPr>
                      <p:spPr bwMode="auto">
                        <a:xfrm flipV="1">
                          <a:off x="328" y="1571"/>
                          <a:ext cx="22" cy="12"/>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36" name="Line 94"/>
                        <p:cNvSpPr>
                          <a:spLocks noChangeShapeType="1"/>
                        </p:cNvSpPr>
                        <p:nvPr/>
                      </p:nvSpPr>
                      <p:spPr bwMode="auto">
                        <a:xfrm flipV="1">
                          <a:off x="350" y="1526"/>
                          <a:ext cx="42"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05" name="Group 95"/>
                      <p:cNvGrpSpPr>
                        <a:grpSpLocks/>
                      </p:cNvGrpSpPr>
                      <p:nvPr/>
                    </p:nvGrpSpPr>
                    <p:grpSpPr bwMode="auto">
                      <a:xfrm>
                        <a:off x="353" y="1529"/>
                        <a:ext cx="65" cy="57"/>
                        <a:chOff x="353" y="1529"/>
                        <a:chExt cx="65" cy="57"/>
                      </a:xfrm>
                    </p:grpSpPr>
                    <p:sp>
                      <p:nvSpPr>
                        <p:cNvPr id="9333" name="Line 96"/>
                        <p:cNvSpPr>
                          <a:spLocks noChangeShapeType="1"/>
                        </p:cNvSpPr>
                        <p:nvPr/>
                      </p:nvSpPr>
                      <p:spPr bwMode="auto">
                        <a:xfrm flipV="1">
                          <a:off x="353" y="1573"/>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34" name="Line 97"/>
                        <p:cNvSpPr>
                          <a:spLocks noChangeShapeType="1"/>
                        </p:cNvSpPr>
                        <p:nvPr/>
                      </p:nvSpPr>
                      <p:spPr bwMode="auto">
                        <a:xfrm flipV="1">
                          <a:off x="374" y="152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06" name="Group 98"/>
                      <p:cNvGrpSpPr>
                        <a:grpSpLocks/>
                      </p:cNvGrpSpPr>
                      <p:nvPr/>
                    </p:nvGrpSpPr>
                    <p:grpSpPr bwMode="auto">
                      <a:xfrm>
                        <a:off x="380" y="1531"/>
                        <a:ext cx="63" cy="58"/>
                        <a:chOff x="380" y="1531"/>
                        <a:chExt cx="63" cy="58"/>
                      </a:xfrm>
                    </p:grpSpPr>
                    <p:sp>
                      <p:nvSpPr>
                        <p:cNvPr id="9331" name="Line 99"/>
                        <p:cNvSpPr>
                          <a:spLocks noChangeShapeType="1"/>
                        </p:cNvSpPr>
                        <p:nvPr/>
                      </p:nvSpPr>
                      <p:spPr bwMode="auto">
                        <a:xfrm flipV="1">
                          <a:off x="380" y="1576"/>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32" name="Line 100"/>
                        <p:cNvSpPr>
                          <a:spLocks noChangeShapeType="1"/>
                        </p:cNvSpPr>
                        <p:nvPr/>
                      </p:nvSpPr>
                      <p:spPr bwMode="auto">
                        <a:xfrm flipV="1">
                          <a:off x="400" y="1531"/>
                          <a:ext cx="43"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07" name="Group 101"/>
                      <p:cNvGrpSpPr>
                        <a:grpSpLocks/>
                      </p:cNvGrpSpPr>
                      <p:nvPr/>
                    </p:nvGrpSpPr>
                    <p:grpSpPr bwMode="auto">
                      <a:xfrm>
                        <a:off x="403" y="1535"/>
                        <a:ext cx="64" cy="59"/>
                        <a:chOff x="403" y="1535"/>
                        <a:chExt cx="64" cy="59"/>
                      </a:xfrm>
                    </p:grpSpPr>
                    <p:sp>
                      <p:nvSpPr>
                        <p:cNvPr id="9329" name="Line 102"/>
                        <p:cNvSpPr>
                          <a:spLocks noChangeShapeType="1"/>
                        </p:cNvSpPr>
                        <p:nvPr/>
                      </p:nvSpPr>
                      <p:spPr bwMode="auto">
                        <a:xfrm flipV="1">
                          <a:off x="403" y="1579"/>
                          <a:ext cx="22"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30" name="Line 103"/>
                        <p:cNvSpPr>
                          <a:spLocks noChangeShapeType="1"/>
                        </p:cNvSpPr>
                        <p:nvPr/>
                      </p:nvSpPr>
                      <p:spPr bwMode="auto">
                        <a:xfrm flipV="1">
                          <a:off x="425" y="1535"/>
                          <a:ext cx="42"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08" name="Group 104"/>
                      <p:cNvGrpSpPr>
                        <a:grpSpLocks/>
                      </p:cNvGrpSpPr>
                      <p:nvPr/>
                    </p:nvGrpSpPr>
                    <p:grpSpPr bwMode="auto">
                      <a:xfrm>
                        <a:off x="428" y="1538"/>
                        <a:ext cx="65" cy="57"/>
                        <a:chOff x="428" y="1538"/>
                        <a:chExt cx="65" cy="57"/>
                      </a:xfrm>
                    </p:grpSpPr>
                    <p:sp>
                      <p:nvSpPr>
                        <p:cNvPr id="9327" name="Line 105"/>
                        <p:cNvSpPr>
                          <a:spLocks noChangeShapeType="1"/>
                        </p:cNvSpPr>
                        <p:nvPr/>
                      </p:nvSpPr>
                      <p:spPr bwMode="auto">
                        <a:xfrm flipV="1">
                          <a:off x="428" y="1582"/>
                          <a:ext cx="22"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8" name="Line 106"/>
                        <p:cNvSpPr>
                          <a:spLocks noChangeShapeType="1"/>
                        </p:cNvSpPr>
                        <p:nvPr/>
                      </p:nvSpPr>
                      <p:spPr bwMode="auto">
                        <a:xfrm flipV="1">
                          <a:off x="450" y="1538"/>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09" name="Group 107"/>
                      <p:cNvGrpSpPr>
                        <a:grpSpLocks/>
                      </p:cNvGrpSpPr>
                      <p:nvPr/>
                    </p:nvGrpSpPr>
                    <p:grpSpPr bwMode="auto">
                      <a:xfrm>
                        <a:off x="454" y="1539"/>
                        <a:ext cx="64" cy="59"/>
                        <a:chOff x="454" y="1539"/>
                        <a:chExt cx="64" cy="59"/>
                      </a:xfrm>
                    </p:grpSpPr>
                    <p:sp>
                      <p:nvSpPr>
                        <p:cNvPr id="9325" name="Line 108"/>
                        <p:cNvSpPr>
                          <a:spLocks noChangeShapeType="1"/>
                        </p:cNvSpPr>
                        <p:nvPr/>
                      </p:nvSpPr>
                      <p:spPr bwMode="auto">
                        <a:xfrm flipV="1">
                          <a:off x="454" y="1583"/>
                          <a:ext cx="20" cy="1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6" name="Line 109"/>
                        <p:cNvSpPr>
                          <a:spLocks noChangeShapeType="1"/>
                        </p:cNvSpPr>
                        <p:nvPr/>
                      </p:nvSpPr>
                      <p:spPr bwMode="auto">
                        <a:xfrm flipV="1">
                          <a:off x="474" y="1539"/>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10" name="Group 110"/>
                      <p:cNvGrpSpPr>
                        <a:grpSpLocks/>
                      </p:cNvGrpSpPr>
                      <p:nvPr/>
                    </p:nvGrpSpPr>
                    <p:grpSpPr bwMode="auto">
                      <a:xfrm>
                        <a:off x="478" y="1542"/>
                        <a:ext cx="64" cy="58"/>
                        <a:chOff x="478" y="1542"/>
                        <a:chExt cx="64" cy="58"/>
                      </a:xfrm>
                    </p:grpSpPr>
                    <p:sp>
                      <p:nvSpPr>
                        <p:cNvPr id="9323" name="Line 111"/>
                        <p:cNvSpPr>
                          <a:spLocks noChangeShapeType="1"/>
                        </p:cNvSpPr>
                        <p:nvPr/>
                      </p:nvSpPr>
                      <p:spPr bwMode="auto">
                        <a:xfrm flipV="1">
                          <a:off x="478" y="1586"/>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4" name="Line 112"/>
                        <p:cNvSpPr>
                          <a:spLocks noChangeShapeType="1"/>
                        </p:cNvSpPr>
                        <p:nvPr/>
                      </p:nvSpPr>
                      <p:spPr bwMode="auto">
                        <a:xfrm flipV="1">
                          <a:off x="499" y="1542"/>
                          <a:ext cx="43"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11" name="Group 113"/>
                      <p:cNvGrpSpPr>
                        <a:grpSpLocks/>
                      </p:cNvGrpSpPr>
                      <p:nvPr/>
                    </p:nvGrpSpPr>
                    <p:grpSpPr bwMode="auto">
                      <a:xfrm>
                        <a:off x="500" y="1547"/>
                        <a:ext cx="64" cy="57"/>
                        <a:chOff x="500" y="1547"/>
                        <a:chExt cx="64" cy="57"/>
                      </a:xfrm>
                    </p:grpSpPr>
                    <p:sp>
                      <p:nvSpPr>
                        <p:cNvPr id="9321" name="Line 114"/>
                        <p:cNvSpPr>
                          <a:spLocks noChangeShapeType="1"/>
                        </p:cNvSpPr>
                        <p:nvPr/>
                      </p:nvSpPr>
                      <p:spPr bwMode="auto">
                        <a:xfrm flipV="1">
                          <a:off x="500" y="1591"/>
                          <a:ext cx="20"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2" name="Line 115"/>
                        <p:cNvSpPr>
                          <a:spLocks noChangeShapeType="1"/>
                        </p:cNvSpPr>
                        <p:nvPr/>
                      </p:nvSpPr>
                      <p:spPr bwMode="auto">
                        <a:xfrm flipV="1">
                          <a:off x="520" y="1547"/>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12" name="Group 116"/>
                      <p:cNvGrpSpPr>
                        <a:grpSpLocks/>
                      </p:cNvGrpSpPr>
                      <p:nvPr/>
                    </p:nvGrpSpPr>
                    <p:grpSpPr bwMode="auto">
                      <a:xfrm>
                        <a:off x="524" y="1551"/>
                        <a:ext cx="65" cy="58"/>
                        <a:chOff x="524" y="1551"/>
                        <a:chExt cx="65" cy="58"/>
                      </a:xfrm>
                    </p:grpSpPr>
                    <p:sp>
                      <p:nvSpPr>
                        <p:cNvPr id="9319" name="Line 117"/>
                        <p:cNvSpPr>
                          <a:spLocks noChangeShapeType="1"/>
                        </p:cNvSpPr>
                        <p:nvPr/>
                      </p:nvSpPr>
                      <p:spPr bwMode="auto">
                        <a:xfrm flipV="1">
                          <a:off x="524" y="1595"/>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 name="Line 118"/>
                        <p:cNvSpPr>
                          <a:spLocks noChangeShapeType="1"/>
                        </p:cNvSpPr>
                        <p:nvPr/>
                      </p:nvSpPr>
                      <p:spPr bwMode="auto">
                        <a:xfrm flipV="1">
                          <a:off x="545" y="1551"/>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13" name="Group 119"/>
                      <p:cNvGrpSpPr>
                        <a:grpSpLocks/>
                      </p:cNvGrpSpPr>
                      <p:nvPr/>
                    </p:nvGrpSpPr>
                    <p:grpSpPr bwMode="auto">
                      <a:xfrm>
                        <a:off x="548" y="1553"/>
                        <a:ext cx="65" cy="58"/>
                        <a:chOff x="548" y="1553"/>
                        <a:chExt cx="65" cy="58"/>
                      </a:xfrm>
                    </p:grpSpPr>
                    <p:sp>
                      <p:nvSpPr>
                        <p:cNvPr id="9317" name="Line 120"/>
                        <p:cNvSpPr>
                          <a:spLocks noChangeShapeType="1"/>
                        </p:cNvSpPr>
                        <p:nvPr/>
                      </p:nvSpPr>
                      <p:spPr bwMode="auto">
                        <a:xfrm flipV="1">
                          <a:off x="548" y="1598"/>
                          <a:ext cx="21" cy="13"/>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8" name="Line 121"/>
                        <p:cNvSpPr>
                          <a:spLocks noChangeShapeType="1"/>
                        </p:cNvSpPr>
                        <p:nvPr/>
                      </p:nvSpPr>
                      <p:spPr bwMode="auto">
                        <a:xfrm flipV="1">
                          <a:off x="569" y="1553"/>
                          <a:ext cx="44"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314" name="Group 122"/>
                      <p:cNvGrpSpPr>
                        <a:grpSpLocks/>
                      </p:cNvGrpSpPr>
                      <p:nvPr/>
                    </p:nvGrpSpPr>
                    <p:grpSpPr bwMode="auto">
                      <a:xfrm>
                        <a:off x="572" y="1555"/>
                        <a:ext cx="65" cy="58"/>
                        <a:chOff x="572" y="1555"/>
                        <a:chExt cx="65" cy="58"/>
                      </a:xfrm>
                    </p:grpSpPr>
                    <p:sp>
                      <p:nvSpPr>
                        <p:cNvPr id="9315" name="Line 123"/>
                        <p:cNvSpPr>
                          <a:spLocks noChangeShapeType="1"/>
                        </p:cNvSpPr>
                        <p:nvPr/>
                      </p:nvSpPr>
                      <p:spPr bwMode="auto">
                        <a:xfrm flipV="1">
                          <a:off x="572" y="1599"/>
                          <a:ext cx="21" cy="1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6" name="Line 124"/>
                        <p:cNvSpPr>
                          <a:spLocks noChangeShapeType="1"/>
                        </p:cNvSpPr>
                        <p:nvPr/>
                      </p:nvSpPr>
                      <p:spPr bwMode="auto">
                        <a:xfrm flipV="1">
                          <a:off x="593" y="1555"/>
                          <a:ext cx="44" cy="44"/>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291" name="Group 125"/>
                    <p:cNvGrpSpPr>
                      <a:grpSpLocks/>
                    </p:cNvGrpSpPr>
                    <p:nvPr/>
                  </p:nvGrpSpPr>
                  <p:grpSpPr bwMode="auto">
                    <a:xfrm>
                      <a:off x="647" y="1564"/>
                      <a:ext cx="93" cy="67"/>
                      <a:chOff x="647" y="1564"/>
                      <a:chExt cx="93" cy="67"/>
                    </a:xfrm>
                  </p:grpSpPr>
                  <p:grpSp>
                    <p:nvGrpSpPr>
                      <p:cNvPr id="9295" name="Group 126"/>
                      <p:cNvGrpSpPr>
                        <a:grpSpLocks/>
                      </p:cNvGrpSpPr>
                      <p:nvPr/>
                    </p:nvGrpSpPr>
                    <p:grpSpPr bwMode="auto">
                      <a:xfrm>
                        <a:off x="685" y="1568"/>
                        <a:ext cx="55" cy="63"/>
                        <a:chOff x="685" y="1568"/>
                        <a:chExt cx="55" cy="63"/>
                      </a:xfrm>
                    </p:grpSpPr>
                    <p:sp>
                      <p:nvSpPr>
                        <p:cNvPr id="9302" name="Line 127"/>
                        <p:cNvSpPr>
                          <a:spLocks noChangeShapeType="1"/>
                        </p:cNvSpPr>
                        <p:nvPr/>
                      </p:nvSpPr>
                      <p:spPr bwMode="auto">
                        <a:xfrm flipV="1">
                          <a:off x="685" y="1615"/>
                          <a:ext cx="18"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03" name="Line 128"/>
                        <p:cNvSpPr>
                          <a:spLocks noChangeShapeType="1"/>
                        </p:cNvSpPr>
                        <p:nvPr/>
                      </p:nvSpPr>
                      <p:spPr bwMode="auto">
                        <a:xfrm flipV="1">
                          <a:off x="703" y="1568"/>
                          <a:ext cx="37"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96" name="Group 129"/>
                      <p:cNvGrpSpPr>
                        <a:grpSpLocks/>
                      </p:cNvGrpSpPr>
                      <p:nvPr/>
                    </p:nvGrpSpPr>
                    <p:grpSpPr bwMode="auto">
                      <a:xfrm>
                        <a:off x="668" y="1565"/>
                        <a:ext cx="54" cy="64"/>
                        <a:chOff x="668" y="1565"/>
                        <a:chExt cx="54" cy="64"/>
                      </a:xfrm>
                    </p:grpSpPr>
                    <p:sp>
                      <p:nvSpPr>
                        <p:cNvPr id="9300" name="Line 130"/>
                        <p:cNvSpPr>
                          <a:spLocks noChangeShapeType="1"/>
                        </p:cNvSpPr>
                        <p:nvPr/>
                      </p:nvSpPr>
                      <p:spPr bwMode="auto">
                        <a:xfrm flipV="1">
                          <a:off x="668" y="1613"/>
                          <a:ext cx="17" cy="1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01" name="Line 131"/>
                        <p:cNvSpPr>
                          <a:spLocks noChangeShapeType="1"/>
                        </p:cNvSpPr>
                        <p:nvPr/>
                      </p:nvSpPr>
                      <p:spPr bwMode="auto">
                        <a:xfrm flipV="1">
                          <a:off x="685" y="1565"/>
                          <a:ext cx="37" cy="48"/>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97" name="Group 132"/>
                      <p:cNvGrpSpPr>
                        <a:grpSpLocks/>
                      </p:cNvGrpSpPr>
                      <p:nvPr/>
                    </p:nvGrpSpPr>
                    <p:grpSpPr bwMode="auto">
                      <a:xfrm>
                        <a:off x="647" y="1564"/>
                        <a:ext cx="53" cy="62"/>
                        <a:chOff x="647" y="1564"/>
                        <a:chExt cx="53" cy="62"/>
                      </a:xfrm>
                    </p:grpSpPr>
                    <p:sp>
                      <p:nvSpPr>
                        <p:cNvPr id="9298" name="Line 133"/>
                        <p:cNvSpPr>
                          <a:spLocks noChangeShapeType="1"/>
                        </p:cNvSpPr>
                        <p:nvPr/>
                      </p:nvSpPr>
                      <p:spPr bwMode="auto">
                        <a:xfrm flipV="1">
                          <a:off x="647" y="1609"/>
                          <a:ext cx="18" cy="1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99" name="Line 134"/>
                        <p:cNvSpPr>
                          <a:spLocks noChangeShapeType="1"/>
                        </p:cNvSpPr>
                        <p:nvPr/>
                      </p:nvSpPr>
                      <p:spPr bwMode="auto">
                        <a:xfrm flipV="1">
                          <a:off x="665" y="1564"/>
                          <a:ext cx="35" cy="45"/>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9292" name="Line 135"/>
                    <p:cNvSpPr>
                      <a:spLocks noChangeShapeType="1"/>
                    </p:cNvSpPr>
                    <p:nvPr/>
                  </p:nvSpPr>
                  <p:spPr bwMode="auto">
                    <a:xfrm>
                      <a:off x="352" y="1543"/>
                      <a:ext cx="391" cy="46"/>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93" name="Line 136"/>
                    <p:cNvSpPr>
                      <a:spLocks noChangeShapeType="1"/>
                    </p:cNvSpPr>
                    <p:nvPr/>
                  </p:nvSpPr>
                  <p:spPr bwMode="auto">
                    <a:xfrm>
                      <a:off x="338" y="1556"/>
                      <a:ext cx="399" cy="47"/>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94" name="Line 137"/>
                    <p:cNvSpPr>
                      <a:spLocks noChangeShapeType="1"/>
                    </p:cNvSpPr>
                    <p:nvPr/>
                  </p:nvSpPr>
                  <p:spPr bwMode="auto">
                    <a:xfrm>
                      <a:off x="323" y="1568"/>
                      <a:ext cx="403" cy="51"/>
                    </a:xfrm>
                    <a:prstGeom prst="line">
                      <a:avLst/>
                    </a:prstGeom>
                    <a:noFill/>
                    <a:ln w="12700">
                      <a:solidFill>
                        <a:srgbClr val="DFDFD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285" name="Group 138"/>
                <p:cNvGrpSpPr>
                  <a:grpSpLocks/>
                </p:cNvGrpSpPr>
                <p:nvPr/>
              </p:nvGrpSpPr>
              <p:grpSpPr bwMode="auto">
                <a:xfrm>
                  <a:off x="731" y="1579"/>
                  <a:ext cx="57" cy="72"/>
                  <a:chOff x="731" y="1579"/>
                  <a:chExt cx="57" cy="72"/>
                </a:xfrm>
              </p:grpSpPr>
              <p:sp>
                <p:nvSpPr>
                  <p:cNvPr id="9286" name="Line 139"/>
                  <p:cNvSpPr>
                    <a:spLocks noChangeShapeType="1"/>
                  </p:cNvSpPr>
                  <p:nvPr/>
                </p:nvSpPr>
                <p:spPr bwMode="auto">
                  <a:xfrm flipV="1">
                    <a:off x="731" y="1619"/>
                    <a:ext cx="30" cy="32"/>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7" name="Line 140"/>
                  <p:cNvSpPr>
                    <a:spLocks noChangeShapeType="1"/>
                  </p:cNvSpPr>
                  <p:nvPr/>
                </p:nvSpPr>
                <p:spPr bwMode="auto">
                  <a:xfrm flipV="1">
                    <a:off x="761" y="1579"/>
                    <a:ext cx="27" cy="40"/>
                  </a:xfrm>
                  <a:prstGeom prst="line">
                    <a:avLst/>
                  </a:prstGeom>
                  <a:noFill/>
                  <a:ln w="12700">
                    <a:solidFill>
                      <a:srgbClr val="3F3F3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9247" name="Rectangle 141"/>
            <p:cNvSpPr>
              <a:spLocks noChangeArrowheads="1"/>
            </p:cNvSpPr>
            <p:nvPr/>
          </p:nvSpPr>
          <p:spPr bwMode="auto">
            <a:xfrm>
              <a:off x="230" y="782"/>
              <a:ext cx="1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GB" sz="1400">
                <a:solidFill>
                  <a:schemeClr val="tx1"/>
                </a:solidFill>
                <a:latin typeface="Times New Roman" pitchFamily="18" charset="0"/>
              </a:endParaRPr>
            </a:p>
          </p:txBody>
        </p:sp>
      </p:grpSp>
      <p:sp>
        <p:nvSpPr>
          <p:cNvPr id="9220" name="Text Box 142"/>
          <p:cNvSpPr txBox="1">
            <a:spLocks noChangeArrowheads="1"/>
          </p:cNvSpPr>
          <p:nvPr/>
        </p:nvSpPr>
        <p:spPr bwMode="auto">
          <a:xfrm>
            <a:off x="746125" y="4049713"/>
            <a:ext cx="1136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400">
                <a:solidFill>
                  <a:schemeClr val="tx1"/>
                </a:solidFill>
                <a:latin typeface="Times New Roman" pitchFamily="18" charset="0"/>
              </a:rPr>
              <a:t>End-user</a:t>
            </a:r>
          </a:p>
          <a:p>
            <a:r>
              <a:rPr lang="en-US" sz="1400">
                <a:solidFill>
                  <a:schemeClr val="tx1"/>
                </a:solidFill>
                <a:latin typeface="Times New Roman" pitchFamily="18" charset="0"/>
              </a:rPr>
              <a:t> workstation</a:t>
            </a:r>
          </a:p>
        </p:txBody>
      </p:sp>
      <p:grpSp>
        <p:nvGrpSpPr>
          <p:cNvPr id="9221" name="Group 150"/>
          <p:cNvGrpSpPr>
            <a:grpSpLocks/>
          </p:cNvGrpSpPr>
          <p:nvPr/>
        </p:nvGrpSpPr>
        <p:grpSpPr bwMode="auto">
          <a:xfrm>
            <a:off x="2362200" y="3200400"/>
            <a:ext cx="1143000" cy="304800"/>
            <a:chOff x="1488" y="2016"/>
            <a:chExt cx="720" cy="192"/>
          </a:xfrm>
        </p:grpSpPr>
        <p:sp>
          <p:nvSpPr>
            <p:cNvPr id="9241" name="Rectangle 145"/>
            <p:cNvSpPr>
              <a:spLocks noChangeArrowheads="1"/>
            </p:cNvSpPr>
            <p:nvPr/>
          </p:nvSpPr>
          <p:spPr bwMode="auto">
            <a:xfrm>
              <a:off x="1488" y="2016"/>
              <a:ext cx="720" cy="192"/>
            </a:xfrm>
            <a:prstGeom prst="rect">
              <a:avLst/>
            </a:prstGeom>
            <a:solidFill>
              <a:schemeClr val="bg2"/>
            </a:solidFill>
            <a:ln w="57150" cmpd="thinThick">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2" name="Oval 146"/>
            <p:cNvSpPr>
              <a:spLocks noChangeArrowheads="1"/>
            </p:cNvSpPr>
            <p:nvPr/>
          </p:nvSpPr>
          <p:spPr bwMode="auto">
            <a:xfrm>
              <a:off x="1584" y="2064"/>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3" name="Oval 147"/>
            <p:cNvSpPr>
              <a:spLocks noChangeArrowheads="1"/>
            </p:cNvSpPr>
            <p:nvPr/>
          </p:nvSpPr>
          <p:spPr bwMode="auto">
            <a:xfrm>
              <a:off x="1728"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Oval 148"/>
            <p:cNvSpPr>
              <a:spLocks noChangeArrowheads="1"/>
            </p:cNvSpPr>
            <p:nvPr/>
          </p:nvSpPr>
          <p:spPr bwMode="auto">
            <a:xfrm>
              <a:off x="1872"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5" name="Oval 149"/>
            <p:cNvSpPr>
              <a:spLocks noChangeArrowheads="1"/>
            </p:cNvSpPr>
            <p:nvPr/>
          </p:nvSpPr>
          <p:spPr bwMode="auto">
            <a:xfrm>
              <a:off x="2064"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22" name="Group 151"/>
          <p:cNvGrpSpPr>
            <a:grpSpLocks/>
          </p:cNvGrpSpPr>
          <p:nvPr/>
        </p:nvGrpSpPr>
        <p:grpSpPr bwMode="auto">
          <a:xfrm>
            <a:off x="5105400" y="3200400"/>
            <a:ext cx="1143000" cy="304800"/>
            <a:chOff x="1488" y="2016"/>
            <a:chExt cx="720" cy="192"/>
          </a:xfrm>
        </p:grpSpPr>
        <p:sp>
          <p:nvSpPr>
            <p:cNvPr id="9236" name="Rectangle 152"/>
            <p:cNvSpPr>
              <a:spLocks noChangeArrowheads="1"/>
            </p:cNvSpPr>
            <p:nvPr/>
          </p:nvSpPr>
          <p:spPr bwMode="auto">
            <a:xfrm>
              <a:off x="1488" y="2016"/>
              <a:ext cx="720" cy="192"/>
            </a:xfrm>
            <a:prstGeom prst="rect">
              <a:avLst/>
            </a:prstGeom>
            <a:solidFill>
              <a:schemeClr val="bg2"/>
            </a:solidFill>
            <a:ln w="57150" cmpd="thinThick">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7" name="Oval 153"/>
            <p:cNvSpPr>
              <a:spLocks noChangeArrowheads="1"/>
            </p:cNvSpPr>
            <p:nvPr/>
          </p:nvSpPr>
          <p:spPr bwMode="auto">
            <a:xfrm>
              <a:off x="1584" y="2064"/>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8" name="Oval 154"/>
            <p:cNvSpPr>
              <a:spLocks noChangeArrowheads="1"/>
            </p:cNvSpPr>
            <p:nvPr/>
          </p:nvSpPr>
          <p:spPr bwMode="auto">
            <a:xfrm>
              <a:off x="1728"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9" name="Oval 155"/>
            <p:cNvSpPr>
              <a:spLocks noChangeArrowheads="1"/>
            </p:cNvSpPr>
            <p:nvPr/>
          </p:nvSpPr>
          <p:spPr bwMode="auto">
            <a:xfrm>
              <a:off x="1872"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Oval 156"/>
            <p:cNvSpPr>
              <a:spLocks noChangeArrowheads="1"/>
            </p:cNvSpPr>
            <p:nvPr/>
          </p:nvSpPr>
          <p:spPr bwMode="auto">
            <a:xfrm>
              <a:off x="2064" y="2112"/>
              <a:ext cx="48" cy="48"/>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3" name="Rectangle 157"/>
          <p:cNvSpPr>
            <a:spLocks noChangeArrowheads="1"/>
          </p:cNvSpPr>
          <p:nvPr/>
        </p:nvSpPr>
        <p:spPr bwMode="auto">
          <a:xfrm>
            <a:off x="6781800" y="2438400"/>
            <a:ext cx="2133600" cy="1752600"/>
          </a:xfrm>
          <a:prstGeom prst="rect">
            <a:avLst/>
          </a:prstGeom>
          <a:solidFill>
            <a:srgbClr val="0080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158"/>
          <p:cNvSpPr>
            <a:spLocks noChangeArrowheads="1"/>
          </p:cNvSpPr>
          <p:nvPr/>
        </p:nvSpPr>
        <p:spPr bwMode="auto">
          <a:xfrm>
            <a:off x="7010400" y="3048000"/>
            <a:ext cx="17526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a:r>
              <a:rPr lang="en-US" sz="1400">
                <a:solidFill>
                  <a:schemeClr val="accent2"/>
                </a:solidFill>
              </a:rPr>
              <a:t>Telecommunications</a:t>
            </a:r>
          </a:p>
          <a:p>
            <a:pPr algn="ctr" defTabSz="762000"/>
            <a:r>
              <a:rPr lang="en-US" sz="1400">
                <a:solidFill>
                  <a:schemeClr val="accent2"/>
                </a:solidFill>
              </a:rPr>
              <a:t>software</a:t>
            </a:r>
            <a:endParaRPr lang="en-US" sz="1400">
              <a:solidFill>
                <a:schemeClr val="tx1"/>
              </a:solidFill>
            </a:endParaRPr>
          </a:p>
        </p:txBody>
      </p:sp>
      <p:sp>
        <p:nvSpPr>
          <p:cNvPr id="9225" name="Text Box 160"/>
          <p:cNvSpPr txBox="1">
            <a:spLocks noChangeArrowheads="1"/>
          </p:cNvSpPr>
          <p:nvPr/>
        </p:nvSpPr>
        <p:spPr bwMode="auto">
          <a:xfrm>
            <a:off x="7413625" y="4343400"/>
            <a:ext cx="1120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400">
                <a:solidFill>
                  <a:schemeClr val="tx1"/>
                </a:solidFill>
              </a:rPr>
              <a:t>Computers</a:t>
            </a:r>
          </a:p>
        </p:txBody>
      </p:sp>
      <p:sp>
        <p:nvSpPr>
          <p:cNvPr id="9226" name="Text Box 161"/>
          <p:cNvSpPr txBox="1">
            <a:spLocks noChangeArrowheads="1"/>
          </p:cNvSpPr>
          <p:nvPr/>
        </p:nvSpPr>
        <p:spPr bwMode="auto">
          <a:xfrm>
            <a:off x="2327275" y="3516313"/>
            <a:ext cx="11398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lgn="ctr"/>
            <a:r>
              <a:rPr lang="en-US" sz="1400">
                <a:solidFill>
                  <a:schemeClr val="tx1"/>
                </a:solidFill>
              </a:rPr>
              <a:t>Telecom</a:t>
            </a:r>
          </a:p>
          <a:p>
            <a:pPr algn="ctr"/>
            <a:r>
              <a:rPr lang="en-US" sz="1400">
                <a:solidFill>
                  <a:schemeClr val="tx1"/>
                </a:solidFill>
              </a:rPr>
              <a:t>processors</a:t>
            </a:r>
          </a:p>
        </p:txBody>
      </p:sp>
      <p:sp>
        <p:nvSpPr>
          <p:cNvPr id="9227" name="Text Box 162"/>
          <p:cNvSpPr txBox="1">
            <a:spLocks noChangeArrowheads="1"/>
          </p:cNvSpPr>
          <p:nvPr/>
        </p:nvSpPr>
        <p:spPr bwMode="auto">
          <a:xfrm>
            <a:off x="5108575" y="3505200"/>
            <a:ext cx="11398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pPr algn="ctr"/>
            <a:r>
              <a:rPr lang="en-US" sz="1400">
                <a:solidFill>
                  <a:schemeClr val="tx1"/>
                </a:solidFill>
              </a:rPr>
              <a:t>Telecom</a:t>
            </a:r>
          </a:p>
          <a:p>
            <a:pPr algn="ctr"/>
            <a:r>
              <a:rPr lang="en-US" sz="1400">
                <a:solidFill>
                  <a:schemeClr val="tx1"/>
                </a:solidFill>
              </a:rPr>
              <a:t>processors</a:t>
            </a:r>
          </a:p>
        </p:txBody>
      </p:sp>
      <p:sp>
        <p:nvSpPr>
          <p:cNvPr id="9228" name="Text Box 163"/>
          <p:cNvSpPr txBox="1">
            <a:spLocks noChangeArrowheads="1"/>
          </p:cNvSpPr>
          <p:nvPr/>
        </p:nvSpPr>
        <p:spPr bwMode="auto">
          <a:xfrm>
            <a:off x="3590925" y="2590800"/>
            <a:ext cx="18954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400">
                <a:solidFill>
                  <a:schemeClr val="tx1"/>
                </a:solidFill>
              </a:rPr>
              <a:t>Telecom</a:t>
            </a:r>
          </a:p>
          <a:p>
            <a:r>
              <a:rPr lang="en-US" sz="1400">
                <a:solidFill>
                  <a:schemeClr val="tx1"/>
                </a:solidFill>
              </a:rPr>
              <a:t>Channels and Media</a:t>
            </a:r>
          </a:p>
        </p:txBody>
      </p:sp>
      <p:sp>
        <p:nvSpPr>
          <p:cNvPr id="9229" name="Line 164"/>
          <p:cNvSpPr>
            <a:spLocks noChangeShapeType="1"/>
          </p:cNvSpPr>
          <p:nvPr/>
        </p:nvSpPr>
        <p:spPr bwMode="auto">
          <a:xfrm>
            <a:off x="1752600" y="3352800"/>
            <a:ext cx="6096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Line 165"/>
          <p:cNvSpPr>
            <a:spLocks noChangeShapeType="1"/>
          </p:cNvSpPr>
          <p:nvPr/>
        </p:nvSpPr>
        <p:spPr bwMode="auto">
          <a:xfrm flipV="1">
            <a:off x="3505200" y="3276600"/>
            <a:ext cx="10668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1" name="Line 166"/>
          <p:cNvSpPr>
            <a:spLocks noChangeShapeType="1"/>
          </p:cNvSpPr>
          <p:nvPr/>
        </p:nvSpPr>
        <p:spPr bwMode="auto">
          <a:xfrm flipH="1">
            <a:off x="4114800" y="3276600"/>
            <a:ext cx="381000" cy="152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Line 167"/>
          <p:cNvSpPr>
            <a:spLocks noChangeShapeType="1"/>
          </p:cNvSpPr>
          <p:nvPr/>
        </p:nvSpPr>
        <p:spPr bwMode="auto">
          <a:xfrm>
            <a:off x="4114800" y="3429000"/>
            <a:ext cx="9906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Line 168"/>
          <p:cNvSpPr>
            <a:spLocks noChangeShapeType="1"/>
          </p:cNvSpPr>
          <p:nvPr/>
        </p:nvSpPr>
        <p:spPr bwMode="auto">
          <a:xfrm>
            <a:off x="6248400" y="3352800"/>
            <a:ext cx="5334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Text Box 169"/>
          <p:cNvSpPr txBox="1">
            <a:spLocks noChangeArrowheads="1"/>
          </p:cNvSpPr>
          <p:nvPr/>
        </p:nvSpPr>
        <p:spPr bwMode="auto">
          <a:xfrm>
            <a:off x="974725" y="1560513"/>
            <a:ext cx="173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800">
                <a:solidFill>
                  <a:schemeClr val="tx1"/>
                </a:solidFill>
              </a:rPr>
              <a:t>5 components</a:t>
            </a:r>
          </a:p>
        </p:txBody>
      </p:sp>
      <p:sp>
        <p:nvSpPr>
          <p:cNvPr id="9235" name="Text Box 170"/>
          <p:cNvSpPr txBox="1">
            <a:spLocks noChangeArrowheads="1"/>
          </p:cNvSpPr>
          <p:nvPr/>
        </p:nvSpPr>
        <p:spPr bwMode="auto">
          <a:xfrm>
            <a:off x="7620000" y="838200"/>
            <a:ext cx="1169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000" b="1">
                <a:solidFill>
                  <a:schemeClr val="tx2"/>
                </a:solidFill>
                <a:latin typeface="Arial" pitchFamily="34" charset="0"/>
              </a:defRPr>
            </a:lvl1pPr>
            <a:lvl2pPr marL="742950" indent="-285750" defTabSz="762000">
              <a:defRPr sz="2000" b="1">
                <a:solidFill>
                  <a:schemeClr val="tx2"/>
                </a:solidFill>
                <a:latin typeface="Arial" pitchFamily="34" charset="0"/>
              </a:defRPr>
            </a:lvl2pPr>
            <a:lvl3pPr marL="1143000" indent="-228600" defTabSz="762000">
              <a:defRPr sz="2000" b="1">
                <a:solidFill>
                  <a:schemeClr val="tx2"/>
                </a:solidFill>
                <a:latin typeface="Arial" pitchFamily="34" charset="0"/>
              </a:defRPr>
            </a:lvl3pPr>
            <a:lvl4pPr marL="1600200" indent="-228600" defTabSz="762000">
              <a:defRPr sz="2000" b="1">
                <a:solidFill>
                  <a:schemeClr val="tx2"/>
                </a:solidFill>
                <a:latin typeface="Arial" pitchFamily="34" charset="0"/>
              </a:defRPr>
            </a:lvl4pPr>
            <a:lvl5pPr marL="2057400" indent="-228600" defTabSz="762000">
              <a:defRPr sz="2000" b="1">
                <a:solidFill>
                  <a:schemeClr val="tx2"/>
                </a:solidFill>
                <a:latin typeface="Arial" pitchFamily="34" charset="0"/>
              </a:defRPr>
            </a:lvl5pPr>
            <a:lvl6pPr marL="2514600" indent="-228600" defTabSz="762000" eaLnBrk="0" fontAlgn="base" hangingPunct="0">
              <a:spcBef>
                <a:spcPct val="0"/>
              </a:spcBef>
              <a:spcAft>
                <a:spcPct val="0"/>
              </a:spcAft>
              <a:defRPr sz="2000" b="1">
                <a:solidFill>
                  <a:schemeClr val="tx2"/>
                </a:solidFill>
                <a:latin typeface="Arial" pitchFamily="34" charset="0"/>
              </a:defRPr>
            </a:lvl6pPr>
            <a:lvl7pPr marL="2971800" indent="-228600" defTabSz="762000" eaLnBrk="0" fontAlgn="base" hangingPunct="0">
              <a:spcBef>
                <a:spcPct val="0"/>
              </a:spcBef>
              <a:spcAft>
                <a:spcPct val="0"/>
              </a:spcAft>
              <a:defRPr sz="2000" b="1">
                <a:solidFill>
                  <a:schemeClr val="tx2"/>
                </a:solidFill>
                <a:latin typeface="Arial" pitchFamily="34" charset="0"/>
              </a:defRPr>
            </a:lvl7pPr>
            <a:lvl8pPr marL="3429000" indent="-228600" defTabSz="762000" eaLnBrk="0" fontAlgn="base" hangingPunct="0">
              <a:spcBef>
                <a:spcPct val="0"/>
              </a:spcBef>
              <a:spcAft>
                <a:spcPct val="0"/>
              </a:spcAft>
              <a:defRPr sz="2000" b="1">
                <a:solidFill>
                  <a:schemeClr val="tx2"/>
                </a:solidFill>
                <a:latin typeface="Arial" pitchFamily="34" charset="0"/>
              </a:defRPr>
            </a:lvl8pPr>
            <a:lvl9pPr marL="3886200" indent="-228600" defTabSz="762000" eaLnBrk="0" fontAlgn="base" hangingPunct="0">
              <a:spcBef>
                <a:spcPct val="0"/>
              </a:spcBef>
              <a:spcAft>
                <a:spcPct val="0"/>
              </a:spcAft>
              <a:defRPr sz="2000" b="1">
                <a:solidFill>
                  <a:schemeClr val="tx2"/>
                </a:solidFill>
                <a:latin typeface="Arial" pitchFamily="34" charset="0"/>
              </a:defRPr>
            </a:lvl9pPr>
          </a:lstStyle>
          <a:p>
            <a:r>
              <a:rPr lang="en-US" sz="1400">
                <a:solidFill>
                  <a:schemeClr val="tx1"/>
                </a:solidFill>
              </a:rPr>
              <a:t>O’Brien 126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Pages>18</Pages>
  <Words>1246</Words>
  <Application>Microsoft Office PowerPoint</Application>
  <PresentationFormat>On-screen Show (4:3)</PresentationFormat>
  <Paragraphs>362</Paragraphs>
  <Slides>27</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6" baseType="lpstr">
      <vt:lpstr>Arial</vt:lpstr>
      <vt:lpstr>Calibri</vt:lpstr>
      <vt:lpstr>Times New Roman</vt:lpstr>
      <vt:lpstr>Wingdings</vt:lpstr>
      <vt:lpstr>Helv</vt:lpstr>
      <vt:lpstr>Palatino</vt:lpstr>
      <vt:lpstr>Office Theme</vt:lpstr>
      <vt:lpstr>ClipArt</vt:lpstr>
      <vt:lpstr>Microsoft Clip Gallery</vt:lpstr>
      <vt:lpstr>Introduction to Telecommunications</vt:lpstr>
      <vt:lpstr>PowerPoint Presentation</vt:lpstr>
      <vt:lpstr>Applications of Telecommunications</vt:lpstr>
      <vt:lpstr>Trends</vt:lpstr>
      <vt:lpstr>Technological Developments</vt:lpstr>
      <vt:lpstr>Internet Revolution</vt:lpstr>
      <vt:lpstr>Telecommunication model</vt:lpstr>
      <vt:lpstr>Interactive usage</vt:lpstr>
      <vt:lpstr>Telecommunication Components</vt:lpstr>
      <vt:lpstr>LAN</vt:lpstr>
      <vt:lpstr>WAN  - Internetwork</vt:lpstr>
      <vt:lpstr>Client/server network</vt:lpstr>
      <vt:lpstr>Client - Server</vt:lpstr>
      <vt:lpstr>The Internetwork-enterprise</vt:lpstr>
      <vt:lpstr>Media and Channels</vt:lpstr>
      <vt:lpstr>Communication hardware</vt:lpstr>
      <vt:lpstr>Network Topology</vt:lpstr>
      <vt:lpstr>Star network </vt:lpstr>
      <vt:lpstr>Star network (multiplexed)</vt:lpstr>
      <vt:lpstr>Bus network</vt:lpstr>
      <vt:lpstr>Ring Networks</vt:lpstr>
      <vt:lpstr>Public data networks </vt:lpstr>
      <vt:lpstr>ISDN</vt:lpstr>
      <vt:lpstr>Open systems</vt:lpstr>
      <vt:lpstr>The OSI model</vt:lpstr>
      <vt:lpstr>The TCP/IP and the 7 layer OSI model</vt:lpstr>
      <vt:lpstr>OSI 7-Layer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Telecommunications</dc:title>
  <dc:creator>Eddy Vandijck</dc:creator>
  <cp:lastModifiedBy>Erwin Susanto</cp:lastModifiedBy>
  <cp:revision>39</cp:revision>
  <cp:lastPrinted>1999-03-15T09:42:34Z</cp:lastPrinted>
  <dcterms:created xsi:type="dcterms:W3CDTF">1995-02-13T10:36:22Z</dcterms:created>
  <dcterms:modified xsi:type="dcterms:W3CDTF">2017-10-04T04:10:06Z</dcterms:modified>
</cp:coreProperties>
</file>