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0160000" cy="7620000"/>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8" d="100"/>
          <a:sy n="68" d="100"/>
        </p:scale>
        <p:origin x="-1218"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latin typeface="Times New Roman" charset="0"/>
                <a:ea typeface="ＭＳ Ｐゴシック" charset="0"/>
                <a:cs typeface="+mn-cs"/>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Times New Roman" charset="0"/>
                <a:ea typeface="ＭＳ Ｐゴシック" charset="0"/>
                <a:cs typeface="+mn-cs"/>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defRPr sz="1200">
                <a:latin typeface="Times New Roman" charset="0"/>
                <a:ea typeface="ＭＳ Ｐゴシック"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a:defRPr sz="1200"/>
            </a:lvl1pPr>
          </a:lstStyle>
          <a:p>
            <a:pPr>
              <a:defRPr/>
            </a:pPr>
            <a:fld id="{D67E6F8B-802A-499D-8365-98091BE936E5}" type="slidenum">
              <a:rPr lang="en-US" altLang="en-US"/>
              <a:pPr>
                <a:defRPr/>
              </a:pPr>
              <a:t>‹#›</a:t>
            </a:fld>
            <a:endParaRPr lang="en-US" altLang="en-US"/>
          </a:p>
        </p:txBody>
      </p:sp>
    </p:spTree>
    <p:extLst>
      <p:ext uri="{BB962C8B-B14F-4D97-AF65-F5344CB8AC3E}">
        <p14:creationId xmlns:p14="http://schemas.microsoft.com/office/powerpoint/2010/main" val="16562240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fld id="{D82F7E78-DC97-46F0-9865-472FB37C0E6C}" type="slidenum">
              <a:rPr lang="en-US" altLang="en-US" sz="1200" smtClean="0"/>
              <a:pPr eaLnBrk="1" hangingPunct="1">
                <a:defRPr/>
              </a:pPr>
              <a:t>1</a:t>
            </a:fld>
            <a:endParaRPr lang="en-US" altLang="en-US" sz="1200" smtClean="0"/>
          </a:p>
        </p:txBody>
      </p:sp>
      <p:sp>
        <p:nvSpPr>
          <p:cNvPr id="3073" name="Rectangle 1"/>
          <p:cNvSpPr>
            <a:spLocks noGrp="1" noRot="1" noChangeAspect="1" noChangeArrowheads="1"/>
          </p:cNvSpPr>
          <p:nvPr>
            <p:ph type="sldImg"/>
          </p:nvPr>
        </p:nvSpPr>
        <p:spPr>
          <a:ln/>
          <a:extLst>
            <a:ext uri="{FAA26D3D-D897-4be2-8F04-BA451C77F1D7}"/>
          </a:extLst>
        </p:spPr>
      </p:sp>
      <p:sp>
        <p:nvSpPr>
          <p:cNvPr id="3074" name="Rectangle 2"/>
          <p:cNvSpPr>
            <a:spLocks noGrp="1" noChangeArrowheads="1"/>
          </p:cNvSpPr>
          <p:nvPr>
            <p:ph type="body" idx="1"/>
          </p:nvPr>
        </p:nvSpPr>
        <p:spPr/>
        <p:txBody>
          <a:bodyPr lIns="0" tIns="0" rIns="0" bIns="0"/>
          <a:lstStyle/>
          <a:p>
            <a:pPr eaLnBrk="1" hangingPunct="1">
              <a:lnSpc>
                <a:spcPct val="95000"/>
              </a:lnSpc>
              <a:spcBef>
                <a:spcPct val="0"/>
              </a:spcBef>
              <a:defRPr/>
            </a:pPr>
            <a:r>
              <a:rPr lang="en-US" sz="1600">
                <a:solidFill>
                  <a:srgbClr val="000000"/>
                </a:solidFill>
                <a:latin typeface="Arial" charset="0"/>
                <a:ea typeface="ＭＳ Ｐゴシック" charset="0"/>
                <a:cs typeface="+mn-cs"/>
              </a:rPr>
              <a:t>1. Add photos of the circuits</a:t>
            </a:r>
            <a:endParaRPr lang="en-US">
              <a:ea typeface="ＭＳ Ｐゴシック" charset="0"/>
              <a:cs typeface="+mn-cs"/>
            </a:endParaRPr>
          </a:p>
          <a:p>
            <a:pPr eaLnBrk="1" hangingPunct="1">
              <a:lnSpc>
                <a:spcPct val="95000"/>
              </a:lnSpc>
              <a:spcBef>
                <a:spcPct val="0"/>
              </a:spcBef>
              <a:defRPr/>
            </a:pPr>
            <a:r>
              <a:rPr lang="en-US" sz="1600">
                <a:solidFill>
                  <a:srgbClr val="000000"/>
                </a:solidFill>
                <a:latin typeface="Arial" charset="0"/>
                <a:ea typeface="ＭＳ Ｐゴシック" charset="0"/>
                <a:cs typeface="+mn-cs"/>
              </a:rPr>
              <a:t>2. Show more clearly how energy flows through breadboard</a:t>
            </a:r>
            <a:endParaRPr lang="en-US">
              <a:ea typeface="ＭＳ Ｐゴシック" charset="0"/>
              <a:cs typeface="+mn-cs"/>
            </a:endParaRPr>
          </a:p>
          <a:p>
            <a:pPr eaLnBrk="1" hangingPunct="1">
              <a:lnSpc>
                <a:spcPct val="95000"/>
              </a:lnSpc>
              <a:spcBef>
                <a:spcPct val="0"/>
              </a:spcBef>
              <a:defRPr/>
            </a:pPr>
            <a:r>
              <a:rPr lang="en-US" sz="1600">
                <a:solidFill>
                  <a:srgbClr val="000000"/>
                </a:solidFill>
                <a:latin typeface="Arial" charset="0"/>
                <a:ea typeface="ＭＳ Ｐゴシック" charset="0"/>
                <a:cs typeface="+mn-cs"/>
              </a:rPr>
              <a:t>3. Explain connectivity and wires</a:t>
            </a:r>
            <a:endParaRPr lang="en-US">
              <a:ea typeface="ＭＳ Ｐゴシック" charset="0"/>
              <a:cs typeface="+mn-cs"/>
            </a:endParaRPr>
          </a:p>
          <a:p>
            <a:pPr eaLnBrk="1" hangingPunct="1">
              <a:lnSpc>
                <a:spcPct val="95000"/>
              </a:lnSpc>
              <a:spcBef>
                <a:spcPct val="0"/>
              </a:spcBef>
              <a:defRPr/>
            </a:pPr>
            <a:r>
              <a:rPr lang="en-US" sz="1600">
                <a:solidFill>
                  <a:srgbClr val="000000"/>
                </a:solidFill>
                <a:latin typeface="Arial" charset="0"/>
                <a:ea typeface="ＭＳ Ｐゴシック" charset="0"/>
                <a:cs typeface="+mn-cs"/>
              </a:rPr>
              <a:t>4. Show the wiring of the breadboards</a:t>
            </a:r>
            <a:endParaRPr lang="en-US">
              <a:ea typeface="ＭＳ Ｐゴシック" charset="0"/>
              <a:cs typeface="+mn-cs"/>
            </a:endParaRPr>
          </a:p>
          <a:p>
            <a:pPr eaLnBrk="1" hangingPunct="1">
              <a:lnSpc>
                <a:spcPct val="95000"/>
              </a:lnSpc>
              <a:spcBef>
                <a:spcPct val="0"/>
              </a:spcBef>
              <a:defRPr/>
            </a:pPr>
            <a:r>
              <a:rPr lang="en-US" sz="1600">
                <a:solidFill>
                  <a:srgbClr val="000000"/>
                </a:solidFill>
                <a:latin typeface="Arial" charset="0"/>
                <a:ea typeface="ＭＳ Ｐゴシック" charset="0"/>
                <a:cs typeface="+mn-cs"/>
              </a:rPr>
              <a:t>5. Parts, and wires need to share the same row</a:t>
            </a:r>
            <a:endParaRPr lang="en-US">
              <a:ea typeface="ＭＳ Ｐゴシック" charset="0"/>
              <a:cs typeface="+mn-cs"/>
            </a:endParaRPr>
          </a:p>
          <a:p>
            <a:pPr eaLnBrk="1" hangingPunct="1">
              <a:lnSpc>
                <a:spcPct val="95000"/>
              </a:lnSpc>
              <a:spcBef>
                <a:spcPct val="0"/>
              </a:spcBef>
              <a:defRPr/>
            </a:pPr>
            <a:r>
              <a:rPr lang="en-US" sz="1600">
                <a:solidFill>
                  <a:srgbClr val="000000"/>
                </a:solidFill>
                <a:latin typeface="Arial" charset="0"/>
                <a:ea typeface="ＭＳ Ｐゴシック" charset="0"/>
                <a:cs typeface="+mn-cs"/>
              </a:rPr>
              <a:t>6. Explain the LED before wiring, do an LED to battery. Maybe, burn it out to show the problem of no resistor.</a:t>
            </a:r>
            <a:endParaRPr lang="en-US">
              <a:ea typeface="ＭＳ Ｐゴシック" charset="0"/>
              <a:cs typeface="+mn-cs"/>
            </a:endParaRPr>
          </a:p>
          <a:p>
            <a:pPr eaLnBrk="1" hangingPunct="1">
              <a:lnSpc>
                <a:spcPct val="95000"/>
              </a:lnSpc>
              <a:spcBef>
                <a:spcPct val="0"/>
              </a:spcBef>
              <a:defRPr/>
            </a:pPr>
            <a:r>
              <a:rPr lang="en-US" sz="1600">
                <a:solidFill>
                  <a:srgbClr val="000000"/>
                </a:solidFill>
                <a:latin typeface="Arial" charset="0"/>
                <a:ea typeface="ＭＳ Ｐゴシック" charset="0"/>
                <a:cs typeface="+mn-cs"/>
              </a:rPr>
              <a:t>7. Explanation of polarity in regards to troubleshooting and debugging.</a:t>
            </a:r>
            <a:endParaRPr lang="en-US">
              <a:ea typeface="ＭＳ Ｐゴシック" charset="0"/>
              <a:cs typeface="+mn-cs"/>
            </a:endParaRPr>
          </a:p>
          <a:p>
            <a:pPr eaLnBrk="1" hangingPunct="1">
              <a:lnSpc>
                <a:spcPct val="95000"/>
              </a:lnSpc>
              <a:spcBef>
                <a:spcPct val="0"/>
              </a:spcBef>
              <a:defRPr/>
            </a:pPr>
            <a:r>
              <a:rPr lang="en-US" sz="1600">
                <a:solidFill>
                  <a:srgbClr val="000000"/>
                </a:solidFill>
                <a:latin typeface="Arial" charset="0"/>
                <a:ea typeface="ＭＳ Ｐゴシック" charset="0"/>
                <a:cs typeface="+mn-cs"/>
              </a:rPr>
              <a:t>8. Show in diagrams the part in holes more clearly.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fld id="{709570D2-2B45-474D-A0B6-8AE023A9E1E8}" type="slidenum">
              <a:rPr lang="en-US" altLang="en-US" sz="1200" smtClean="0"/>
              <a:pPr eaLnBrk="1" hangingPunct="1">
                <a:defRPr/>
              </a:pPr>
              <a:t>4</a:t>
            </a:fld>
            <a:endParaRPr lang="en-US" altLang="en-US" sz="1200" smtClean="0"/>
          </a:p>
        </p:txBody>
      </p:sp>
      <p:sp>
        <p:nvSpPr>
          <p:cNvPr id="8193" name="Rectangle 1"/>
          <p:cNvSpPr>
            <a:spLocks noGrp="1" noRot="1" noChangeAspect="1" noChangeArrowheads="1"/>
          </p:cNvSpPr>
          <p:nvPr>
            <p:ph type="sldImg"/>
          </p:nvPr>
        </p:nvSpPr>
        <p:spPr>
          <a:ln/>
          <a:extLst>
            <a:ext uri="{FAA26D3D-D897-4be2-8F04-BA451C77F1D7}"/>
          </a:extLst>
        </p:spPr>
      </p:sp>
      <p:sp>
        <p:nvSpPr>
          <p:cNvPr id="8194" name="Rectangle 2"/>
          <p:cNvSpPr>
            <a:spLocks noGrp="1" noChangeArrowheads="1"/>
          </p:cNvSpPr>
          <p:nvPr>
            <p:ph type="body" idx="1"/>
          </p:nvPr>
        </p:nvSpPr>
        <p:spPr/>
        <p:txBody>
          <a:bodyPr lIns="0" tIns="0" rIns="0" bIns="0"/>
          <a:lstStyle/>
          <a:p>
            <a:pPr eaLnBrk="1" hangingPunct="1">
              <a:lnSpc>
                <a:spcPct val="95000"/>
              </a:lnSpc>
              <a:spcBef>
                <a:spcPct val="0"/>
              </a:spcBef>
              <a:defRPr/>
            </a:pPr>
            <a:r>
              <a:rPr lang="en-US" sz="1600">
                <a:solidFill>
                  <a:srgbClr val="000000"/>
                </a:solidFill>
                <a:latin typeface="Arial" charset="0"/>
                <a:ea typeface="ＭＳ Ｐゴシック" charset="0"/>
                <a:cs typeface="+mn-cs"/>
              </a:rPr>
              <a:t>SHould really have 3 1k resistors, 3 330ohm etc.</a:t>
            </a:r>
            <a:endParaRPr lang="en-US">
              <a:ea typeface="ＭＳ Ｐゴシック" charset="0"/>
              <a:cs typeface="+mn-cs"/>
            </a:endParaRPr>
          </a:p>
          <a:p>
            <a:pPr eaLnBrk="1" hangingPunct="1">
              <a:lnSpc>
                <a:spcPct val="95000"/>
              </a:lnSpc>
              <a:spcBef>
                <a:spcPct val="0"/>
              </a:spcBef>
              <a:defRPr/>
            </a:pPr>
            <a:endParaRPr lang="en-US" sz="1600">
              <a:solidFill>
                <a:srgbClr val="000000"/>
              </a:solidFill>
              <a:latin typeface="Arial" charset="0"/>
              <a:ea typeface="ＭＳ Ｐゴシック"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fld id="{85912392-683C-4F3B-84F9-D08FA74D69B9}" type="slidenum">
              <a:rPr lang="en-US" altLang="en-US" sz="1200" smtClean="0"/>
              <a:pPr eaLnBrk="1" hangingPunct="1">
                <a:defRPr/>
              </a:pPr>
              <a:t>8</a:t>
            </a:fld>
            <a:endParaRPr lang="en-US" altLang="en-US" sz="1200" smtClean="0"/>
          </a:p>
        </p:txBody>
      </p:sp>
      <p:sp>
        <p:nvSpPr>
          <p:cNvPr id="13313" name="Rectangle 1"/>
          <p:cNvSpPr>
            <a:spLocks noGrp="1" noRot="1" noChangeAspect="1" noChangeArrowheads="1"/>
          </p:cNvSpPr>
          <p:nvPr>
            <p:ph type="sldImg"/>
          </p:nvPr>
        </p:nvSpPr>
        <p:spPr>
          <a:ln/>
          <a:extLst>
            <a:ext uri="{FAA26D3D-D897-4be2-8F04-BA451C77F1D7}"/>
          </a:extLst>
        </p:spPr>
      </p:sp>
      <p:sp>
        <p:nvSpPr>
          <p:cNvPr id="13314" name="Rectangle 2"/>
          <p:cNvSpPr>
            <a:spLocks noGrp="1" noChangeArrowheads="1"/>
          </p:cNvSpPr>
          <p:nvPr>
            <p:ph type="body" idx="1"/>
          </p:nvPr>
        </p:nvSpPr>
        <p:spPr/>
        <p:txBody>
          <a:bodyPr lIns="0" tIns="0" rIns="0" bIns="0"/>
          <a:lstStyle/>
          <a:p>
            <a:pPr eaLnBrk="1" hangingPunct="1">
              <a:lnSpc>
                <a:spcPct val="95000"/>
              </a:lnSpc>
              <a:spcBef>
                <a:spcPct val="0"/>
              </a:spcBef>
              <a:defRPr/>
            </a:pPr>
            <a:r>
              <a:rPr lang="en-US" sz="1600">
                <a:solidFill>
                  <a:srgbClr val="000000"/>
                </a:solidFill>
                <a:latin typeface="Arial" charset="0"/>
                <a:ea typeface="ＭＳ Ｐゴシック" charset="0"/>
                <a:cs typeface="+mn-cs"/>
              </a:rPr>
              <a:t>Show example of LED circuit with only wires.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fld id="{4EE16958-58E5-4149-83E0-9328555B4D56}" type="slidenum">
              <a:rPr lang="en-US" altLang="en-US" sz="1200" smtClean="0"/>
              <a:pPr eaLnBrk="1" hangingPunct="1">
                <a:defRPr/>
              </a:pPr>
              <a:t>9</a:t>
            </a:fld>
            <a:endParaRPr lang="en-US" altLang="en-US" sz="1200" smtClean="0"/>
          </a:p>
        </p:txBody>
      </p:sp>
      <p:sp>
        <p:nvSpPr>
          <p:cNvPr id="15361" name="Rectangle 1"/>
          <p:cNvSpPr>
            <a:spLocks noGrp="1" noRot="1" noChangeAspect="1" noChangeArrowheads="1"/>
          </p:cNvSpPr>
          <p:nvPr>
            <p:ph type="sldImg"/>
          </p:nvPr>
        </p:nvSpPr>
        <p:spPr>
          <a:ln/>
          <a:extLst>
            <a:ext uri="{FAA26D3D-D897-4be2-8F04-BA451C77F1D7}"/>
          </a:extLst>
        </p:spPr>
      </p:sp>
      <p:sp>
        <p:nvSpPr>
          <p:cNvPr id="15362" name="Rectangle 2"/>
          <p:cNvSpPr>
            <a:spLocks noGrp="1" noChangeArrowheads="1"/>
          </p:cNvSpPr>
          <p:nvPr>
            <p:ph type="body" idx="1"/>
          </p:nvPr>
        </p:nvSpPr>
        <p:spPr/>
        <p:txBody>
          <a:bodyPr lIns="0" tIns="0" rIns="0" bIns="0"/>
          <a:lstStyle/>
          <a:p>
            <a:pPr eaLnBrk="1" hangingPunct="1">
              <a:lnSpc>
                <a:spcPct val="95000"/>
              </a:lnSpc>
              <a:spcBef>
                <a:spcPct val="0"/>
              </a:spcBef>
              <a:defRPr/>
            </a:pPr>
            <a:r>
              <a:rPr lang="en-US" sz="1600">
                <a:solidFill>
                  <a:srgbClr val="000000"/>
                </a:solidFill>
                <a:latin typeface="Arial" charset="0"/>
                <a:ea typeface="ＭＳ Ｐゴシック" charset="0"/>
                <a:cs typeface="+mn-cs"/>
              </a:rPr>
              <a:t>Find a interactive example. Also, show an old fashioned breadboard example.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fld id="{FC732D38-F90E-4472-9FB9-FD43FEB74250}" type="slidenum">
              <a:rPr lang="en-US" altLang="en-US" sz="1200" smtClean="0"/>
              <a:pPr eaLnBrk="1" hangingPunct="1">
                <a:defRPr/>
              </a:pPr>
              <a:t>10</a:t>
            </a:fld>
            <a:endParaRPr lang="en-US" altLang="en-US" sz="1200" smtClean="0"/>
          </a:p>
        </p:txBody>
      </p:sp>
      <p:sp>
        <p:nvSpPr>
          <p:cNvPr id="17409" name="Rectangle 1"/>
          <p:cNvSpPr>
            <a:spLocks noGrp="1" noRot="1" noChangeAspect="1" noChangeArrowheads="1"/>
          </p:cNvSpPr>
          <p:nvPr>
            <p:ph type="sldImg"/>
          </p:nvPr>
        </p:nvSpPr>
        <p:spPr>
          <a:ln/>
          <a:extLst>
            <a:ext uri="{FAA26D3D-D897-4be2-8F04-BA451C77F1D7}"/>
          </a:extLst>
        </p:spPr>
      </p:sp>
      <p:sp>
        <p:nvSpPr>
          <p:cNvPr id="17410" name="Rectangle 2"/>
          <p:cNvSpPr>
            <a:spLocks noGrp="1" noChangeArrowheads="1"/>
          </p:cNvSpPr>
          <p:nvPr>
            <p:ph type="body" idx="1"/>
          </p:nvPr>
        </p:nvSpPr>
        <p:spPr/>
        <p:txBody>
          <a:bodyPr lIns="0" tIns="0" rIns="0" bIns="0"/>
          <a:lstStyle/>
          <a:p>
            <a:pPr eaLnBrk="1" hangingPunct="1">
              <a:lnSpc>
                <a:spcPct val="95000"/>
              </a:lnSpc>
              <a:spcBef>
                <a:spcPct val="0"/>
              </a:spcBef>
              <a:defRPr/>
            </a:pPr>
            <a:r>
              <a:rPr lang="en-US" sz="1600">
                <a:solidFill>
                  <a:srgbClr val="000000"/>
                </a:solidFill>
                <a:latin typeface="Arial" charset="0"/>
                <a:ea typeface="ＭＳ Ｐゴシック" charset="0"/>
                <a:cs typeface="+mn-cs"/>
              </a:rPr>
              <a:t>Explain Anode, and Cathode.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fld id="{26540CCC-C767-4F52-953F-52955B5C79ED}" type="slidenum">
              <a:rPr lang="en-US" altLang="en-US" sz="1200" smtClean="0"/>
              <a:pPr eaLnBrk="1" hangingPunct="1">
                <a:defRPr/>
              </a:pPr>
              <a:t>15</a:t>
            </a:fld>
            <a:endParaRPr lang="en-US" altLang="en-US" sz="1200" smtClean="0"/>
          </a:p>
        </p:txBody>
      </p:sp>
      <p:sp>
        <p:nvSpPr>
          <p:cNvPr id="23553" name="Rectangle 1"/>
          <p:cNvSpPr>
            <a:spLocks noGrp="1" noRot="1" noChangeAspect="1" noChangeArrowheads="1"/>
          </p:cNvSpPr>
          <p:nvPr>
            <p:ph type="sldImg"/>
          </p:nvPr>
        </p:nvSpPr>
        <p:spPr>
          <a:ln/>
          <a:extLst>
            <a:ext uri="{FAA26D3D-D897-4be2-8F04-BA451C77F1D7}"/>
          </a:extLst>
        </p:spPr>
      </p:sp>
      <p:sp>
        <p:nvSpPr>
          <p:cNvPr id="23554" name="Rectangle 2"/>
          <p:cNvSpPr>
            <a:spLocks noGrp="1" noChangeArrowheads="1"/>
          </p:cNvSpPr>
          <p:nvPr>
            <p:ph type="body" idx="1"/>
          </p:nvPr>
        </p:nvSpPr>
        <p:spPr/>
        <p:txBody>
          <a:bodyPr lIns="0" tIns="0" rIns="0" bIns="0"/>
          <a:lstStyle/>
          <a:p>
            <a:pPr eaLnBrk="1" hangingPunct="1">
              <a:lnSpc>
                <a:spcPct val="95000"/>
              </a:lnSpc>
              <a:spcBef>
                <a:spcPct val="0"/>
              </a:spcBef>
              <a:defRPr/>
            </a:pPr>
            <a:r>
              <a:rPr lang="en-US" sz="1600">
                <a:solidFill>
                  <a:srgbClr val="000000"/>
                </a:solidFill>
                <a:latin typeface="Arial" charset="0"/>
                <a:ea typeface="ＭＳ Ｐゴシック" charset="0"/>
                <a:cs typeface="+mn-cs"/>
              </a:rPr>
              <a:t>Find a good explanation or modify the circuit to be more visual.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defRPr/>
            </a:pPr>
            <a:fld id="{47493AF2-7AE4-46A1-AD18-DD5A1B11331D}" type="slidenum">
              <a:rPr lang="en-US" altLang="en-US" sz="1200" smtClean="0"/>
              <a:pPr eaLnBrk="1" hangingPunct="1">
                <a:defRPr/>
              </a:pPr>
              <a:t>33</a:t>
            </a:fld>
            <a:endParaRPr lang="en-US" altLang="en-US" sz="1200" smtClean="0"/>
          </a:p>
        </p:txBody>
      </p:sp>
      <p:sp>
        <p:nvSpPr>
          <p:cNvPr id="43009" name="Rectangle 1"/>
          <p:cNvSpPr>
            <a:spLocks noGrp="1" noRot="1" noChangeAspect="1" noChangeArrowheads="1"/>
          </p:cNvSpPr>
          <p:nvPr>
            <p:ph type="sldImg"/>
          </p:nvPr>
        </p:nvSpPr>
        <p:spPr>
          <a:ln/>
          <a:extLst>
            <a:ext uri="{FAA26D3D-D897-4be2-8F04-BA451C77F1D7}"/>
          </a:extLst>
        </p:spPr>
      </p:sp>
      <p:sp>
        <p:nvSpPr>
          <p:cNvPr id="43010" name="Rectangle 2"/>
          <p:cNvSpPr>
            <a:spLocks noGrp="1" noChangeArrowheads="1"/>
          </p:cNvSpPr>
          <p:nvPr>
            <p:ph type="body" idx="1"/>
          </p:nvPr>
        </p:nvSpPr>
        <p:spPr/>
        <p:txBody>
          <a:bodyPr lIns="0" tIns="0" rIns="0" bIns="0"/>
          <a:lstStyle/>
          <a:p>
            <a:pPr eaLnBrk="1" hangingPunct="1">
              <a:lnSpc>
                <a:spcPct val="95000"/>
              </a:lnSpc>
              <a:spcBef>
                <a:spcPct val="0"/>
              </a:spcBef>
              <a:defRPr/>
            </a:pPr>
            <a:r>
              <a:rPr lang="en-US" sz="1600">
                <a:solidFill>
                  <a:srgbClr val="000000"/>
                </a:solidFill>
                <a:latin typeface="Arial" charset="0"/>
                <a:ea typeface="ＭＳ Ｐゴシック" charset="0"/>
                <a:cs typeface="+mn-cs"/>
              </a:rPr>
              <a:t>Need to sue voltage regulator to make 9v -&gt; 5v</a:t>
            </a:r>
            <a:endParaRPr lang="en-US">
              <a:ea typeface="ＭＳ Ｐゴシック" charset="0"/>
              <a:cs typeface="+mn-cs"/>
            </a:endParaRPr>
          </a:p>
          <a:p>
            <a:pPr eaLnBrk="1" hangingPunct="1">
              <a:lnSpc>
                <a:spcPct val="95000"/>
              </a:lnSpc>
              <a:spcBef>
                <a:spcPct val="0"/>
              </a:spcBef>
              <a:defRPr/>
            </a:pPr>
            <a:endParaRPr lang="en-US" sz="1600">
              <a:solidFill>
                <a:srgbClr val="000000"/>
              </a:solidFill>
              <a:latin typeface="Arial" charset="0"/>
              <a:ea typeface="ＭＳ Ｐゴシック"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0BCD08-D414-47E9-A849-74EF863137C2}" type="slidenum">
              <a:rPr lang="en-US" altLang="en-US"/>
              <a:pPr>
                <a:defRPr/>
              </a:pPr>
              <a:t>‹#›</a:t>
            </a:fld>
            <a:endParaRPr lang="en-US" altLang="en-US"/>
          </a:p>
        </p:txBody>
      </p:sp>
    </p:spTree>
    <p:extLst>
      <p:ext uri="{BB962C8B-B14F-4D97-AF65-F5344CB8AC3E}">
        <p14:creationId xmlns:p14="http://schemas.microsoft.com/office/powerpoint/2010/main" val="363616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5FB8FF-85EF-464A-B8C3-A3E82A9C7203}" type="slidenum">
              <a:rPr lang="en-US" altLang="en-US"/>
              <a:pPr>
                <a:defRPr/>
              </a:pPr>
              <a:t>‹#›</a:t>
            </a:fld>
            <a:endParaRPr lang="en-US" altLang="en-US"/>
          </a:p>
        </p:txBody>
      </p:sp>
    </p:spTree>
    <p:extLst>
      <p:ext uri="{BB962C8B-B14F-4D97-AF65-F5344CB8AC3E}">
        <p14:creationId xmlns:p14="http://schemas.microsoft.com/office/powerpoint/2010/main" val="1863612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676275"/>
            <a:ext cx="2159000" cy="6097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76275"/>
            <a:ext cx="6324600" cy="6097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D9263B-AA35-4D4B-97AF-89DAD1D6C6C5}" type="slidenum">
              <a:rPr lang="en-US" altLang="en-US"/>
              <a:pPr>
                <a:defRPr/>
              </a:pPr>
              <a:t>‹#›</a:t>
            </a:fld>
            <a:endParaRPr lang="en-US" altLang="en-US"/>
          </a:p>
        </p:txBody>
      </p:sp>
    </p:spTree>
    <p:extLst>
      <p:ext uri="{BB962C8B-B14F-4D97-AF65-F5344CB8AC3E}">
        <p14:creationId xmlns:p14="http://schemas.microsoft.com/office/powerpoint/2010/main" val="4117693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66B1A9-64AF-44A7-9CBE-393319D9D109}" type="slidenum">
              <a:rPr lang="en-US" altLang="en-US"/>
              <a:pPr>
                <a:defRPr/>
              </a:pPr>
              <a:t>‹#›</a:t>
            </a:fld>
            <a:endParaRPr lang="en-US" altLang="en-US"/>
          </a:p>
        </p:txBody>
      </p:sp>
    </p:spTree>
    <p:extLst>
      <p:ext uri="{BB962C8B-B14F-4D97-AF65-F5344CB8AC3E}">
        <p14:creationId xmlns:p14="http://schemas.microsoft.com/office/powerpoint/2010/main" val="2242558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70580F-A2DC-4AFE-9C24-F1FF32B20596}" type="slidenum">
              <a:rPr lang="en-US" altLang="en-US"/>
              <a:pPr>
                <a:defRPr/>
              </a:pPr>
              <a:t>‹#›</a:t>
            </a:fld>
            <a:endParaRPr lang="en-US" altLang="en-US"/>
          </a:p>
        </p:txBody>
      </p:sp>
    </p:spTree>
    <p:extLst>
      <p:ext uri="{BB962C8B-B14F-4D97-AF65-F5344CB8AC3E}">
        <p14:creationId xmlns:p14="http://schemas.microsoft.com/office/powerpoint/2010/main" val="3015717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F8F12B-9B73-4672-8632-81853A8722D0}" type="slidenum">
              <a:rPr lang="en-US" altLang="en-US"/>
              <a:pPr>
                <a:defRPr/>
              </a:pPr>
              <a:t>‹#›</a:t>
            </a:fld>
            <a:endParaRPr lang="en-US" altLang="en-US"/>
          </a:p>
        </p:txBody>
      </p:sp>
    </p:spTree>
    <p:extLst>
      <p:ext uri="{BB962C8B-B14F-4D97-AF65-F5344CB8AC3E}">
        <p14:creationId xmlns:p14="http://schemas.microsoft.com/office/powerpoint/2010/main" val="176988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234972C-62EE-4C5A-8929-4527979C33A1}" type="slidenum">
              <a:rPr lang="en-US" altLang="en-US"/>
              <a:pPr>
                <a:defRPr/>
              </a:pPr>
              <a:t>‹#›</a:t>
            </a:fld>
            <a:endParaRPr lang="en-US" altLang="en-US"/>
          </a:p>
        </p:txBody>
      </p:sp>
    </p:spTree>
    <p:extLst>
      <p:ext uri="{BB962C8B-B14F-4D97-AF65-F5344CB8AC3E}">
        <p14:creationId xmlns:p14="http://schemas.microsoft.com/office/powerpoint/2010/main" val="2938225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5CCCCE2-9156-4181-B9D7-86F9A934C536}" type="slidenum">
              <a:rPr lang="en-US" altLang="en-US"/>
              <a:pPr>
                <a:defRPr/>
              </a:pPr>
              <a:t>‹#›</a:t>
            </a:fld>
            <a:endParaRPr lang="en-US" altLang="en-US"/>
          </a:p>
        </p:txBody>
      </p:sp>
    </p:spTree>
    <p:extLst>
      <p:ext uri="{BB962C8B-B14F-4D97-AF65-F5344CB8AC3E}">
        <p14:creationId xmlns:p14="http://schemas.microsoft.com/office/powerpoint/2010/main" val="869266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112A489-5DEF-4D57-9E47-E94AA0DAC746}" type="slidenum">
              <a:rPr lang="en-US" altLang="en-US"/>
              <a:pPr>
                <a:defRPr/>
              </a:pPr>
              <a:t>‹#›</a:t>
            </a:fld>
            <a:endParaRPr lang="en-US" altLang="en-US"/>
          </a:p>
        </p:txBody>
      </p:sp>
    </p:spTree>
    <p:extLst>
      <p:ext uri="{BB962C8B-B14F-4D97-AF65-F5344CB8AC3E}">
        <p14:creationId xmlns:p14="http://schemas.microsoft.com/office/powerpoint/2010/main" val="2614906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FC68FC-9760-439A-83CD-FB17362FCF8E}" type="slidenum">
              <a:rPr lang="en-US" altLang="en-US"/>
              <a:pPr>
                <a:defRPr/>
              </a:pPr>
              <a:t>‹#›</a:t>
            </a:fld>
            <a:endParaRPr lang="en-US" altLang="en-US"/>
          </a:p>
        </p:txBody>
      </p:sp>
    </p:spTree>
    <p:extLst>
      <p:ext uri="{BB962C8B-B14F-4D97-AF65-F5344CB8AC3E}">
        <p14:creationId xmlns:p14="http://schemas.microsoft.com/office/powerpoint/2010/main" val="2593185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A125ED-24A1-4ED9-8651-D9C1022005EC}" type="slidenum">
              <a:rPr lang="en-US" altLang="en-US"/>
              <a:pPr>
                <a:defRPr/>
              </a:pPr>
              <a:t>‹#›</a:t>
            </a:fld>
            <a:endParaRPr lang="en-US" altLang="en-US"/>
          </a:p>
        </p:txBody>
      </p:sp>
    </p:spTree>
    <p:extLst>
      <p:ext uri="{BB962C8B-B14F-4D97-AF65-F5344CB8AC3E}">
        <p14:creationId xmlns:p14="http://schemas.microsoft.com/office/powerpoint/2010/main" val="1456889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76275"/>
            <a:ext cx="8636000" cy="127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62000" y="2200275"/>
            <a:ext cx="8636000" cy="457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62000" y="6942138"/>
            <a:ext cx="2117725"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470275" y="6942138"/>
            <a:ext cx="3219450"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7280275" y="6942138"/>
            <a:ext cx="2119313"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400"/>
            </a:lvl1pPr>
          </a:lstStyle>
          <a:p>
            <a:pPr>
              <a:defRPr/>
            </a:pPr>
            <a:fld id="{63594303-ABDF-4CC6-A169-BCE5471CBEA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halufa.vtec.pt/resisto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hyperlink" Target="https://www.youtube.com/watch?v=ORW7Qr4Nhtk"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XOxMUZUJUS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Grp="1" noChangeArrowheads="1"/>
          </p:cNvSpPr>
          <p:nvPr>
            <p:ph type="ctrTitle"/>
          </p:nvPr>
        </p:nvSpPr>
        <p:spPr>
          <a:xfrm>
            <a:off x="852488" y="3038475"/>
            <a:ext cx="8443912" cy="1397000"/>
          </a:xfrm>
        </p:spPr>
        <p:txBody>
          <a:bodyPr lIns="0" tIns="0" rIns="0" bIns="0" anchor="t"/>
          <a:lstStyle/>
          <a:p>
            <a:pPr eaLnBrk="1" hangingPunct="1">
              <a:lnSpc>
                <a:spcPct val="95000"/>
              </a:lnSpc>
              <a:defRPr/>
            </a:pPr>
            <a:r>
              <a:rPr lang="en-US" sz="4800" dirty="0">
                <a:solidFill>
                  <a:srgbClr val="000000"/>
                </a:solidFill>
                <a:latin typeface="Arial" charset="0"/>
                <a:ea typeface="+mj-ea"/>
                <a:cs typeface="+mj-cs"/>
              </a:rPr>
              <a:t>Fair Use Building and Research Labs Presents</a:t>
            </a:r>
          </a:p>
        </p:txBody>
      </p:sp>
      <p:sp>
        <p:nvSpPr>
          <p:cNvPr id="2050" name="Rectangle 2"/>
          <p:cNvSpPr>
            <a:spLocks noGrp="1" noChangeArrowheads="1"/>
          </p:cNvSpPr>
          <p:nvPr>
            <p:ph type="subTitle" idx="1"/>
          </p:nvPr>
        </p:nvSpPr>
        <p:spPr>
          <a:xfrm>
            <a:off x="1762125" y="4568825"/>
            <a:ext cx="6611938" cy="947738"/>
          </a:xfrm>
        </p:spPr>
        <p:txBody>
          <a:bodyPr lIns="0" tIns="0" rIns="0" bIns="0"/>
          <a:lstStyle/>
          <a:p>
            <a:pPr eaLnBrk="1" hangingPunct="1">
              <a:lnSpc>
                <a:spcPct val="95000"/>
              </a:lnSpc>
              <a:spcBef>
                <a:spcPct val="0"/>
              </a:spcBef>
              <a:defRPr/>
            </a:pPr>
            <a:r>
              <a:rPr lang="en-US" altLang="en-US" smtClean="0">
                <a:solidFill>
                  <a:srgbClr val="000000"/>
                </a:solidFill>
                <a:latin typeface="Arial" pitchFamily="34" charset="0"/>
              </a:rPr>
              <a:t>Introduction to Electronics and Breadboarding Circuits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247650" y="304800"/>
            <a:ext cx="9664700" cy="914400"/>
          </a:xfrm>
        </p:spPr>
        <p:txBody>
          <a:bodyPr lIns="0" tIns="0" rIns="0" bIns="0" anchor="t"/>
          <a:lstStyle/>
          <a:p>
            <a:pPr algn="l" eaLnBrk="1" hangingPunct="1">
              <a:lnSpc>
                <a:spcPct val="95000"/>
              </a:lnSpc>
              <a:defRPr/>
            </a:pPr>
            <a:r>
              <a:rPr lang="en-US" sz="4300">
                <a:solidFill>
                  <a:srgbClr val="000000"/>
                </a:solidFill>
                <a:latin typeface="Arial" charset="0"/>
                <a:ea typeface="+mj-ea"/>
                <a:cs typeface="+mj-cs"/>
              </a:rPr>
              <a:t>What are LEDs?</a:t>
            </a:r>
          </a:p>
        </p:txBody>
      </p:sp>
      <p:sp>
        <p:nvSpPr>
          <p:cNvPr id="16386" name="Rectangle 2"/>
          <p:cNvSpPr>
            <a:spLocks noGrp="1" noChangeArrowheads="1"/>
          </p:cNvSpPr>
          <p:nvPr>
            <p:ph type="body" idx="1"/>
          </p:nvPr>
        </p:nvSpPr>
        <p:spPr>
          <a:xfrm>
            <a:off x="247650" y="1828800"/>
            <a:ext cx="9664700" cy="5486400"/>
          </a:xfrm>
        </p:spPr>
        <p:txBody>
          <a:bodyPr lIns="0" tIns="0" rIns="0" bIns="0"/>
          <a:lstStyle/>
          <a:p>
            <a:pPr marL="0" indent="0" eaLnBrk="1" hangingPunct="1">
              <a:lnSpc>
                <a:spcPct val="95000"/>
              </a:lnSpc>
              <a:spcBef>
                <a:spcPct val="0"/>
              </a:spcBef>
              <a:buFontTx/>
              <a:buNone/>
              <a:defRPr/>
            </a:pPr>
            <a:r>
              <a:rPr lang="en-US" altLang="en-US" sz="2700" smtClean="0">
                <a:solidFill>
                  <a:srgbClr val="000000"/>
                </a:solidFill>
                <a:latin typeface="Arial" pitchFamily="34" charset="0"/>
              </a:rPr>
              <a:t>Light Emitting Diodes</a:t>
            </a:r>
            <a:endParaRPr lang="en-US" altLang="en-US" smtClean="0"/>
          </a:p>
          <a:p>
            <a:pPr marL="0" indent="0" eaLnBrk="1" hangingPunct="1">
              <a:lnSpc>
                <a:spcPct val="95000"/>
              </a:lnSpc>
              <a:spcBef>
                <a:spcPct val="0"/>
              </a:spcBef>
              <a:buFontTx/>
              <a:buNone/>
              <a:defRPr/>
            </a:pPr>
            <a:r>
              <a:rPr lang="en-US" altLang="en-US" sz="2700" smtClean="0">
                <a:solidFill>
                  <a:srgbClr val="000000"/>
                </a:solidFill>
                <a:latin typeface="Arial" pitchFamily="34" charset="0"/>
              </a:rPr>
              <a:t>Diode Symbol + Arrows for light</a:t>
            </a:r>
            <a:endParaRPr lang="en-US" altLang="en-US" smtClean="0"/>
          </a:p>
          <a:p>
            <a:pPr marL="0" indent="0" eaLnBrk="1" hangingPunct="1">
              <a:lnSpc>
                <a:spcPct val="95000"/>
              </a:lnSpc>
              <a:spcBef>
                <a:spcPct val="0"/>
              </a:spcBef>
              <a:buFontTx/>
              <a:buNone/>
              <a:defRPr/>
            </a:pPr>
            <a:r>
              <a:rPr lang="en-US" altLang="en-US" sz="2700" smtClean="0">
                <a:solidFill>
                  <a:srgbClr val="000000"/>
                </a:solidFill>
                <a:latin typeface="Arial" pitchFamily="34" charset="0"/>
              </a:rPr>
              <a:t>Points to ground</a:t>
            </a:r>
            <a:endParaRPr lang="en-US" altLang="en-US" smtClean="0"/>
          </a:p>
          <a:p>
            <a:pPr marL="0" indent="0" eaLnBrk="1" hangingPunct="1">
              <a:lnSpc>
                <a:spcPct val="95000"/>
              </a:lnSpc>
              <a:spcBef>
                <a:spcPct val="0"/>
              </a:spcBef>
              <a:buFontTx/>
              <a:buNone/>
              <a:defRPr/>
            </a:pPr>
            <a:endParaRPr lang="en-US" altLang="en-US" sz="2700" smtClean="0">
              <a:solidFill>
                <a:srgbClr val="000000"/>
              </a:solidFill>
              <a:latin typeface="Arial" pitchFamily="34" charset="0"/>
            </a:endParaRP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8400" y="203200"/>
            <a:ext cx="1320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4800" y="1320800"/>
            <a:ext cx="4743450" cy="245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0" y="4165600"/>
            <a:ext cx="41910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000" y="3149600"/>
            <a:ext cx="3838575"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247650" y="304800"/>
            <a:ext cx="9664700" cy="914400"/>
          </a:xfrm>
        </p:spPr>
        <p:txBody>
          <a:bodyPr lIns="0" tIns="0" rIns="0" bIns="0" anchor="t"/>
          <a:lstStyle/>
          <a:p>
            <a:pPr algn="l" eaLnBrk="1" hangingPunct="1">
              <a:lnSpc>
                <a:spcPct val="95000"/>
              </a:lnSpc>
              <a:defRPr/>
            </a:pPr>
            <a:r>
              <a:rPr lang="en-US" sz="4300">
                <a:solidFill>
                  <a:srgbClr val="000000"/>
                </a:solidFill>
                <a:latin typeface="Arial" charset="0"/>
                <a:ea typeface="+mj-ea"/>
                <a:cs typeface="+mj-cs"/>
              </a:rPr>
              <a:t>Hello World for a Circuit</a:t>
            </a:r>
          </a:p>
        </p:txBody>
      </p:sp>
      <p:sp>
        <p:nvSpPr>
          <p:cNvPr id="18434" name="Rectangle 2"/>
          <p:cNvSpPr>
            <a:spLocks noGrp="1" noChangeArrowheads="1"/>
          </p:cNvSpPr>
          <p:nvPr>
            <p:ph type="body" idx="1"/>
          </p:nvPr>
        </p:nvSpPr>
        <p:spPr>
          <a:xfrm>
            <a:off x="247650" y="1524000"/>
            <a:ext cx="9669463" cy="5829300"/>
          </a:xfrm>
        </p:spPr>
        <p:txBody>
          <a:bodyPr lIns="0" tIns="0" rIns="0" bIns="0"/>
          <a:lstStyle/>
          <a:p>
            <a:pPr marL="0" indent="0" eaLnBrk="1" hangingPunct="1">
              <a:lnSpc>
                <a:spcPct val="95000"/>
              </a:lnSpc>
              <a:spcBef>
                <a:spcPct val="0"/>
              </a:spcBef>
              <a:buFontTx/>
              <a:buNone/>
              <a:defRPr/>
            </a:pPr>
            <a:r>
              <a:rPr lang="en-US" sz="2700">
                <a:solidFill>
                  <a:srgbClr val="000000"/>
                </a:solidFill>
                <a:latin typeface="Arial" charset="0"/>
                <a:ea typeface="+mn-ea"/>
                <a:cs typeface="+mn-cs"/>
              </a:rPr>
              <a:t>Light and LED</a:t>
            </a:r>
            <a:endParaRPr lang="en-US">
              <a:ea typeface="+mn-ea"/>
              <a:cs typeface="+mn-cs"/>
            </a:endParaRPr>
          </a:p>
          <a:p>
            <a:pPr marL="0" indent="0" eaLnBrk="1" hangingPunct="1">
              <a:lnSpc>
                <a:spcPct val="95000"/>
              </a:lnSpc>
              <a:spcBef>
                <a:spcPct val="0"/>
              </a:spcBef>
              <a:buFontTx/>
              <a:buNone/>
              <a:defRPr/>
            </a:pPr>
            <a:r>
              <a:rPr lang="en-US" sz="2700">
                <a:solidFill>
                  <a:srgbClr val="000000"/>
                </a:solidFill>
                <a:latin typeface="Arial" charset="0"/>
                <a:ea typeface="+mn-ea"/>
                <a:cs typeface="+mn-cs"/>
              </a:rPr>
              <a:t>Parts:</a:t>
            </a:r>
            <a:endParaRPr lang="en-US">
              <a:ea typeface="+mn-ea"/>
              <a:cs typeface="+mn-cs"/>
            </a:endParaRPr>
          </a:p>
          <a:p>
            <a:pPr marL="0" indent="0" eaLnBrk="1" hangingPunct="1">
              <a:lnSpc>
                <a:spcPct val="95000"/>
              </a:lnSpc>
              <a:spcBef>
                <a:spcPct val="0"/>
              </a:spcBef>
              <a:buFontTx/>
              <a:buNone/>
              <a:defRPr/>
            </a:pPr>
            <a:r>
              <a:rPr lang="en-US" sz="2700">
                <a:solidFill>
                  <a:srgbClr val="000000"/>
                </a:solidFill>
                <a:latin typeface="Arial" charset="0"/>
                <a:ea typeface="+mn-ea"/>
                <a:cs typeface="+mn-cs"/>
              </a:rPr>
              <a:t>Battery</a:t>
            </a:r>
            <a:endParaRPr lang="en-US">
              <a:ea typeface="+mn-ea"/>
              <a:cs typeface="+mn-cs"/>
            </a:endParaRPr>
          </a:p>
          <a:p>
            <a:pPr marL="0" indent="0" eaLnBrk="1" hangingPunct="1">
              <a:lnSpc>
                <a:spcPct val="95000"/>
              </a:lnSpc>
              <a:spcBef>
                <a:spcPct val="0"/>
              </a:spcBef>
              <a:buFontTx/>
              <a:buNone/>
              <a:defRPr/>
            </a:pPr>
            <a:r>
              <a:rPr lang="en-US" sz="2700">
                <a:solidFill>
                  <a:srgbClr val="000000"/>
                </a:solidFill>
                <a:latin typeface="Arial" charset="0"/>
                <a:ea typeface="+mn-ea"/>
                <a:cs typeface="+mn-cs"/>
              </a:rPr>
              <a:t>Resistor</a:t>
            </a:r>
            <a:endParaRPr lang="en-US">
              <a:ea typeface="+mn-ea"/>
              <a:cs typeface="+mn-cs"/>
            </a:endParaRPr>
          </a:p>
          <a:p>
            <a:pPr marL="0" indent="0" eaLnBrk="1" hangingPunct="1">
              <a:lnSpc>
                <a:spcPct val="95000"/>
              </a:lnSpc>
              <a:spcBef>
                <a:spcPct val="0"/>
              </a:spcBef>
              <a:buFontTx/>
              <a:buNone/>
              <a:defRPr/>
            </a:pPr>
            <a:r>
              <a:rPr lang="en-US" sz="2700">
                <a:solidFill>
                  <a:srgbClr val="000000"/>
                </a:solidFill>
                <a:latin typeface="Arial" charset="0"/>
                <a:ea typeface="+mn-ea"/>
                <a:cs typeface="+mn-cs"/>
              </a:rPr>
              <a:t>LED</a:t>
            </a:r>
            <a:endParaRPr lang="en-US">
              <a:ea typeface="+mn-ea"/>
              <a:cs typeface="+mn-cs"/>
            </a:endParaRPr>
          </a:p>
          <a:p>
            <a:pPr marL="0" indent="0" eaLnBrk="1" hangingPunct="1">
              <a:lnSpc>
                <a:spcPct val="95000"/>
              </a:lnSpc>
              <a:spcBef>
                <a:spcPct val="0"/>
              </a:spcBef>
              <a:buFontTx/>
              <a:buNone/>
              <a:defRPr/>
            </a:pPr>
            <a:endParaRPr lang="en-US" sz="2700">
              <a:solidFill>
                <a:srgbClr val="000000"/>
              </a:solidFill>
              <a:latin typeface="Arial" charset="0"/>
              <a:ea typeface="+mn-ea"/>
              <a:cs typeface="+mn-cs"/>
            </a:endParaRPr>
          </a:p>
          <a:p>
            <a:pPr marL="0" indent="0" eaLnBrk="1" hangingPunct="1">
              <a:lnSpc>
                <a:spcPct val="95000"/>
              </a:lnSpc>
              <a:spcBef>
                <a:spcPct val="0"/>
              </a:spcBef>
              <a:buFontTx/>
              <a:buNone/>
              <a:defRPr/>
            </a:pPr>
            <a:r>
              <a:rPr lang="en-US" sz="2700">
                <a:solidFill>
                  <a:srgbClr val="000000"/>
                </a:solidFill>
                <a:latin typeface="Arial" charset="0"/>
                <a:ea typeface="+mn-ea"/>
                <a:cs typeface="+mn-cs"/>
              </a:rPr>
              <a:t>Why:</a:t>
            </a:r>
            <a:endParaRPr lang="en-US">
              <a:ea typeface="+mn-ea"/>
              <a:cs typeface="+mn-cs"/>
            </a:endParaRPr>
          </a:p>
          <a:p>
            <a:pPr marL="0" indent="0" eaLnBrk="1" hangingPunct="1">
              <a:lnSpc>
                <a:spcPct val="95000"/>
              </a:lnSpc>
              <a:spcBef>
                <a:spcPct val="0"/>
              </a:spcBef>
              <a:buFontTx/>
              <a:buNone/>
              <a:defRPr/>
            </a:pPr>
            <a:r>
              <a:rPr lang="en-US" sz="2700">
                <a:solidFill>
                  <a:srgbClr val="000000"/>
                </a:solidFill>
                <a:latin typeface="Arial" charset="0"/>
                <a:ea typeface="+mn-ea"/>
                <a:cs typeface="+mn-cs"/>
              </a:rPr>
              <a:t>Power Source</a:t>
            </a:r>
            <a:endParaRPr lang="en-US">
              <a:ea typeface="+mn-ea"/>
              <a:cs typeface="+mn-cs"/>
            </a:endParaRPr>
          </a:p>
          <a:p>
            <a:pPr marL="0" indent="0" eaLnBrk="1" hangingPunct="1">
              <a:lnSpc>
                <a:spcPct val="95000"/>
              </a:lnSpc>
              <a:spcBef>
                <a:spcPct val="0"/>
              </a:spcBef>
              <a:buFontTx/>
              <a:buNone/>
              <a:defRPr/>
            </a:pPr>
            <a:r>
              <a:rPr lang="en-US" sz="2700">
                <a:solidFill>
                  <a:srgbClr val="000000"/>
                </a:solidFill>
                <a:latin typeface="Arial" charset="0"/>
                <a:ea typeface="+mn-ea"/>
                <a:cs typeface="+mn-cs"/>
              </a:rPr>
              <a:t>An LED will light up when enough voltage is supplied but can also burn out if too much is allowed to pass through. The resistor will limit the voltage to prevent damage.</a:t>
            </a:r>
            <a:endParaRPr lang="en-US">
              <a:ea typeface="+mn-ea"/>
              <a:cs typeface="+mn-cs"/>
            </a:endParaRPr>
          </a:p>
          <a:p>
            <a:pPr marL="0" indent="0" eaLnBrk="1" hangingPunct="1">
              <a:lnSpc>
                <a:spcPct val="95000"/>
              </a:lnSpc>
              <a:spcBef>
                <a:spcPct val="0"/>
              </a:spcBef>
              <a:buFontTx/>
              <a:buNone/>
              <a:defRPr/>
            </a:pPr>
            <a:endParaRPr lang="en-US" sz="2700">
              <a:solidFill>
                <a:srgbClr val="000000"/>
              </a:solidFill>
              <a:latin typeface="Arial" charset="0"/>
              <a:ea typeface="+mn-ea"/>
              <a:cs typeface="+mn-cs"/>
            </a:endParaRPr>
          </a:p>
          <a:p>
            <a:pPr marL="0" indent="0" eaLnBrk="1" hangingPunct="1">
              <a:lnSpc>
                <a:spcPct val="95000"/>
              </a:lnSpc>
              <a:spcBef>
                <a:spcPct val="0"/>
              </a:spcBef>
              <a:buFontTx/>
              <a:buNone/>
              <a:defRPr/>
            </a:pPr>
            <a:r>
              <a:rPr lang="en-US" sz="2700">
                <a:solidFill>
                  <a:srgbClr val="000000"/>
                </a:solidFill>
                <a:latin typeface="Arial" charset="0"/>
                <a:ea typeface="+mn-ea"/>
                <a:cs typeface="+mn-cs"/>
              </a:rPr>
              <a:t>Do:</a:t>
            </a:r>
            <a:endParaRPr lang="en-US">
              <a:ea typeface="+mn-ea"/>
              <a:cs typeface="+mn-cs"/>
            </a:endParaRPr>
          </a:p>
          <a:p>
            <a:pPr marL="0" indent="0" eaLnBrk="1" hangingPunct="1">
              <a:lnSpc>
                <a:spcPct val="95000"/>
              </a:lnSpc>
              <a:spcBef>
                <a:spcPct val="0"/>
              </a:spcBef>
              <a:buFontTx/>
              <a:buNone/>
              <a:defRPr/>
            </a:pPr>
            <a:r>
              <a:rPr lang="en-US" sz="2700">
                <a:solidFill>
                  <a:srgbClr val="000000"/>
                </a:solidFill>
                <a:latin typeface="Arial" charset="0"/>
                <a:ea typeface="+mn-ea"/>
                <a:cs typeface="+mn-cs"/>
              </a:rPr>
              <a:t>Connect Battery, Resistor, LED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247650" y="304800"/>
            <a:ext cx="9664700" cy="914400"/>
          </a:xfrm>
        </p:spPr>
        <p:txBody>
          <a:bodyPr lIns="0" tIns="0" rIns="0" bIns="0" anchor="t"/>
          <a:lstStyle/>
          <a:p>
            <a:pPr algn="l" eaLnBrk="1" hangingPunct="1">
              <a:lnSpc>
                <a:spcPct val="95000"/>
              </a:lnSpc>
              <a:defRPr/>
            </a:pPr>
            <a:r>
              <a:rPr lang="en-US" sz="4300">
                <a:solidFill>
                  <a:srgbClr val="000000"/>
                </a:solidFill>
                <a:latin typeface="Arial" charset="0"/>
                <a:ea typeface="+mj-ea"/>
                <a:cs typeface="+mj-cs"/>
              </a:rPr>
              <a:t>LED Circuit</a:t>
            </a:r>
          </a:p>
        </p:txBody>
      </p:sp>
      <p:sp>
        <p:nvSpPr>
          <p:cNvPr id="19458" name="Rectangle 2"/>
          <p:cNvSpPr>
            <a:spLocks noGrp="1" noChangeArrowheads="1"/>
          </p:cNvSpPr>
          <p:nvPr>
            <p:ph type="body" idx="1"/>
          </p:nvPr>
        </p:nvSpPr>
        <p:spPr>
          <a:xfrm>
            <a:off x="247650" y="1828800"/>
            <a:ext cx="9664700" cy="5486400"/>
          </a:xfrm>
        </p:spPr>
        <p:txBody>
          <a:bodyPr lIns="0" tIns="0" rIns="0" bIns="0"/>
          <a:lstStyle/>
          <a:p>
            <a:pPr marL="0" indent="0" eaLnBrk="1" hangingPunct="1">
              <a:lnSpc>
                <a:spcPct val="95000"/>
              </a:lnSpc>
              <a:spcBef>
                <a:spcPct val="0"/>
              </a:spcBef>
              <a:buFontTx/>
              <a:buNone/>
              <a:defRPr/>
            </a:pPr>
            <a:r>
              <a:rPr lang="en-US" sz="2700">
                <a:solidFill>
                  <a:srgbClr val="000000"/>
                </a:solidFill>
                <a:latin typeface="Arial" charset="0"/>
                <a:ea typeface="+mn-ea"/>
                <a:cs typeface="+mn-cs"/>
              </a:rPr>
              <a:t>1 LED Plus resistor</a:t>
            </a:r>
            <a:endParaRPr lang="en-US">
              <a:ea typeface="+mn-ea"/>
              <a:cs typeface="+mn-cs"/>
            </a:endParaRPr>
          </a:p>
          <a:p>
            <a:pPr marL="0" indent="0" eaLnBrk="1" hangingPunct="1">
              <a:lnSpc>
                <a:spcPct val="95000"/>
              </a:lnSpc>
              <a:spcBef>
                <a:spcPct val="0"/>
              </a:spcBef>
              <a:buFontTx/>
              <a:buNone/>
              <a:defRPr/>
            </a:pPr>
            <a:r>
              <a:rPr lang="en-US" sz="2700">
                <a:solidFill>
                  <a:srgbClr val="000000"/>
                </a:solidFill>
                <a:latin typeface="Arial" charset="0"/>
                <a:ea typeface="+mn-ea"/>
                <a:cs typeface="+mn-cs"/>
              </a:rPr>
              <a:t>Why have a resistor?</a:t>
            </a:r>
            <a:endParaRPr lang="en-US">
              <a:ea typeface="+mn-ea"/>
              <a:cs typeface="+mn-cs"/>
            </a:endParaRPr>
          </a:p>
          <a:p>
            <a:pPr marL="0" indent="0" eaLnBrk="1" hangingPunct="1">
              <a:lnSpc>
                <a:spcPct val="95000"/>
              </a:lnSpc>
              <a:spcBef>
                <a:spcPct val="0"/>
              </a:spcBef>
              <a:buFontTx/>
              <a:buNone/>
              <a:defRPr/>
            </a:pPr>
            <a:r>
              <a:rPr lang="en-US" sz="2700">
                <a:solidFill>
                  <a:srgbClr val="000000"/>
                </a:solidFill>
                <a:latin typeface="Arial" charset="0"/>
                <a:ea typeface="+mn-ea"/>
                <a:cs typeface="+mn-cs"/>
              </a:rPr>
              <a:t>Current, limiting.</a:t>
            </a:r>
            <a:endParaRPr lang="en-US">
              <a:ea typeface="+mn-ea"/>
              <a:cs typeface="+mn-cs"/>
            </a:endParaRPr>
          </a:p>
          <a:p>
            <a:pPr marL="0" indent="0" eaLnBrk="1" hangingPunct="1">
              <a:lnSpc>
                <a:spcPct val="95000"/>
              </a:lnSpc>
              <a:spcBef>
                <a:spcPct val="0"/>
              </a:spcBef>
              <a:buFontTx/>
              <a:buNone/>
              <a:defRPr/>
            </a:pPr>
            <a:endParaRPr lang="en-US" sz="2700">
              <a:solidFill>
                <a:srgbClr val="000000"/>
              </a:solidFill>
              <a:latin typeface="Arial" charset="0"/>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247650" y="304800"/>
            <a:ext cx="9664700" cy="914400"/>
          </a:xfrm>
        </p:spPr>
        <p:txBody>
          <a:bodyPr lIns="0" tIns="0" rIns="0" bIns="0" anchor="t"/>
          <a:lstStyle/>
          <a:p>
            <a:pPr algn="l" eaLnBrk="1" hangingPunct="1">
              <a:lnSpc>
                <a:spcPct val="95000"/>
              </a:lnSpc>
              <a:defRPr/>
            </a:pPr>
            <a:r>
              <a:rPr lang="en-US" sz="4300">
                <a:solidFill>
                  <a:srgbClr val="000000"/>
                </a:solidFill>
                <a:latin typeface="Arial" charset="0"/>
                <a:ea typeface="+mj-ea"/>
                <a:cs typeface="+mj-cs"/>
              </a:rPr>
              <a:t>Series circuit example</a:t>
            </a:r>
          </a:p>
        </p:txBody>
      </p:sp>
      <p:pic>
        <p:nvPicPr>
          <p:cNvPr id="133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4470400"/>
            <a:ext cx="91059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6624638"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247650" y="304800"/>
            <a:ext cx="9664700" cy="914400"/>
          </a:xfrm>
        </p:spPr>
        <p:txBody>
          <a:bodyPr lIns="0" tIns="0" rIns="0" bIns="0" anchor="t"/>
          <a:lstStyle/>
          <a:p>
            <a:pPr algn="l" eaLnBrk="1" hangingPunct="1">
              <a:lnSpc>
                <a:spcPct val="95000"/>
              </a:lnSpc>
              <a:defRPr/>
            </a:pPr>
            <a:r>
              <a:rPr lang="en-US" sz="4300">
                <a:solidFill>
                  <a:srgbClr val="000000"/>
                </a:solidFill>
                <a:latin typeface="Arial" charset="0"/>
                <a:ea typeface="+mj-ea"/>
                <a:cs typeface="+mj-cs"/>
              </a:rPr>
              <a:t>Parallel Circuit example</a:t>
            </a:r>
          </a:p>
        </p:txBody>
      </p:sp>
      <p:pic>
        <p:nvPicPr>
          <p:cNvPr id="143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4470400"/>
            <a:ext cx="91440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1219200"/>
            <a:ext cx="47498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711200"/>
            <a:ext cx="45212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9" name="Rectangle 1"/>
          <p:cNvSpPr>
            <a:spLocks noGrp="1" noChangeArrowheads="1"/>
          </p:cNvSpPr>
          <p:nvPr>
            <p:ph type="title"/>
          </p:nvPr>
        </p:nvSpPr>
        <p:spPr>
          <a:xfrm>
            <a:off x="247650" y="304800"/>
            <a:ext cx="9664700" cy="914400"/>
          </a:xfrm>
        </p:spPr>
        <p:txBody>
          <a:bodyPr lIns="0" tIns="0" rIns="0" bIns="0" anchor="t"/>
          <a:lstStyle/>
          <a:p>
            <a:pPr algn="l" eaLnBrk="1" hangingPunct="1">
              <a:lnSpc>
                <a:spcPct val="95000"/>
              </a:lnSpc>
              <a:defRPr/>
            </a:pPr>
            <a:r>
              <a:rPr lang="en-US" sz="4300">
                <a:solidFill>
                  <a:srgbClr val="000000"/>
                </a:solidFill>
                <a:latin typeface="Arial" charset="0"/>
                <a:ea typeface="+mj-ea"/>
                <a:cs typeface="+mj-cs"/>
              </a:rPr>
              <a:t>Parallel and Series Circuit Example</a:t>
            </a:r>
          </a:p>
        </p:txBody>
      </p:sp>
      <p:pic>
        <p:nvPicPr>
          <p:cNvPr id="1536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673600"/>
            <a:ext cx="9144000"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247650" y="304800"/>
            <a:ext cx="9664700" cy="914400"/>
          </a:xfrm>
        </p:spPr>
        <p:txBody>
          <a:bodyPr lIns="0" tIns="0" rIns="0" bIns="0" anchor="t"/>
          <a:lstStyle/>
          <a:p>
            <a:pPr algn="l" eaLnBrk="1" hangingPunct="1">
              <a:lnSpc>
                <a:spcPct val="95000"/>
              </a:lnSpc>
              <a:defRPr/>
            </a:pPr>
            <a:r>
              <a:rPr lang="en-US" sz="4300">
                <a:solidFill>
                  <a:srgbClr val="000000"/>
                </a:solidFill>
                <a:latin typeface="Arial" charset="0"/>
                <a:ea typeface="+mj-ea"/>
                <a:cs typeface="+mj-cs"/>
              </a:rPr>
              <a:t>Fundamental Parts</a:t>
            </a:r>
          </a:p>
        </p:txBody>
      </p:sp>
      <p:sp>
        <p:nvSpPr>
          <p:cNvPr id="24578" name="Rectangle 2"/>
          <p:cNvSpPr>
            <a:spLocks noGrp="1" noChangeArrowheads="1"/>
          </p:cNvSpPr>
          <p:nvPr>
            <p:ph type="body" idx="1"/>
          </p:nvPr>
        </p:nvSpPr>
        <p:spPr>
          <a:xfrm>
            <a:off x="247650" y="1828800"/>
            <a:ext cx="9664700" cy="5486400"/>
          </a:xfrm>
        </p:spPr>
        <p:txBody>
          <a:bodyPr lIns="0" tIns="0" rIns="0" bIns="0"/>
          <a:lstStyle/>
          <a:p>
            <a:pPr marL="0" indent="0" eaLnBrk="1" hangingPunct="1">
              <a:lnSpc>
                <a:spcPct val="95000"/>
              </a:lnSpc>
              <a:spcBef>
                <a:spcPct val="0"/>
              </a:spcBef>
              <a:buFontTx/>
              <a:buNone/>
              <a:defRPr/>
            </a:pPr>
            <a:r>
              <a:rPr lang="en-US" altLang="en-US" sz="2700" smtClean="0">
                <a:solidFill>
                  <a:srgbClr val="000000"/>
                </a:solidFill>
                <a:latin typeface="Arial" pitchFamily="34" charset="0"/>
              </a:rPr>
              <a:t>Resistor</a:t>
            </a:r>
            <a:endParaRPr lang="en-US" altLang="en-US" smtClean="0"/>
          </a:p>
          <a:p>
            <a:pPr marL="0" indent="0" eaLnBrk="1" hangingPunct="1">
              <a:lnSpc>
                <a:spcPct val="95000"/>
              </a:lnSpc>
              <a:spcBef>
                <a:spcPct val="0"/>
              </a:spcBef>
              <a:buFontTx/>
              <a:buNone/>
              <a:defRPr/>
            </a:pPr>
            <a:r>
              <a:rPr lang="en-US" altLang="en-US" sz="2700" smtClean="0">
                <a:solidFill>
                  <a:srgbClr val="000000"/>
                </a:solidFill>
                <a:latin typeface="Arial" pitchFamily="34" charset="0"/>
              </a:rPr>
              <a:t>Capacitor</a:t>
            </a:r>
            <a:endParaRPr lang="en-US" altLang="en-US" smtClean="0"/>
          </a:p>
          <a:p>
            <a:pPr marL="0" indent="0" eaLnBrk="1" hangingPunct="1">
              <a:lnSpc>
                <a:spcPct val="95000"/>
              </a:lnSpc>
              <a:spcBef>
                <a:spcPct val="0"/>
              </a:spcBef>
              <a:buFontTx/>
              <a:buNone/>
              <a:defRPr/>
            </a:pPr>
            <a:r>
              <a:rPr lang="en-US" altLang="en-US" sz="2700" smtClean="0">
                <a:solidFill>
                  <a:srgbClr val="000000"/>
                </a:solidFill>
                <a:latin typeface="Arial" pitchFamily="34" charset="0"/>
              </a:rPr>
              <a:t>Wire</a:t>
            </a:r>
            <a:endParaRPr lang="en-US" altLang="en-US" smtClean="0"/>
          </a:p>
          <a:p>
            <a:pPr marL="0" indent="0" eaLnBrk="1" hangingPunct="1">
              <a:lnSpc>
                <a:spcPct val="95000"/>
              </a:lnSpc>
              <a:spcBef>
                <a:spcPct val="0"/>
              </a:spcBef>
              <a:buFontTx/>
              <a:buNone/>
              <a:defRPr/>
            </a:pPr>
            <a:r>
              <a:rPr lang="en-US" altLang="en-US" sz="2700" smtClean="0">
                <a:solidFill>
                  <a:srgbClr val="000000"/>
                </a:solidFill>
                <a:latin typeface="Arial" pitchFamily="34" charset="0"/>
              </a:rPr>
              <a:t>Diodes</a:t>
            </a:r>
            <a:endParaRPr lang="en-US" altLang="en-US" smtClean="0"/>
          </a:p>
          <a:p>
            <a:pPr marL="0" indent="0" eaLnBrk="1" hangingPunct="1">
              <a:lnSpc>
                <a:spcPct val="95000"/>
              </a:lnSpc>
              <a:spcBef>
                <a:spcPct val="0"/>
              </a:spcBef>
              <a:buFontTx/>
              <a:buNone/>
              <a:defRPr/>
            </a:pPr>
            <a:r>
              <a:rPr lang="en-US" altLang="en-US" sz="2700" smtClean="0">
                <a:solidFill>
                  <a:srgbClr val="000000"/>
                </a:solidFill>
                <a:latin typeface="Arial" pitchFamily="34" charset="0"/>
              </a:rPr>
              <a:t>Light Emitting Diodes (LED)</a:t>
            </a:r>
            <a:endParaRPr lang="en-US" altLang="en-US" smtClean="0"/>
          </a:p>
          <a:p>
            <a:pPr marL="0" indent="0" eaLnBrk="1" hangingPunct="1">
              <a:lnSpc>
                <a:spcPct val="95000"/>
              </a:lnSpc>
              <a:spcBef>
                <a:spcPct val="0"/>
              </a:spcBef>
              <a:buFontTx/>
              <a:buNone/>
              <a:defRPr/>
            </a:pPr>
            <a:r>
              <a:rPr lang="en-US" altLang="en-US" sz="2700" smtClean="0">
                <a:solidFill>
                  <a:srgbClr val="000000"/>
                </a:solidFill>
                <a:latin typeface="Arial" pitchFamily="34" charset="0"/>
              </a:rPr>
              <a:t>Battery</a:t>
            </a:r>
            <a:endParaRPr lang="en-US" altLang="en-US" smtClean="0"/>
          </a:p>
          <a:p>
            <a:pPr marL="0" indent="0" eaLnBrk="1" hangingPunct="1">
              <a:lnSpc>
                <a:spcPct val="95000"/>
              </a:lnSpc>
              <a:spcBef>
                <a:spcPct val="0"/>
              </a:spcBef>
              <a:buFontTx/>
              <a:buNone/>
              <a:defRPr/>
            </a:pPr>
            <a:r>
              <a:rPr lang="en-US" altLang="en-US" sz="2700" smtClean="0">
                <a:solidFill>
                  <a:srgbClr val="000000"/>
                </a:solidFill>
                <a:latin typeface="Arial" pitchFamily="34" charset="0"/>
              </a:rPr>
              <a:t>Transistors</a:t>
            </a:r>
            <a:endParaRPr lang="en-US" altLang="en-US" smtClean="0"/>
          </a:p>
          <a:p>
            <a:pPr marL="0" indent="0" eaLnBrk="1" hangingPunct="1">
              <a:lnSpc>
                <a:spcPct val="95000"/>
              </a:lnSpc>
              <a:spcBef>
                <a:spcPct val="0"/>
              </a:spcBef>
              <a:buFontTx/>
              <a:buNone/>
              <a:defRPr/>
            </a:pPr>
            <a:r>
              <a:rPr lang="en-US" altLang="en-US" sz="2700" smtClean="0">
                <a:solidFill>
                  <a:srgbClr val="000000"/>
                </a:solidFill>
                <a:latin typeface="Arial" pitchFamily="34" charset="0"/>
              </a:rPr>
              <a:t>Motors</a:t>
            </a:r>
            <a:endParaRPr lang="en-US" altLang="en-US" smtClean="0"/>
          </a:p>
          <a:p>
            <a:pPr marL="0" indent="0" eaLnBrk="1" hangingPunct="1">
              <a:lnSpc>
                <a:spcPct val="95000"/>
              </a:lnSpc>
              <a:spcBef>
                <a:spcPct val="0"/>
              </a:spcBef>
              <a:buFontTx/>
              <a:buNone/>
              <a:defRPr/>
            </a:pPr>
            <a:r>
              <a:rPr lang="en-US" altLang="en-US" sz="2700" smtClean="0">
                <a:solidFill>
                  <a:srgbClr val="000000"/>
                </a:solidFill>
                <a:latin typeface="Arial" pitchFamily="34" charset="0"/>
              </a:rPr>
              <a:t>They each have a physical property that interacts with electricity. When put in combination various actions occur.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247650" y="304800"/>
            <a:ext cx="9664700" cy="914400"/>
          </a:xfrm>
        </p:spPr>
        <p:txBody>
          <a:bodyPr lIns="0" tIns="0" rIns="0" bIns="0" anchor="t"/>
          <a:lstStyle/>
          <a:p>
            <a:pPr algn="l" eaLnBrk="1" hangingPunct="1">
              <a:lnSpc>
                <a:spcPct val="95000"/>
              </a:lnSpc>
              <a:defRPr/>
            </a:pPr>
            <a:r>
              <a:rPr lang="en-US" sz="4300">
                <a:solidFill>
                  <a:srgbClr val="000000"/>
                </a:solidFill>
                <a:latin typeface="Arial" charset="0"/>
                <a:ea typeface="+mj-ea"/>
                <a:cs typeface="+mj-cs"/>
              </a:rPr>
              <a:t>What are resistors?</a:t>
            </a:r>
          </a:p>
        </p:txBody>
      </p:sp>
      <p:sp>
        <p:nvSpPr>
          <p:cNvPr id="25602" name="Rectangle 2"/>
          <p:cNvSpPr>
            <a:spLocks noGrp="1" noChangeArrowheads="1"/>
          </p:cNvSpPr>
          <p:nvPr>
            <p:ph type="body" idx="1"/>
          </p:nvPr>
        </p:nvSpPr>
        <p:spPr>
          <a:xfrm>
            <a:off x="247650" y="1828800"/>
            <a:ext cx="9664700" cy="5486400"/>
          </a:xfrm>
        </p:spPr>
        <p:txBody>
          <a:bodyPr lIns="0" tIns="0" rIns="0" bIns="0"/>
          <a:lstStyle/>
          <a:p>
            <a:pPr marL="0" indent="0" eaLnBrk="1" hangingPunct="1">
              <a:lnSpc>
                <a:spcPct val="95000"/>
              </a:lnSpc>
              <a:spcBef>
                <a:spcPct val="0"/>
              </a:spcBef>
              <a:buFontTx/>
              <a:buNone/>
              <a:defRPr/>
            </a:pPr>
            <a:r>
              <a:rPr lang="en-US" altLang="en-US" sz="2700" smtClean="0">
                <a:solidFill>
                  <a:srgbClr val="000000"/>
                </a:solidFill>
                <a:latin typeface="Arial" pitchFamily="34" charset="0"/>
              </a:rPr>
              <a:t>Resistors provide a specific amount of resistance to a path in a circuit or wire. Ohm's law is used to calculate the properties related to resistance.</a:t>
            </a:r>
            <a:endParaRPr lang="en-US" altLang="en-US" smtClean="0"/>
          </a:p>
          <a:p>
            <a:pPr marL="0" indent="0" eaLnBrk="1" hangingPunct="1">
              <a:lnSpc>
                <a:spcPct val="95000"/>
              </a:lnSpc>
              <a:spcBef>
                <a:spcPct val="0"/>
              </a:spcBef>
              <a:buFontTx/>
              <a:buNone/>
              <a:defRPr/>
            </a:pPr>
            <a:endParaRPr lang="en-US" altLang="en-US" sz="2700" smtClean="0">
              <a:solidFill>
                <a:srgbClr val="000000"/>
              </a:solidFill>
              <a:latin typeface="Arial" pitchFamily="34" charset="0"/>
            </a:endParaRPr>
          </a:p>
          <a:p>
            <a:pPr marL="0" indent="0" eaLnBrk="1" hangingPunct="1">
              <a:lnSpc>
                <a:spcPct val="95000"/>
              </a:lnSpc>
              <a:spcBef>
                <a:spcPct val="0"/>
              </a:spcBef>
              <a:buFontTx/>
              <a:buNone/>
              <a:defRPr/>
            </a:pPr>
            <a:r>
              <a:rPr lang="en-US" altLang="en-US" sz="2700" smtClean="0">
                <a:solidFill>
                  <a:srgbClr val="000000"/>
                </a:solidFill>
                <a:latin typeface="Arial" pitchFamily="34" charset="0"/>
              </a:rPr>
              <a:t>Ohm's Law:  I = V/R</a:t>
            </a:r>
            <a:endParaRPr lang="en-US" altLang="en-US" smtClean="0"/>
          </a:p>
          <a:p>
            <a:pPr marL="0" indent="0" eaLnBrk="1" hangingPunct="1">
              <a:lnSpc>
                <a:spcPct val="95000"/>
              </a:lnSpc>
              <a:spcBef>
                <a:spcPct val="0"/>
              </a:spcBef>
              <a:buFontTx/>
              <a:buNone/>
              <a:defRPr/>
            </a:pPr>
            <a:r>
              <a:rPr lang="en-US" altLang="en-US" sz="2700" smtClean="0">
                <a:solidFill>
                  <a:srgbClr val="000000"/>
                </a:solidFill>
                <a:latin typeface="Arial" pitchFamily="34" charset="0"/>
              </a:rPr>
              <a:t>I = Current measured in Amps</a:t>
            </a:r>
            <a:endParaRPr lang="en-US" altLang="en-US" smtClean="0"/>
          </a:p>
          <a:p>
            <a:pPr marL="0" indent="0" eaLnBrk="1" hangingPunct="1">
              <a:lnSpc>
                <a:spcPct val="95000"/>
              </a:lnSpc>
              <a:spcBef>
                <a:spcPct val="0"/>
              </a:spcBef>
              <a:buFontTx/>
              <a:buNone/>
              <a:defRPr/>
            </a:pPr>
            <a:r>
              <a:rPr lang="en-US" altLang="en-US" sz="2700" smtClean="0">
                <a:solidFill>
                  <a:srgbClr val="000000"/>
                </a:solidFill>
                <a:latin typeface="Arial" pitchFamily="34" charset="0"/>
              </a:rPr>
              <a:t>V = Voltage measured in Volts</a:t>
            </a:r>
            <a:endParaRPr lang="en-US" altLang="en-US" smtClean="0"/>
          </a:p>
          <a:p>
            <a:pPr marL="0" indent="0" eaLnBrk="1" hangingPunct="1">
              <a:lnSpc>
                <a:spcPct val="95000"/>
              </a:lnSpc>
              <a:spcBef>
                <a:spcPct val="0"/>
              </a:spcBef>
              <a:buFontTx/>
              <a:buNone/>
              <a:defRPr/>
            </a:pPr>
            <a:r>
              <a:rPr lang="en-US" altLang="en-US" sz="2700" smtClean="0">
                <a:solidFill>
                  <a:srgbClr val="000000"/>
                </a:solidFill>
                <a:latin typeface="Arial" pitchFamily="34" charset="0"/>
              </a:rPr>
              <a:t>R = Resistance measured in Ohms</a:t>
            </a:r>
            <a:endParaRPr lang="en-US" altLang="en-US" smtClean="0"/>
          </a:p>
          <a:p>
            <a:pPr marL="0" indent="0" eaLnBrk="1" hangingPunct="1">
              <a:lnSpc>
                <a:spcPct val="95000"/>
              </a:lnSpc>
              <a:spcBef>
                <a:spcPct val="0"/>
              </a:spcBef>
              <a:buFontTx/>
              <a:buNone/>
              <a:defRPr/>
            </a:pPr>
            <a:endParaRPr lang="en-US" altLang="en-US" sz="2700" smtClean="0">
              <a:solidFill>
                <a:srgbClr val="000000"/>
              </a:solidFill>
              <a:latin typeface="Arial" pitchFamily="34" charset="0"/>
            </a:endParaRPr>
          </a:p>
          <a:p>
            <a:pPr marL="0" indent="0" eaLnBrk="1" hangingPunct="1">
              <a:lnSpc>
                <a:spcPct val="95000"/>
              </a:lnSpc>
              <a:spcBef>
                <a:spcPct val="0"/>
              </a:spcBef>
              <a:buFontTx/>
              <a:buNone/>
              <a:defRPr/>
            </a:pPr>
            <a:r>
              <a:rPr lang="en-US" altLang="en-US" sz="2700" smtClean="0">
                <a:solidFill>
                  <a:srgbClr val="000000"/>
                </a:solidFill>
                <a:latin typeface="Arial" pitchFamily="34" charset="0"/>
              </a:rPr>
              <a:t>Resistors are color coded.</a:t>
            </a:r>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04800"/>
            <a:ext cx="12319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247650" y="304800"/>
            <a:ext cx="9664700" cy="914400"/>
          </a:xfrm>
        </p:spPr>
        <p:txBody>
          <a:bodyPr lIns="0" tIns="0" rIns="0" bIns="0" anchor="t"/>
          <a:lstStyle/>
          <a:p>
            <a:pPr algn="l" eaLnBrk="1" hangingPunct="1">
              <a:lnSpc>
                <a:spcPct val="95000"/>
              </a:lnSpc>
              <a:defRPr/>
            </a:pPr>
            <a:r>
              <a:rPr lang="en-US" sz="4300">
                <a:solidFill>
                  <a:srgbClr val="000000"/>
                </a:solidFill>
                <a:latin typeface="Arial" charset="0"/>
                <a:ea typeface="+mj-ea"/>
                <a:cs typeface="+mj-cs"/>
              </a:rPr>
              <a:t>Resistor Color Code</a:t>
            </a:r>
          </a:p>
        </p:txBody>
      </p:sp>
      <p:sp>
        <p:nvSpPr>
          <p:cNvPr id="26626" name="Rectangle 2"/>
          <p:cNvSpPr>
            <a:spLocks noGrp="1" noChangeArrowheads="1"/>
          </p:cNvSpPr>
          <p:nvPr>
            <p:ph type="body" idx="1"/>
          </p:nvPr>
        </p:nvSpPr>
        <p:spPr>
          <a:xfrm>
            <a:off x="241300" y="1803400"/>
            <a:ext cx="9596438" cy="1112838"/>
          </a:xfrm>
        </p:spPr>
        <p:txBody>
          <a:bodyPr lIns="0" tIns="0" rIns="0" bIns="0"/>
          <a:lstStyle/>
          <a:p>
            <a:pPr marL="0" indent="0" eaLnBrk="1" hangingPunct="1">
              <a:lnSpc>
                <a:spcPct val="95000"/>
              </a:lnSpc>
              <a:spcBef>
                <a:spcPct val="0"/>
              </a:spcBef>
              <a:buFontTx/>
              <a:buNone/>
              <a:defRPr/>
            </a:pPr>
            <a:r>
              <a:rPr lang="en-US" sz="2700" u="sng">
                <a:solidFill>
                  <a:srgbClr val="0000FF"/>
                </a:solidFill>
                <a:latin typeface="Arial" charset="0"/>
                <a:ea typeface="+mn-ea"/>
                <a:cs typeface="+mn-cs"/>
                <a:hlinkClick r:id="rId2"/>
              </a:rPr>
              <a:t>Resistor Color Code Wheel Calculator</a:t>
            </a:r>
            <a:endParaRPr lang="en-US">
              <a:ea typeface="+mn-ea"/>
              <a:cs typeface="+mn-cs"/>
            </a:endParaRPr>
          </a:p>
          <a:p>
            <a:pPr marL="0" indent="0" eaLnBrk="1" hangingPunct="1">
              <a:lnSpc>
                <a:spcPct val="95000"/>
              </a:lnSpc>
              <a:spcBef>
                <a:spcPct val="0"/>
              </a:spcBef>
              <a:buFontTx/>
              <a:buNone/>
              <a:defRPr/>
            </a:pPr>
            <a:endParaRPr lang="en-US" sz="2700">
              <a:solidFill>
                <a:srgbClr val="000000"/>
              </a:solidFill>
              <a:latin typeface="Arial" charset="0"/>
              <a:ea typeface="+mn-ea"/>
              <a:cs typeface="+mn-cs"/>
            </a:endParaRPr>
          </a:p>
        </p:txBody>
      </p:sp>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900" y="2438400"/>
            <a:ext cx="5081588"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247650" y="304800"/>
            <a:ext cx="9664700" cy="914400"/>
          </a:xfrm>
        </p:spPr>
        <p:txBody>
          <a:bodyPr lIns="0" tIns="0" rIns="0" bIns="0" anchor="t"/>
          <a:lstStyle/>
          <a:p>
            <a:pPr algn="l" eaLnBrk="1" hangingPunct="1">
              <a:lnSpc>
                <a:spcPct val="95000"/>
              </a:lnSpc>
              <a:defRPr/>
            </a:pPr>
            <a:r>
              <a:rPr lang="en-US" sz="4300">
                <a:solidFill>
                  <a:srgbClr val="000000"/>
                </a:solidFill>
                <a:latin typeface="Arial" charset="0"/>
                <a:ea typeface="+mj-ea"/>
                <a:cs typeface="+mj-cs"/>
              </a:rPr>
              <a:t>Variable resistor: The potentiometer</a:t>
            </a:r>
          </a:p>
        </p:txBody>
      </p:sp>
      <p:sp>
        <p:nvSpPr>
          <p:cNvPr id="27650" name="Rectangle 2"/>
          <p:cNvSpPr>
            <a:spLocks noGrp="1" noChangeArrowheads="1"/>
          </p:cNvSpPr>
          <p:nvPr>
            <p:ph type="body" idx="1"/>
          </p:nvPr>
        </p:nvSpPr>
        <p:spPr>
          <a:xfrm>
            <a:off x="239713" y="1816100"/>
            <a:ext cx="9678987" cy="785813"/>
          </a:xfrm>
        </p:spPr>
        <p:txBody>
          <a:bodyPr lIns="0" tIns="0" rIns="0" bIns="0"/>
          <a:lstStyle/>
          <a:p>
            <a:pPr marL="0" indent="0" eaLnBrk="1" hangingPunct="1">
              <a:lnSpc>
                <a:spcPct val="95000"/>
              </a:lnSpc>
              <a:spcBef>
                <a:spcPct val="0"/>
              </a:spcBef>
              <a:buFontTx/>
              <a:buNone/>
              <a:defRPr/>
            </a:pPr>
            <a:r>
              <a:rPr lang="en-US" sz="2700">
                <a:solidFill>
                  <a:srgbClr val="000000"/>
                </a:solidFill>
                <a:latin typeface="Arial" charset="0"/>
                <a:ea typeface="+mn-ea"/>
                <a:cs typeface="+mn-cs"/>
              </a:rPr>
              <a:t>Voltage dividers</a:t>
            </a:r>
            <a:endParaRPr lang="en-US">
              <a:ea typeface="+mn-ea"/>
              <a:cs typeface="+mn-cs"/>
            </a:endParaRPr>
          </a:p>
          <a:p>
            <a:pPr marL="0" indent="0" eaLnBrk="1" hangingPunct="1">
              <a:lnSpc>
                <a:spcPct val="95000"/>
              </a:lnSpc>
              <a:spcBef>
                <a:spcPct val="0"/>
              </a:spcBef>
              <a:buFontTx/>
              <a:buNone/>
              <a:defRPr/>
            </a:pPr>
            <a:r>
              <a:rPr lang="en-US" sz="2700">
                <a:solidFill>
                  <a:srgbClr val="000000"/>
                </a:solidFill>
                <a:latin typeface="Arial" charset="0"/>
                <a:ea typeface="+mn-ea"/>
                <a:cs typeface="+mn-cs"/>
              </a:rPr>
              <a:t>Try out the different pots.</a:t>
            </a:r>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4400" y="1320800"/>
            <a:ext cx="3003550"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4368800"/>
            <a:ext cx="6129338"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238125" y="295275"/>
            <a:ext cx="9663113" cy="909638"/>
          </a:xfrm>
        </p:spPr>
        <p:txBody>
          <a:bodyPr lIns="0" tIns="0" rIns="0" bIns="0" anchor="t"/>
          <a:lstStyle/>
          <a:p>
            <a:pPr algn="l" eaLnBrk="1" hangingPunct="1">
              <a:lnSpc>
                <a:spcPct val="95000"/>
              </a:lnSpc>
              <a:defRPr/>
            </a:pPr>
            <a:r>
              <a:rPr lang="en-US" sz="4300">
                <a:solidFill>
                  <a:srgbClr val="000000"/>
                </a:solidFill>
                <a:latin typeface="Arial" charset="0"/>
                <a:ea typeface="+mj-ea"/>
                <a:cs typeface="+mj-cs"/>
              </a:rPr>
              <a:t>What we're going to learn today:</a:t>
            </a:r>
          </a:p>
        </p:txBody>
      </p:sp>
      <p:sp>
        <p:nvSpPr>
          <p:cNvPr id="5122" name="Rectangle 2"/>
          <p:cNvSpPr>
            <a:spLocks noGrp="1" noChangeArrowheads="1"/>
          </p:cNvSpPr>
          <p:nvPr>
            <p:ph type="body" idx="1"/>
          </p:nvPr>
        </p:nvSpPr>
        <p:spPr>
          <a:xfrm>
            <a:off x="247650" y="1828800"/>
            <a:ext cx="9664700" cy="5486400"/>
          </a:xfrm>
        </p:spPr>
        <p:txBody>
          <a:bodyPr lIns="0" tIns="0" rIns="0" bIns="0"/>
          <a:lstStyle/>
          <a:p>
            <a:pPr marL="0" indent="0" eaLnBrk="1" hangingPunct="1">
              <a:lnSpc>
                <a:spcPct val="95000"/>
              </a:lnSpc>
              <a:spcBef>
                <a:spcPct val="0"/>
              </a:spcBef>
              <a:buFontTx/>
              <a:buNone/>
              <a:defRPr/>
            </a:pPr>
            <a:r>
              <a:rPr lang="en-US" altLang="en-US" sz="2700" smtClean="0">
                <a:solidFill>
                  <a:srgbClr val="000000"/>
                </a:solidFill>
                <a:latin typeface="Arial" pitchFamily="34" charset="0"/>
              </a:rPr>
              <a:t>What is an electronic circuit?</a:t>
            </a:r>
            <a:endParaRPr lang="en-US" altLang="en-US" smtClean="0"/>
          </a:p>
          <a:p>
            <a:pPr marL="0" indent="0" eaLnBrk="1" hangingPunct="1">
              <a:lnSpc>
                <a:spcPct val="95000"/>
              </a:lnSpc>
              <a:spcBef>
                <a:spcPct val="0"/>
              </a:spcBef>
              <a:buFontTx/>
              <a:buNone/>
              <a:defRPr/>
            </a:pPr>
            <a:r>
              <a:rPr lang="en-US" altLang="en-US" sz="2700" smtClean="0">
                <a:solidFill>
                  <a:srgbClr val="000000"/>
                </a:solidFill>
                <a:latin typeface="Arial" pitchFamily="34" charset="0"/>
              </a:rPr>
              <a:t>What kind of power is needed for these projects?</a:t>
            </a:r>
            <a:endParaRPr lang="en-US" altLang="en-US" smtClean="0"/>
          </a:p>
          <a:p>
            <a:pPr marL="0" indent="0" eaLnBrk="1" hangingPunct="1">
              <a:lnSpc>
                <a:spcPct val="95000"/>
              </a:lnSpc>
              <a:spcBef>
                <a:spcPct val="0"/>
              </a:spcBef>
              <a:buFontTx/>
              <a:buNone/>
              <a:defRPr/>
            </a:pPr>
            <a:r>
              <a:rPr lang="en-US" altLang="en-US" sz="2700" smtClean="0">
                <a:solidFill>
                  <a:srgbClr val="000000"/>
                </a:solidFill>
                <a:latin typeface="Arial" pitchFamily="34" charset="0"/>
              </a:rPr>
              <a:t>What are the fundamental principles of electronics?</a:t>
            </a:r>
            <a:endParaRPr lang="en-US" altLang="en-US" smtClean="0"/>
          </a:p>
          <a:p>
            <a:pPr marL="0" indent="0" eaLnBrk="1" hangingPunct="1">
              <a:lnSpc>
                <a:spcPct val="95000"/>
              </a:lnSpc>
              <a:spcBef>
                <a:spcPct val="0"/>
              </a:spcBef>
              <a:buFontTx/>
              <a:buNone/>
              <a:defRPr/>
            </a:pPr>
            <a:r>
              <a:rPr lang="en-US" altLang="en-US" sz="2700" smtClean="0">
                <a:solidFill>
                  <a:srgbClr val="000000"/>
                </a:solidFill>
                <a:latin typeface="Arial" pitchFamily="34" charset="0"/>
              </a:rPr>
              <a:t>What are the basic electronic components used in DC analog circuits?</a:t>
            </a:r>
            <a:endParaRPr lang="en-US" altLang="en-US" smtClean="0"/>
          </a:p>
          <a:p>
            <a:pPr marL="0" indent="0" eaLnBrk="1" hangingPunct="1">
              <a:lnSpc>
                <a:spcPct val="95000"/>
              </a:lnSpc>
              <a:spcBef>
                <a:spcPct val="0"/>
              </a:spcBef>
              <a:buFontTx/>
              <a:buNone/>
              <a:defRPr/>
            </a:pPr>
            <a:r>
              <a:rPr lang="en-US" altLang="en-US" sz="2700" smtClean="0">
                <a:solidFill>
                  <a:srgbClr val="000000"/>
                </a:solidFill>
                <a:latin typeface="Arial" pitchFamily="34" charset="0"/>
              </a:rPr>
              <a:t>How do these principles combine to make interesting things?</a:t>
            </a:r>
            <a:endParaRPr lang="en-US" altLang="en-US" smtClean="0"/>
          </a:p>
          <a:p>
            <a:pPr marL="0" indent="0" eaLnBrk="1" hangingPunct="1">
              <a:lnSpc>
                <a:spcPct val="95000"/>
              </a:lnSpc>
              <a:spcBef>
                <a:spcPct val="0"/>
              </a:spcBef>
              <a:buFontTx/>
              <a:buNone/>
              <a:defRPr/>
            </a:pPr>
            <a:r>
              <a:rPr lang="en-US" altLang="en-US" sz="2700" smtClean="0">
                <a:solidFill>
                  <a:srgbClr val="000000"/>
                </a:solidFill>
                <a:latin typeface="Arial" pitchFamily="34" charset="0"/>
              </a:rPr>
              <a:t> </a:t>
            </a:r>
            <a:endParaRPr lang="en-US" altLang="en-US" smtClean="0"/>
          </a:p>
          <a:p>
            <a:pPr marL="0" indent="0" eaLnBrk="1" hangingPunct="1">
              <a:lnSpc>
                <a:spcPct val="95000"/>
              </a:lnSpc>
              <a:spcBef>
                <a:spcPct val="0"/>
              </a:spcBef>
              <a:buFontTx/>
              <a:buNone/>
              <a:defRPr/>
            </a:pPr>
            <a:r>
              <a:rPr lang="en-US" altLang="en-US" sz="2700" smtClean="0">
                <a:solidFill>
                  <a:srgbClr val="000000"/>
                </a:solidFill>
                <a:latin typeface="Arial" pitchFamily="34" charset="0"/>
              </a:rPr>
              <a:t>We're going to make some of those things, and you can take the kit, and the projects home with you.</a:t>
            </a:r>
            <a:endParaRPr lang="en-US" altLang="en-US" smtClean="0"/>
          </a:p>
          <a:p>
            <a:pPr marL="0" indent="0" eaLnBrk="1" hangingPunct="1">
              <a:lnSpc>
                <a:spcPct val="95000"/>
              </a:lnSpc>
              <a:spcBef>
                <a:spcPct val="0"/>
              </a:spcBef>
              <a:buFontTx/>
              <a:buNone/>
              <a:defRPr/>
            </a:pPr>
            <a:endParaRPr lang="en-US" altLang="en-US" sz="2700" smtClean="0">
              <a:solidFill>
                <a:srgbClr val="000000"/>
              </a:solidFill>
              <a:latin typeface="Arial" pitchFamily="34" charset="0"/>
            </a:endParaRPr>
          </a:p>
          <a:p>
            <a:pPr marL="0" indent="0" eaLnBrk="1" hangingPunct="1">
              <a:lnSpc>
                <a:spcPct val="95000"/>
              </a:lnSpc>
              <a:spcBef>
                <a:spcPct val="0"/>
              </a:spcBef>
              <a:buFontTx/>
              <a:buNone/>
              <a:defRPr/>
            </a:pPr>
            <a:endParaRPr lang="en-US" altLang="en-US" sz="2700" smtClean="0">
              <a:solidFill>
                <a:srgbClr val="000000"/>
              </a:solidFill>
              <a:latin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247650" y="304800"/>
            <a:ext cx="9664700" cy="914400"/>
          </a:xfrm>
        </p:spPr>
        <p:txBody>
          <a:bodyPr lIns="0" tIns="0" rIns="0" bIns="0" anchor="t"/>
          <a:lstStyle/>
          <a:p>
            <a:pPr algn="l" eaLnBrk="1" hangingPunct="1">
              <a:lnSpc>
                <a:spcPct val="95000"/>
              </a:lnSpc>
              <a:defRPr/>
            </a:pPr>
            <a:r>
              <a:rPr lang="en-US" sz="4300">
                <a:solidFill>
                  <a:srgbClr val="000000"/>
                </a:solidFill>
                <a:latin typeface="Arial" charset="0"/>
                <a:ea typeface="+mj-ea"/>
                <a:cs typeface="+mj-cs"/>
              </a:rPr>
              <a:t>RGB LED</a:t>
            </a:r>
          </a:p>
        </p:txBody>
      </p:sp>
      <p:sp>
        <p:nvSpPr>
          <p:cNvPr id="28674" name="Rectangle 2"/>
          <p:cNvSpPr>
            <a:spLocks noGrp="1" noChangeArrowheads="1"/>
          </p:cNvSpPr>
          <p:nvPr>
            <p:ph type="body" idx="1"/>
          </p:nvPr>
        </p:nvSpPr>
        <p:spPr>
          <a:xfrm>
            <a:off x="247650" y="1828800"/>
            <a:ext cx="9664700" cy="5486400"/>
          </a:xfrm>
        </p:spPr>
        <p:txBody>
          <a:bodyPr lIns="0" tIns="0" rIns="0" bIns="0"/>
          <a:lstStyle/>
          <a:p>
            <a:pPr marL="0" indent="0" eaLnBrk="1" hangingPunct="1">
              <a:lnSpc>
                <a:spcPct val="95000"/>
              </a:lnSpc>
              <a:spcBef>
                <a:spcPct val="0"/>
              </a:spcBef>
              <a:buFontTx/>
              <a:buNone/>
              <a:defRPr/>
            </a:pPr>
            <a:r>
              <a:rPr lang="en-US" altLang="en-US" sz="2700" smtClean="0">
                <a:solidFill>
                  <a:srgbClr val="000000"/>
                </a:solidFill>
                <a:latin typeface="Arial" pitchFamily="34" charset="0"/>
              </a:rPr>
              <a:t>Try resistors out in various combination to make different colors. Experiment by adding potentiometers to the leads.</a:t>
            </a:r>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0"/>
            <a:ext cx="52451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946400"/>
            <a:ext cx="4114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9600" y="203200"/>
            <a:ext cx="20066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247650" y="304800"/>
            <a:ext cx="9664700" cy="914400"/>
          </a:xfrm>
        </p:spPr>
        <p:txBody>
          <a:bodyPr lIns="0" tIns="0" rIns="0" bIns="0" anchor="t"/>
          <a:lstStyle/>
          <a:p>
            <a:pPr algn="l" eaLnBrk="1" hangingPunct="1">
              <a:lnSpc>
                <a:spcPct val="95000"/>
              </a:lnSpc>
              <a:defRPr/>
            </a:pPr>
            <a:r>
              <a:rPr lang="en-US" sz="4300">
                <a:solidFill>
                  <a:srgbClr val="000000"/>
                </a:solidFill>
                <a:latin typeface="Arial" charset="0"/>
                <a:ea typeface="+mj-ea"/>
                <a:cs typeface="+mj-cs"/>
              </a:rPr>
              <a:t>LED and Photoresistor</a:t>
            </a:r>
          </a:p>
        </p:txBody>
      </p:sp>
      <p:sp>
        <p:nvSpPr>
          <p:cNvPr id="29698" name="Rectangle 2"/>
          <p:cNvSpPr>
            <a:spLocks noGrp="1" noChangeArrowheads="1"/>
          </p:cNvSpPr>
          <p:nvPr>
            <p:ph type="body" idx="1"/>
          </p:nvPr>
        </p:nvSpPr>
        <p:spPr>
          <a:xfrm>
            <a:off x="247650" y="1828800"/>
            <a:ext cx="9664700" cy="5486400"/>
          </a:xfrm>
        </p:spPr>
        <p:txBody>
          <a:bodyPr lIns="0" tIns="0" rIns="0" bIns="0"/>
          <a:lstStyle/>
          <a:p>
            <a:pPr marL="0" indent="0" eaLnBrk="1" hangingPunct="1">
              <a:lnSpc>
                <a:spcPct val="95000"/>
              </a:lnSpc>
              <a:spcBef>
                <a:spcPct val="0"/>
              </a:spcBef>
              <a:buFontTx/>
              <a:buNone/>
              <a:defRPr/>
            </a:pPr>
            <a:r>
              <a:rPr lang="en-US" sz="2700">
                <a:solidFill>
                  <a:srgbClr val="000000"/>
                </a:solidFill>
                <a:latin typeface="Arial" charset="0"/>
                <a:ea typeface="+mn-ea"/>
                <a:cs typeface="+mn-cs"/>
              </a:rPr>
              <a:t>Photoresistors change their resistance by the amount of light detected.</a:t>
            </a:r>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01600"/>
            <a:ext cx="12446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0" y="2336800"/>
            <a:ext cx="40513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4267200"/>
            <a:ext cx="45720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247650" y="304800"/>
            <a:ext cx="9664700" cy="914400"/>
          </a:xfrm>
        </p:spPr>
        <p:txBody>
          <a:bodyPr lIns="0" tIns="0" rIns="0" bIns="0" anchor="t"/>
          <a:lstStyle/>
          <a:p>
            <a:pPr algn="l" eaLnBrk="1" hangingPunct="1">
              <a:lnSpc>
                <a:spcPct val="95000"/>
              </a:lnSpc>
              <a:defRPr/>
            </a:pPr>
            <a:r>
              <a:rPr lang="en-US" sz="4300">
                <a:solidFill>
                  <a:srgbClr val="000000"/>
                </a:solidFill>
                <a:latin typeface="Arial" charset="0"/>
                <a:ea typeface="+mj-ea"/>
                <a:cs typeface="+mj-cs"/>
              </a:rPr>
              <a:t>What are capacitors?</a:t>
            </a:r>
          </a:p>
        </p:txBody>
      </p:sp>
      <p:sp>
        <p:nvSpPr>
          <p:cNvPr id="30722" name="Rectangle 2"/>
          <p:cNvSpPr>
            <a:spLocks noGrp="1" noChangeArrowheads="1"/>
          </p:cNvSpPr>
          <p:nvPr>
            <p:ph type="body" idx="1"/>
          </p:nvPr>
        </p:nvSpPr>
        <p:spPr>
          <a:xfrm>
            <a:off x="247650" y="1828800"/>
            <a:ext cx="9664700" cy="5486400"/>
          </a:xfrm>
        </p:spPr>
        <p:txBody>
          <a:bodyPr lIns="0" tIns="0" rIns="0" bIns="0"/>
          <a:lstStyle/>
          <a:p>
            <a:pPr marL="0" indent="0" eaLnBrk="1" hangingPunct="1">
              <a:lnSpc>
                <a:spcPct val="95000"/>
              </a:lnSpc>
              <a:spcBef>
                <a:spcPct val="0"/>
              </a:spcBef>
              <a:buFontTx/>
              <a:buNone/>
              <a:defRPr/>
            </a:pPr>
            <a:r>
              <a:rPr lang="en-US" altLang="en-US" sz="2700" smtClean="0">
                <a:solidFill>
                  <a:srgbClr val="000000"/>
                </a:solidFill>
                <a:latin typeface="Arial" pitchFamily="34" charset="0"/>
              </a:rPr>
              <a:t>Capacitor is two separated charges.</a:t>
            </a:r>
            <a:endParaRPr lang="en-US" altLang="en-US" smtClean="0"/>
          </a:p>
          <a:p>
            <a:pPr marL="0" indent="0" eaLnBrk="1" hangingPunct="1">
              <a:lnSpc>
                <a:spcPct val="95000"/>
              </a:lnSpc>
              <a:spcBef>
                <a:spcPct val="0"/>
              </a:spcBef>
              <a:buFontTx/>
              <a:buNone/>
              <a:defRPr/>
            </a:pPr>
            <a:r>
              <a:rPr lang="en-US" altLang="en-US" sz="2700" smtClean="0">
                <a:solidFill>
                  <a:srgbClr val="000000"/>
                </a:solidFill>
                <a:latin typeface="Arial" pitchFamily="34" charset="0"/>
              </a:rPr>
              <a:t>Known charge up time.</a:t>
            </a:r>
            <a:endParaRPr lang="en-US" altLang="en-US" smtClean="0"/>
          </a:p>
          <a:p>
            <a:pPr marL="0" indent="0" eaLnBrk="1" hangingPunct="1">
              <a:lnSpc>
                <a:spcPct val="95000"/>
              </a:lnSpc>
              <a:spcBef>
                <a:spcPct val="0"/>
              </a:spcBef>
              <a:buFontTx/>
              <a:buNone/>
              <a:defRPr/>
            </a:pPr>
            <a:r>
              <a:rPr lang="en-US" altLang="en-US" sz="2700" smtClean="0">
                <a:solidFill>
                  <a:srgbClr val="000000"/>
                </a:solidFill>
                <a:latin typeface="Arial" pitchFamily="34" charset="0"/>
              </a:rPr>
              <a:t>Know discharge time.</a:t>
            </a:r>
            <a:endParaRPr lang="en-US" altLang="en-US" smtClean="0"/>
          </a:p>
          <a:p>
            <a:pPr marL="0" indent="0" eaLnBrk="1" hangingPunct="1">
              <a:lnSpc>
                <a:spcPct val="95000"/>
              </a:lnSpc>
              <a:spcBef>
                <a:spcPct val="0"/>
              </a:spcBef>
              <a:buFontTx/>
              <a:buNone/>
              <a:defRPr/>
            </a:pPr>
            <a:r>
              <a:rPr lang="en-US" altLang="en-US" sz="2700" smtClean="0">
                <a:solidFill>
                  <a:srgbClr val="000000"/>
                </a:solidFill>
                <a:latin typeface="Arial" pitchFamily="34" charset="0"/>
              </a:rPr>
              <a:t>Two major kinds</a:t>
            </a:r>
            <a:endParaRPr lang="en-US" altLang="en-US" smtClean="0"/>
          </a:p>
          <a:p>
            <a:pPr marL="457200" lvl="1" indent="-342900" eaLnBrk="1" hangingPunct="1">
              <a:lnSpc>
                <a:spcPct val="95000"/>
              </a:lnSpc>
              <a:spcBef>
                <a:spcPct val="0"/>
              </a:spcBef>
              <a:buClr>
                <a:srgbClr val="000000"/>
              </a:buClr>
              <a:buFontTx/>
              <a:buChar char="•"/>
              <a:defRPr/>
            </a:pPr>
            <a:r>
              <a:rPr lang="en-US" altLang="en-US" sz="2700" smtClean="0">
                <a:solidFill>
                  <a:srgbClr val="000000"/>
                </a:solidFill>
                <a:latin typeface="Arial" pitchFamily="34" charset="0"/>
              </a:rPr>
              <a:t>Electrolytic, asymmetric, bipolar </a:t>
            </a:r>
            <a:endParaRPr lang="en-US" altLang="en-US" smtClean="0"/>
          </a:p>
          <a:p>
            <a:pPr marL="457200" lvl="1" indent="-342900" eaLnBrk="1" hangingPunct="1">
              <a:lnSpc>
                <a:spcPct val="95000"/>
              </a:lnSpc>
              <a:spcBef>
                <a:spcPct val="0"/>
              </a:spcBef>
              <a:buClr>
                <a:srgbClr val="000000"/>
              </a:buClr>
              <a:buFontTx/>
              <a:buChar char="•"/>
              <a:defRPr/>
            </a:pPr>
            <a:r>
              <a:rPr lang="en-US" altLang="en-US" sz="2700" smtClean="0">
                <a:solidFill>
                  <a:srgbClr val="000000"/>
                </a:solidFill>
                <a:latin typeface="Arial" pitchFamily="34" charset="0"/>
              </a:rPr>
              <a:t>Ceramic, symmetric</a:t>
            </a:r>
            <a:endParaRPr lang="en-US" altLang="en-US" smtClean="0"/>
          </a:p>
          <a:p>
            <a:pPr marL="0" indent="0" eaLnBrk="1" hangingPunct="1">
              <a:lnSpc>
                <a:spcPct val="95000"/>
              </a:lnSpc>
              <a:spcBef>
                <a:spcPct val="0"/>
              </a:spcBef>
              <a:buFontTx/>
              <a:buNone/>
              <a:defRPr/>
            </a:pPr>
            <a:endParaRPr lang="en-US" altLang="en-US" sz="2700" smtClean="0">
              <a:solidFill>
                <a:srgbClr val="000000"/>
              </a:solidFill>
              <a:latin typeface="Arial" pitchFamily="34" charset="0"/>
            </a:endParaRPr>
          </a:p>
          <a:p>
            <a:pPr marL="0" indent="0" eaLnBrk="1" hangingPunct="1">
              <a:lnSpc>
                <a:spcPct val="95000"/>
              </a:lnSpc>
              <a:spcBef>
                <a:spcPct val="0"/>
              </a:spcBef>
              <a:buFontTx/>
              <a:buNone/>
              <a:defRPr/>
            </a:pPr>
            <a:endParaRPr lang="en-US" altLang="en-US" sz="2700" smtClean="0">
              <a:solidFill>
                <a:srgbClr val="000000"/>
              </a:solidFill>
              <a:latin typeface="Arial" pitchFamily="34" charset="0"/>
            </a:endParaRPr>
          </a:p>
        </p:txBody>
      </p:sp>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9200" y="0"/>
            <a:ext cx="1447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0" y="0"/>
            <a:ext cx="1244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0" y="4470400"/>
            <a:ext cx="406558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247650" y="304800"/>
            <a:ext cx="9664700" cy="914400"/>
          </a:xfrm>
        </p:spPr>
        <p:txBody>
          <a:bodyPr lIns="0" tIns="0" rIns="0" bIns="0" anchor="t"/>
          <a:lstStyle/>
          <a:p>
            <a:pPr algn="l" eaLnBrk="1" hangingPunct="1">
              <a:lnSpc>
                <a:spcPct val="95000"/>
              </a:lnSpc>
              <a:defRPr/>
            </a:pPr>
            <a:r>
              <a:rPr lang="en-US" sz="4300">
                <a:solidFill>
                  <a:srgbClr val="000000"/>
                </a:solidFill>
                <a:latin typeface="Arial" charset="0"/>
                <a:ea typeface="+mj-ea"/>
                <a:cs typeface="+mj-cs"/>
              </a:rPr>
              <a:t>Capacitors in series</a:t>
            </a:r>
          </a:p>
        </p:txBody>
      </p:sp>
      <p:pic>
        <p:nvPicPr>
          <p:cNvPr id="2355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4368800"/>
            <a:ext cx="91440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1588" y="1119188"/>
            <a:ext cx="5248275"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247650" y="304800"/>
            <a:ext cx="9664700" cy="914400"/>
          </a:xfrm>
        </p:spPr>
        <p:txBody>
          <a:bodyPr lIns="0" tIns="0" rIns="0" bIns="0" anchor="t"/>
          <a:lstStyle/>
          <a:p>
            <a:pPr algn="l" eaLnBrk="1" hangingPunct="1">
              <a:lnSpc>
                <a:spcPct val="95000"/>
              </a:lnSpc>
              <a:defRPr/>
            </a:pPr>
            <a:r>
              <a:rPr lang="en-US" sz="4300">
                <a:solidFill>
                  <a:srgbClr val="000000"/>
                </a:solidFill>
                <a:latin typeface="Arial" charset="0"/>
                <a:ea typeface="+mj-ea"/>
                <a:cs typeface="+mj-cs"/>
              </a:rPr>
              <a:t>Capacitors in Parallel</a:t>
            </a:r>
          </a:p>
        </p:txBody>
      </p:sp>
      <p:sp>
        <p:nvSpPr>
          <p:cNvPr id="32770" name="Rectangle 2"/>
          <p:cNvSpPr>
            <a:spLocks noGrp="1" noChangeArrowheads="1"/>
          </p:cNvSpPr>
          <p:nvPr>
            <p:ph type="body" idx="1"/>
          </p:nvPr>
        </p:nvSpPr>
        <p:spPr>
          <a:xfrm>
            <a:off x="247650" y="1828800"/>
            <a:ext cx="9664700" cy="5486400"/>
          </a:xfrm>
        </p:spPr>
        <p:txBody>
          <a:bodyPr lIns="0" tIns="0" rIns="0" bIns="0"/>
          <a:lstStyle/>
          <a:p>
            <a:pPr marL="0" indent="0" eaLnBrk="1" hangingPunct="1">
              <a:lnSpc>
                <a:spcPct val="95000"/>
              </a:lnSpc>
              <a:spcBef>
                <a:spcPct val="0"/>
              </a:spcBef>
              <a:buFontTx/>
              <a:buNone/>
              <a:defRPr/>
            </a:pPr>
            <a:endParaRPr lang="en-US" altLang="en-US" sz="2700" smtClean="0">
              <a:solidFill>
                <a:srgbClr val="000000"/>
              </a:solidFill>
              <a:latin typeface="Arial" pitchFamily="34" charset="0"/>
            </a:endParaRPr>
          </a:p>
          <a:p>
            <a:pPr marL="0" indent="0" eaLnBrk="1" hangingPunct="1">
              <a:lnSpc>
                <a:spcPct val="95000"/>
              </a:lnSpc>
              <a:spcBef>
                <a:spcPct val="0"/>
              </a:spcBef>
              <a:buFontTx/>
              <a:buNone/>
              <a:defRPr/>
            </a:pPr>
            <a:endParaRPr lang="en-US" altLang="en-US" sz="2700" smtClean="0">
              <a:solidFill>
                <a:srgbClr val="000000"/>
              </a:solidFill>
              <a:latin typeface="Arial" pitchFamily="34" charset="0"/>
            </a:endParaRPr>
          </a:p>
          <a:p>
            <a:pPr marL="0" indent="0" eaLnBrk="1" hangingPunct="1">
              <a:lnSpc>
                <a:spcPct val="95000"/>
              </a:lnSpc>
              <a:spcBef>
                <a:spcPct val="0"/>
              </a:spcBef>
              <a:buFontTx/>
              <a:buNone/>
              <a:defRPr/>
            </a:pPr>
            <a:r>
              <a:rPr lang="en-US" altLang="en-US" sz="2700" smtClean="0">
                <a:solidFill>
                  <a:srgbClr val="000000"/>
                </a:solidFill>
                <a:latin typeface="Arial" pitchFamily="34" charset="0"/>
              </a:rPr>
              <a:t>They can provide energy, however briefly.</a:t>
            </a:r>
            <a:endParaRPr lang="en-US" altLang="en-US" smtClean="0"/>
          </a:p>
          <a:p>
            <a:pPr marL="0" indent="0" eaLnBrk="1" hangingPunct="1">
              <a:lnSpc>
                <a:spcPct val="95000"/>
              </a:lnSpc>
              <a:spcBef>
                <a:spcPct val="0"/>
              </a:spcBef>
              <a:buFontTx/>
              <a:buNone/>
              <a:defRPr/>
            </a:pPr>
            <a:r>
              <a:rPr lang="en-US" altLang="en-US" sz="2700" smtClean="0">
                <a:solidFill>
                  <a:srgbClr val="000000"/>
                </a:solidFill>
                <a:latin typeface="Arial" pitchFamily="34" charset="0"/>
              </a:rPr>
              <a:t>They can smooth out a signal.</a:t>
            </a:r>
            <a:endParaRPr lang="en-US" altLang="en-US" smtClean="0"/>
          </a:p>
          <a:p>
            <a:pPr marL="0" indent="0" eaLnBrk="1" hangingPunct="1">
              <a:lnSpc>
                <a:spcPct val="95000"/>
              </a:lnSpc>
              <a:spcBef>
                <a:spcPct val="0"/>
              </a:spcBef>
              <a:buFontTx/>
              <a:buNone/>
              <a:defRPr/>
            </a:pPr>
            <a:endParaRPr lang="en-US" altLang="en-US" sz="2700" smtClean="0">
              <a:solidFill>
                <a:srgbClr val="000000"/>
              </a:solidFill>
              <a:latin typeface="Arial" pitchFamily="34" charset="0"/>
            </a:endParaRPr>
          </a:p>
          <a:p>
            <a:pPr marL="0" indent="0" eaLnBrk="1" hangingPunct="1">
              <a:lnSpc>
                <a:spcPct val="95000"/>
              </a:lnSpc>
              <a:spcBef>
                <a:spcPct val="0"/>
              </a:spcBef>
              <a:buFontTx/>
              <a:buNone/>
              <a:defRPr/>
            </a:pPr>
            <a:r>
              <a:rPr lang="en-US" altLang="en-US" sz="2700" smtClean="0">
                <a:solidFill>
                  <a:srgbClr val="000000"/>
                </a:solidFill>
                <a:latin typeface="Arial" pitchFamily="34" charset="0"/>
              </a:rPr>
              <a:t>Attach the battery briefly to fill the capacitor.</a:t>
            </a:r>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4368800"/>
            <a:ext cx="91440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9600" y="406400"/>
            <a:ext cx="4354513"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247650" y="304800"/>
            <a:ext cx="9664700" cy="914400"/>
          </a:xfrm>
        </p:spPr>
        <p:txBody>
          <a:bodyPr lIns="0" tIns="0" rIns="0" bIns="0" anchor="t"/>
          <a:lstStyle/>
          <a:p>
            <a:pPr algn="l" eaLnBrk="1" hangingPunct="1">
              <a:lnSpc>
                <a:spcPct val="95000"/>
              </a:lnSpc>
              <a:defRPr/>
            </a:pPr>
            <a:r>
              <a:rPr lang="en-US" sz="4300">
                <a:solidFill>
                  <a:srgbClr val="000000"/>
                </a:solidFill>
                <a:latin typeface="Arial" charset="0"/>
                <a:ea typeface="+mj-ea"/>
                <a:cs typeface="+mj-cs"/>
              </a:rPr>
              <a:t>Capacitors in series and parallel</a:t>
            </a:r>
          </a:p>
        </p:txBody>
      </p:sp>
      <p:pic>
        <p:nvPicPr>
          <p:cNvPr id="256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 y="1524000"/>
            <a:ext cx="509270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5100" y="3251200"/>
            <a:ext cx="5024438"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247650" y="304800"/>
            <a:ext cx="9664700" cy="914400"/>
          </a:xfrm>
        </p:spPr>
        <p:txBody>
          <a:bodyPr lIns="0" tIns="0" rIns="0" bIns="0" anchor="t"/>
          <a:lstStyle/>
          <a:p>
            <a:pPr algn="l" eaLnBrk="1" hangingPunct="1">
              <a:lnSpc>
                <a:spcPct val="95000"/>
              </a:lnSpc>
              <a:defRPr/>
            </a:pPr>
            <a:r>
              <a:rPr lang="en-US" sz="4300">
                <a:solidFill>
                  <a:srgbClr val="000000"/>
                </a:solidFill>
                <a:latin typeface="Arial" charset="0"/>
                <a:ea typeface="+mj-ea"/>
                <a:cs typeface="+mj-cs"/>
              </a:rPr>
              <a:t>Make a voltage regulator</a:t>
            </a:r>
          </a:p>
        </p:txBody>
      </p:sp>
      <p:pic>
        <p:nvPicPr>
          <p:cNvPr id="2662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013" y="1116013"/>
            <a:ext cx="838676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325" y="3289300"/>
            <a:ext cx="475615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xfrm>
            <a:off x="247650" y="304800"/>
            <a:ext cx="9664700" cy="914400"/>
          </a:xfrm>
        </p:spPr>
        <p:txBody>
          <a:bodyPr lIns="0" tIns="0" rIns="0" bIns="0" anchor="t"/>
          <a:lstStyle/>
          <a:p>
            <a:pPr algn="l" eaLnBrk="1" hangingPunct="1">
              <a:lnSpc>
                <a:spcPct val="95000"/>
              </a:lnSpc>
              <a:defRPr/>
            </a:pPr>
            <a:r>
              <a:rPr lang="en-US" sz="4300">
                <a:solidFill>
                  <a:srgbClr val="000000"/>
                </a:solidFill>
                <a:latin typeface="Arial" charset="0"/>
                <a:ea typeface="+mj-ea"/>
                <a:cs typeface="+mj-cs"/>
              </a:rPr>
              <a:t>Turn things on and off with a:</a:t>
            </a:r>
          </a:p>
        </p:txBody>
      </p:sp>
      <p:sp>
        <p:nvSpPr>
          <p:cNvPr id="35842" name="Rectangle 2"/>
          <p:cNvSpPr>
            <a:spLocks noGrp="1" noChangeArrowheads="1"/>
          </p:cNvSpPr>
          <p:nvPr>
            <p:ph type="body" idx="1"/>
          </p:nvPr>
        </p:nvSpPr>
        <p:spPr>
          <a:xfrm>
            <a:off x="247650" y="1828800"/>
            <a:ext cx="9664700" cy="5486400"/>
          </a:xfrm>
        </p:spPr>
        <p:txBody>
          <a:bodyPr lIns="0" tIns="0" rIns="0" bIns="0"/>
          <a:lstStyle/>
          <a:p>
            <a:pPr marL="0" indent="0" eaLnBrk="1" hangingPunct="1">
              <a:lnSpc>
                <a:spcPct val="95000"/>
              </a:lnSpc>
              <a:spcBef>
                <a:spcPct val="0"/>
              </a:spcBef>
              <a:buFontTx/>
              <a:buNone/>
              <a:defRPr/>
            </a:pPr>
            <a:r>
              <a:rPr lang="en-US" sz="2700">
                <a:solidFill>
                  <a:srgbClr val="000000"/>
                </a:solidFill>
                <a:latin typeface="Arial" charset="0"/>
                <a:ea typeface="+mn-ea"/>
                <a:cs typeface="+mn-cs"/>
              </a:rPr>
              <a:t>Wire</a:t>
            </a:r>
            <a:endParaRPr lang="en-US">
              <a:ea typeface="+mn-ea"/>
              <a:cs typeface="+mn-cs"/>
            </a:endParaRPr>
          </a:p>
          <a:p>
            <a:pPr marL="0" indent="0" eaLnBrk="1" hangingPunct="1">
              <a:lnSpc>
                <a:spcPct val="95000"/>
              </a:lnSpc>
              <a:spcBef>
                <a:spcPct val="0"/>
              </a:spcBef>
              <a:buFontTx/>
              <a:buNone/>
              <a:defRPr/>
            </a:pPr>
            <a:r>
              <a:rPr lang="en-US" sz="2700">
                <a:solidFill>
                  <a:srgbClr val="000000"/>
                </a:solidFill>
                <a:latin typeface="Arial" charset="0"/>
                <a:ea typeface="+mn-ea"/>
                <a:cs typeface="+mn-cs"/>
              </a:rPr>
              <a:t>Button</a:t>
            </a:r>
            <a:endParaRPr lang="en-US">
              <a:ea typeface="+mn-ea"/>
              <a:cs typeface="+mn-cs"/>
            </a:endParaRPr>
          </a:p>
          <a:p>
            <a:pPr marL="0" indent="0" eaLnBrk="1" hangingPunct="1">
              <a:lnSpc>
                <a:spcPct val="95000"/>
              </a:lnSpc>
              <a:spcBef>
                <a:spcPct val="0"/>
              </a:spcBef>
              <a:buFontTx/>
              <a:buNone/>
              <a:defRPr/>
            </a:pPr>
            <a:r>
              <a:rPr lang="en-US" sz="2700">
                <a:solidFill>
                  <a:srgbClr val="000000"/>
                </a:solidFill>
                <a:latin typeface="Arial" charset="0"/>
                <a:ea typeface="+mn-ea"/>
                <a:cs typeface="+mn-cs"/>
              </a:rPr>
              <a:t>Photoresistor</a:t>
            </a:r>
            <a:endParaRPr lang="en-US">
              <a:ea typeface="+mn-ea"/>
              <a:cs typeface="+mn-cs"/>
            </a:endParaRPr>
          </a:p>
          <a:p>
            <a:pPr marL="0" indent="0" eaLnBrk="1" hangingPunct="1">
              <a:lnSpc>
                <a:spcPct val="95000"/>
              </a:lnSpc>
              <a:spcBef>
                <a:spcPct val="0"/>
              </a:spcBef>
              <a:buFontTx/>
              <a:buNone/>
              <a:defRPr/>
            </a:pPr>
            <a:r>
              <a:rPr lang="en-US" sz="2700">
                <a:solidFill>
                  <a:srgbClr val="000000"/>
                </a:solidFill>
                <a:latin typeface="Arial" charset="0"/>
                <a:ea typeface="+mn-ea"/>
                <a:cs typeface="+mn-cs"/>
              </a:rPr>
              <a:t>Hall Effect Sensor</a:t>
            </a:r>
            <a:endParaRPr lang="en-US">
              <a:ea typeface="+mn-ea"/>
              <a:cs typeface="+mn-cs"/>
            </a:endParaRPr>
          </a:p>
          <a:p>
            <a:pPr marL="0" indent="0" eaLnBrk="1" hangingPunct="1">
              <a:lnSpc>
                <a:spcPct val="95000"/>
              </a:lnSpc>
              <a:spcBef>
                <a:spcPct val="0"/>
              </a:spcBef>
              <a:buFontTx/>
              <a:buNone/>
              <a:defRPr/>
            </a:pPr>
            <a:r>
              <a:rPr lang="en-US" sz="2700">
                <a:solidFill>
                  <a:srgbClr val="000000"/>
                </a:solidFill>
                <a:latin typeface="Arial" charset="0"/>
                <a:ea typeface="+mn-ea"/>
                <a:cs typeface="+mn-cs"/>
              </a:rPr>
              <a:t>Relay</a:t>
            </a:r>
            <a:endParaRPr lang="en-US">
              <a:ea typeface="+mn-ea"/>
              <a:cs typeface="+mn-cs"/>
            </a:endParaRPr>
          </a:p>
          <a:p>
            <a:pPr marL="0" indent="0" eaLnBrk="1" hangingPunct="1">
              <a:lnSpc>
                <a:spcPct val="95000"/>
              </a:lnSpc>
              <a:spcBef>
                <a:spcPct val="0"/>
              </a:spcBef>
              <a:buFontTx/>
              <a:buNone/>
              <a:defRPr/>
            </a:pPr>
            <a:r>
              <a:rPr lang="en-US" sz="2700">
                <a:solidFill>
                  <a:srgbClr val="000000"/>
                </a:solidFill>
                <a:latin typeface="Arial" charset="0"/>
                <a:ea typeface="+mn-ea"/>
                <a:cs typeface="+mn-cs"/>
              </a:rPr>
              <a:t>Transistor</a:t>
            </a:r>
            <a:endParaRPr lang="en-US">
              <a:ea typeface="+mn-ea"/>
              <a:cs typeface="+mn-cs"/>
            </a:endParaRPr>
          </a:p>
          <a:p>
            <a:pPr marL="0" indent="0" eaLnBrk="1" hangingPunct="1">
              <a:lnSpc>
                <a:spcPct val="95000"/>
              </a:lnSpc>
              <a:spcBef>
                <a:spcPct val="0"/>
              </a:spcBef>
              <a:buFontTx/>
              <a:buNone/>
              <a:defRPr/>
            </a:pPr>
            <a:r>
              <a:rPr lang="en-US" sz="2700">
                <a:solidFill>
                  <a:srgbClr val="000000"/>
                </a:solidFill>
                <a:latin typeface="Arial" charset="0"/>
                <a:ea typeface="+mn-ea"/>
                <a:cs typeface="+mn-cs"/>
              </a:rPr>
              <a:t>Button</a:t>
            </a:r>
            <a:endParaRPr lang="en-US">
              <a:ea typeface="+mn-ea"/>
              <a:cs typeface="+mn-cs"/>
            </a:endParaRPr>
          </a:p>
          <a:p>
            <a:pPr marL="0" indent="0" eaLnBrk="1" hangingPunct="1">
              <a:lnSpc>
                <a:spcPct val="95000"/>
              </a:lnSpc>
              <a:spcBef>
                <a:spcPct val="0"/>
              </a:spcBef>
              <a:buFontTx/>
              <a:buNone/>
              <a:defRPr/>
            </a:pPr>
            <a:r>
              <a:rPr lang="en-US" sz="2700">
                <a:solidFill>
                  <a:srgbClr val="000000"/>
                </a:solidFill>
                <a:latin typeface="Arial" charset="0"/>
                <a:ea typeface="+mn-ea"/>
                <a:cs typeface="+mn-cs"/>
              </a:rPr>
              <a:t>Switch</a:t>
            </a:r>
            <a:endParaRPr lang="en-US">
              <a:ea typeface="+mn-ea"/>
              <a:cs typeface="+mn-cs"/>
            </a:endParaRPr>
          </a:p>
          <a:p>
            <a:pPr marL="0" indent="0" eaLnBrk="1" hangingPunct="1">
              <a:lnSpc>
                <a:spcPct val="95000"/>
              </a:lnSpc>
              <a:spcBef>
                <a:spcPct val="0"/>
              </a:spcBef>
              <a:buFontTx/>
              <a:buNone/>
              <a:defRPr/>
            </a:pPr>
            <a:endParaRPr lang="en-US" sz="2700">
              <a:solidFill>
                <a:srgbClr val="000000"/>
              </a:solidFill>
              <a:latin typeface="Arial" charset="0"/>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247650" y="304800"/>
            <a:ext cx="9664700" cy="914400"/>
          </a:xfrm>
        </p:spPr>
        <p:txBody>
          <a:bodyPr lIns="0" tIns="0" rIns="0" bIns="0" anchor="t"/>
          <a:lstStyle/>
          <a:p>
            <a:pPr algn="l" eaLnBrk="1" hangingPunct="1">
              <a:lnSpc>
                <a:spcPct val="95000"/>
              </a:lnSpc>
              <a:defRPr/>
            </a:pPr>
            <a:r>
              <a:rPr lang="en-US" sz="4300">
                <a:solidFill>
                  <a:srgbClr val="000000"/>
                </a:solidFill>
                <a:latin typeface="Arial" charset="0"/>
                <a:ea typeface="+mj-ea"/>
                <a:cs typeface="+mj-cs"/>
              </a:rPr>
              <a:t>Transistors</a:t>
            </a:r>
          </a:p>
        </p:txBody>
      </p:sp>
      <p:sp>
        <p:nvSpPr>
          <p:cNvPr id="36866" name="Rectangle 2"/>
          <p:cNvSpPr>
            <a:spLocks noGrp="1" noChangeArrowheads="1"/>
          </p:cNvSpPr>
          <p:nvPr>
            <p:ph type="body" idx="1"/>
          </p:nvPr>
        </p:nvSpPr>
        <p:spPr>
          <a:xfrm>
            <a:off x="247650" y="1828800"/>
            <a:ext cx="9664700" cy="5486400"/>
          </a:xfrm>
        </p:spPr>
        <p:txBody>
          <a:bodyPr lIns="0" tIns="0" rIns="0" bIns="0"/>
          <a:lstStyle/>
          <a:p>
            <a:pPr marL="0" indent="0" eaLnBrk="1" hangingPunct="1">
              <a:lnSpc>
                <a:spcPct val="95000"/>
              </a:lnSpc>
              <a:spcBef>
                <a:spcPct val="0"/>
              </a:spcBef>
              <a:buFontTx/>
              <a:buNone/>
              <a:defRPr/>
            </a:pPr>
            <a:r>
              <a:rPr lang="en-US" altLang="en-US" sz="2700" smtClean="0">
                <a:solidFill>
                  <a:srgbClr val="000000"/>
                </a:solidFill>
                <a:latin typeface="Arial" pitchFamily="34" charset="0"/>
              </a:rPr>
              <a:t>NPN Transistor </a:t>
            </a:r>
          </a:p>
        </p:txBody>
      </p:sp>
      <p:pic>
        <p:nvPicPr>
          <p:cNvPr id="286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1600" y="203200"/>
            <a:ext cx="1041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422400"/>
            <a:ext cx="6272213"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165600"/>
            <a:ext cx="6070600"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xfrm>
            <a:off x="238125" y="295275"/>
            <a:ext cx="9663113" cy="909638"/>
          </a:xfrm>
        </p:spPr>
        <p:txBody>
          <a:bodyPr lIns="0" tIns="0" rIns="0" bIns="0" anchor="t"/>
          <a:lstStyle/>
          <a:p>
            <a:pPr algn="l" eaLnBrk="1" hangingPunct="1">
              <a:lnSpc>
                <a:spcPct val="95000"/>
              </a:lnSpc>
              <a:defRPr/>
            </a:pPr>
            <a:r>
              <a:rPr lang="en-US" sz="4300">
                <a:solidFill>
                  <a:srgbClr val="000000"/>
                </a:solidFill>
                <a:latin typeface="Arial" charset="0"/>
                <a:ea typeface="+mj-ea"/>
                <a:cs typeface="+mj-cs"/>
              </a:rPr>
              <a:t>Hall Effect Sensor</a:t>
            </a:r>
          </a:p>
        </p:txBody>
      </p:sp>
      <p:pic>
        <p:nvPicPr>
          <p:cNvPr id="296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914400"/>
            <a:ext cx="619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60800"/>
            <a:ext cx="685958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xfrm>
            <a:off x="247650" y="304800"/>
            <a:ext cx="9664700" cy="914400"/>
          </a:xfrm>
        </p:spPr>
        <p:txBody>
          <a:bodyPr lIns="0" tIns="0" rIns="0" bIns="0" anchor="t"/>
          <a:lstStyle/>
          <a:p>
            <a:pPr algn="l" eaLnBrk="1" hangingPunct="1">
              <a:lnSpc>
                <a:spcPct val="95000"/>
              </a:lnSpc>
              <a:defRPr/>
            </a:pPr>
            <a:r>
              <a:rPr lang="en-US" sz="4300">
                <a:solidFill>
                  <a:srgbClr val="000000"/>
                </a:solidFill>
                <a:latin typeface="Arial" charset="0"/>
                <a:ea typeface="+mj-ea"/>
                <a:cs typeface="+mj-cs"/>
              </a:rPr>
              <a:t>Reed Switch Example</a:t>
            </a:r>
          </a:p>
        </p:txBody>
      </p:sp>
      <p:sp>
        <p:nvSpPr>
          <p:cNvPr id="38914" name="Rectangle 2"/>
          <p:cNvSpPr>
            <a:spLocks noGrp="1" noChangeArrowheads="1"/>
          </p:cNvSpPr>
          <p:nvPr>
            <p:ph type="body" idx="1"/>
          </p:nvPr>
        </p:nvSpPr>
        <p:spPr>
          <a:xfrm>
            <a:off x="247650" y="1828800"/>
            <a:ext cx="9664700" cy="5486400"/>
          </a:xfrm>
        </p:spPr>
        <p:txBody>
          <a:bodyPr lIns="0" tIns="0" rIns="0" bIns="0"/>
          <a:lstStyle/>
          <a:p>
            <a:pPr marL="0" indent="0" eaLnBrk="1" hangingPunct="1">
              <a:lnSpc>
                <a:spcPct val="95000"/>
              </a:lnSpc>
              <a:spcBef>
                <a:spcPct val="0"/>
              </a:spcBef>
              <a:buFontTx/>
              <a:buNone/>
              <a:defRPr/>
            </a:pPr>
            <a:r>
              <a:rPr lang="en-US" sz="2700">
                <a:solidFill>
                  <a:srgbClr val="000000"/>
                </a:solidFill>
                <a:latin typeface="Arial" charset="0"/>
                <a:ea typeface="+mn-ea"/>
                <a:cs typeface="+mn-cs"/>
              </a:rPr>
              <a:t>A reed switch is closed when a magnet is in close proximity.</a:t>
            </a:r>
            <a:endParaRPr lang="en-US">
              <a:ea typeface="+mn-ea"/>
              <a:cs typeface="+mn-cs"/>
            </a:endParaRPr>
          </a:p>
          <a:p>
            <a:pPr marL="0" indent="0" eaLnBrk="1" hangingPunct="1">
              <a:lnSpc>
                <a:spcPct val="95000"/>
              </a:lnSpc>
              <a:spcBef>
                <a:spcPct val="0"/>
              </a:spcBef>
              <a:buFontTx/>
              <a:buNone/>
              <a:defRPr/>
            </a:pPr>
            <a:r>
              <a:rPr lang="en-US" sz="2700">
                <a:solidFill>
                  <a:srgbClr val="000000"/>
                </a:solidFill>
                <a:latin typeface="Arial" charset="0"/>
                <a:ea typeface="+mn-ea"/>
                <a:cs typeface="+mn-cs"/>
              </a:rPr>
              <a:t>It is symmetric so it can placed either direction.</a:t>
            </a:r>
            <a:endParaRPr lang="en-US">
              <a:ea typeface="+mn-ea"/>
              <a:cs typeface="+mn-cs"/>
            </a:endParaRPr>
          </a:p>
          <a:p>
            <a:pPr marL="0" indent="0" eaLnBrk="1" hangingPunct="1">
              <a:lnSpc>
                <a:spcPct val="95000"/>
              </a:lnSpc>
              <a:spcBef>
                <a:spcPct val="0"/>
              </a:spcBef>
              <a:buFontTx/>
              <a:buNone/>
              <a:defRPr/>
            </a:pPr>
            <a:endParaRPr lang="en-US" sz="2700">
              <a:solidFill>
                <a:srgbClr val="000000"/>
              </a:solidFill>
              <a:latin typeface="Arial" charset="0"/>
              <a:ea typeface="+mn-ea"/>
              <a:cs typeface="+mn-cs"/>
            </a:endParaRPr>
          </a:p>
          <a:p>
            <a:pPr marL="0" indent="0" eaLnBrk="1" hangingPunct="1">
              <a:lnSpc>
                <a:spcPct val="95000"/>
              </a:lnSpc>
              <a:spcBef>
                <a:spcPct val="0"/>
              </a:spcBef>
              <a:buFontTx/>
              <a:buNone/>
              <a:defRPr/>
            </a:pPr>
            <a:endParaRPr lang="en-US" sz="2700">
              <a:solidFill>
                <a:srgbClr val="000000"/>
              </a:solidFill>
              <a:latin typeface="Arial" charset="0"/>
              <a:ea typeface="+mn-ea"/>
              <a:cs typeface="+mn-cs"/>
            </a:endParaRPr>
          </a:p>
          <a:p>
            <a:pPr marL="0" indent="0" eaLnBrk="1" hangingPunct="1">
              <a:lnSpc>
                <a:spcPct val="95000"/>
              </a:lnSpc>
              <a:spcBef>
                <a:spcPct val="0"/>
              </a:spcBef>
              <a:buFontTx/>
              <a:buNone/>
              <a:defRPr/>
            </a:pPr>
            <a:endParaRPr lang="en-US" sz="2700">
              <a:solidFill>
                <a:srgbClr val="000000"/>
              </a:solidFill>
              <a:latin typeface="Arial" charset="0"/>
              <a:ea typeface="+mn-ea"/>
              <a:cs typeface="+mn-cs"/>
            </a:endParaRPr>
          </a:p>
          <a:p>
            <a:pPr marL="0" indent="0" eaLnBrk="1" hangingPunct="1">
              <a:lnSpc>
                <a:spcPct val="95000"/>
              </a:lnSpc>
              <a:spcBef>
                <a:spcPct val="0"/>
              </a:spcBef>
              <a:buFontTx/>
              <a:buNone/>
              <a:defRPr/>
            </a:pPr>
            <a:endParaRPr lang="en-US" sz="2700">
              <a:solidFill>
                <a:srgbClr val="000000"/>
              </a:solidFill>
              <a:latin typeface="Arial" charset="0"/>
              <a:ea typeface="+mn-ea"/>
              <a:cs typeface="+mn-cs"/>
            </a:endParaRPr>
          </a:p>
        </p:txBody>
      </p:sp>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4470400"/>
            <a:ext cx="57023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400" y="2743200"/>
            <a:ext cx="33274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247650" y="304800"/>
            <a:ext cx="9664700" cy="914400"/>
          </a:xfrm>
        </p:spPr>
        <p:txBody>
          <a:bodyPr lIns="0" tIns="0" rIns="0" bIns="0" anchor="t"/>
          <a:lstStyle/>
          <a:p>
            <a:pPr algn="l" eaLnBrk="1" hangingPunct="1">
              <a:lnSpc>
                <a:spcPct val="95000"/>
              </a:lnSpc>
              <a:defRPr/>
            </a:pPr>
            <a:r>
              <a:rPr lang="en-US" sz="4300">
                <a:solidFill>
                  <a:srgbClr val="000000"/>
                </a:solidFill>
                <a:latin typeface="Arial" charset="0"/>
                <a:ea typeface="+mj-ea"/>
                <a:cs typeface="+mj-cs"/>
              </a:rPr>
              <a:t>Tilt ball switch</a:t>
            </a:r>
          </a:p>
        </p:txBody>
      </p:sp>
      <p:sp>
        <p:nvSpPr>
          <p:cNvPr id="39938" name="Rectangle 2"/>
          <p:cNvSpPr>
            <a:spLocks noGrp="1" noChangeArrowheads="1"/>
          </p:cNvSpPr>
          <p:nvPr>
            <p:ph type="body" idx="1"/>
          </p:nvPr>
        </p:nvSpPr>
        <p:spPr>
          <a:xfrm>
            <a:off x="247650" y="1828800"/>
            <a:ext cx="9664700" cy="5486400"/>
          </a:xfrm>
        </p:spPr>
        <p:txBody>
          <a:bodyPr lIns="0" tIns="0" rIns="0" bIns="0"/>
          <a:lstStyle/>
          <a:p>
            <a:pPr marL="0" indent="0" eaLnBrk="1" hangingPunct="1">
              <a:lnSpc>
                <a:spcPct val="95000"/>
              </a:lnSpc>
              <a:spcBef>
                <a:spcPct val="0"/>
              </a:spcBef>
              <a:buFontTx/>
              <a:buNone/>
              <a:defRPr/>
            </a:pPr>
            <a:r>
              <a:rPr lang="en-US" sz="2700">
                <a:solidFill>
                  <a:srgbClr val="000000"/>
                </a:solidFill>
                <a:latin typeface="Arial" charset="0"/>
                <a:ea typeface="+mn-ea"/>
                <a:cs typeface="+mn-cs"/>
              </a:rPr>
              <a:t>Emergency on/off if project tips over.</a:t>
            </a:r>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0800" y="2235200"/>
            <a:ext cx="50165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4673600"/>
            <a:ext cx="53213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247650" y="304800"/>
            <a:ext cx="9664700" cy="914400"/>
          </a:xfrm>
        </p:spPr>
        <p:txBody>
          <a:bodyPr lIns="0" tIns="0" rIns="0" bIns="0" anchor="t"/>
          <a:lstStyle/>
          <a:p>
            <a:pPr algn="l" eaLnBrk="1" hangingPunct="1">
              <a:lnSpc>
                <a:spcPct val="95000"/>
              </a:lnSpc>
              <a:defRPr/>
            </a:pPr>
            <a:r>
              <a:rPr lang="en-US" sz="4300">
                <a:solidFill>
                  <a:srgbClr val="000000"/>
                </a:solidFill>
                <a:latin typeface="Arial" charset="0"/>
                <a:ea typeface="+mj-ea"/>
                <a:cs typeface="+mj-cs"/>
              </a:rPr>
              <a:t>Motors</a:t>
            </a:r>
          </a:p>
        </p:txBody>
      </p:sp>
      <p:sp>
        <p:nvSpPr>
          <p:cNvPr id="40962" name="Rectangle 2"/>
          <p:cNvSpPr>
            <a:spLocks noGrp="1" noChangeArrowheads="1"/>
          </p:cNvSpPr>
          <p:nvPr>
            <p:ph type="body" idx="1"/>
          </p:nvPr>
        </p:nvSpPr>
        <p:spPr>
          <a:xfrm>
            <a:off x="247650" y="1828800"/>
            <a:ext cx="9664700" cy="5486400"/>
          </a:xfrm>
        </p:spPr>
        <p:txBody>
          <a:bodyPr lIns="0" tIns="0" rIns="0" bIns="0"/>
          <a:lstStyle/>
          <a:p>
            <a:pPr marL="0" indent="0" eaLnBrk="1" hangingPunct="1">
              <a:lnSpc>
                <a:spcPct val="95000"/>
              </a:lnSpc>
              <a:spcBef>
                <a:spcPct val="0"/>
              </a:spcBef>
              <a:buFontTx/>
              <a:buNone/>
              <a:defRPr/>
            </a:pPr>
            <a:r>
              <a:rPr lang="en-US" altLang="en-US" sz="2700" smtClean="0">
                <a:solidFill>
                  <a:srgbClr val="000000"/>
                </a:solidFill>
                <a:latin typeface="Arial" pitchFamily="34" charset="0"/>
              </a:rPr>
              <a:t>Try changing the direction </a:t>
            </a:r>
            <a:endParaRPr lang="en-US" altLang="en-US" smtClean="0"/>
          </a:p>
          <a:p>
            <a:pPr marL="0" indent="0" eaLnBrk="1" hangingPunct="1">
              <a:lnSpc>
                <a:spcPct val="95000"/>
              </a:lnSpc>
              <a:spcBef>
                <a:spcPct val="0"/>
              </a:spcBef>
              <a:buFontTx/>
              <a:buNone/>
              <a:defRPr/>
            </a:pPr>
            <a:r>
              <a:rPr lang="en-US" altLang="en-US" sz="2700" smtClean="0">
                <a:solidFill>
                  <a:srgbClr val="000000"/>
                </a:solidFill>
                <a:latin typeface="Arial" pitchFamily="34" charset="0"/>
              </a:rPr>
              <a:t>of the diode.</a:t>
            </a:r>
            <a:endParaRPr lang="en-US" altLang="en-US" smtClean="0"/>
          </a:p>
          <a:p>
            <a:pPr marL="0" indent="0" eaLnBrk="1" hangingPunct="1">
              <a:lnSpc>
                <a:spcPct val="95000"/>
              </a:lnSpc>
              <a:spcBef>
                <a:spcPct val="0"/>
              </a:spcBef>
              <a:buFontTx/>
              <a:buNone/>
              <a:defRPr/>
            </a:pPr>
            <a:r>
              <a:rPr lang="en-US" altLang="en-US" sz="2700" smtClean="0">
                <a:solidFill>
                  <a:srgbClr val="000000"/>
                </a:solidFill>
                <a:latin typeface="Arial" pitchFamily="34" charset="0"/>
              </a:rPr>
              <a:t>What happens?</a:t>
            </a:r>
          </a:p>
        </p:txBody>
      </p:sp>
      <p:pic>
        <p:nvPicPr>
          <p:cNvPr id="327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1600" y="101600"/>
            <a:ext cx="13843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8025" y="1216025"/>
            <a:ext cx="3533775"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0"/>
            <a:ext cx="6364288"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247650" y="304800"/>
            <a:ext cx="9664700" cy="914400"/>
          </a:xfrm>
        </p:spPr>
        <p:txBody>
          <a:bodyPr lIns="0" tIns="0" rIns="0" bIns="0" anchor="t"/>
          <a:lstStyle/>
          <a:p>
            <a:pPr algn="l" eaLnBrk="1" hangingPunct="1">
              <a:lnSpc>
                <a:spcPct val="95000"/>
              </a:lnSpc>
              <a:defRPr/>
            </a:pPr>
            <a:r>
              <a:rPr lang="en-US" sz="4300">
                <a:solidFill>
                  <a:srgbClr val="000000"/>
                </a:solidFill>
                <a:latin typeface="Arial" charset="0"/>
                <a:ea typeface="+mj-ea"/>
                <a:cs typeface="+mj-cs"/>
              </a:rPr>
              <a:t>Relay</a:t>
            </a:r>
          </a:p>
        </p:txBody>
      </p:sp>
      <p:pic>
        <p:nvPicPr>
          <p:cNvPr id="3379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2133600"/>
            <a:ext cx="8066088"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247650" y="304800"/>
            <a:ext cx="9664700" cy="914400"/>
          </a:xfrm>
        </p:spPr>
        <p:txBody>
          <a:bodyPr lIns="0" tIns="0" rIns="0" bIns="0" anchor="t"/>
          <a:lstStyle/>
          <a:p>
            <a:pPr algn="l" eaLnBrk="1" hangingPunct="1">
              <a:lnSpc>
                <a:spcPct val="95000"/>
              </a:lnSpc>
              <a:defRPr/>
            </a:pPr>
            <a:r>
              <a:rPr lang="en-US" sz="4300">
                <a:solidFill>
                  <a:srgbClr val="000000"/>
                </a:solidFill>
                <a:latin typeface="Arial" charset="0"/>
                <a:ea typeface="+mj-ea"/>
                <a:cs typeface="+mj-cs"/>
              </a:rPr>
              <a:t>Class Parts List</a:t>
            </a:r>
          </a:p>
        </p:txBody>
      </p:sp>
      <p:sp>
        <p:nvSpPr>
          <p:cNvPr id="7170" name="Rectangle 2"/>
          <p:cNvSpPr>
            <a:spLocks noGrp="1" noChangeArrowheads="1"/>
          </p:cNvSpPr>
          <p:nvPr>
            <p:ph type="body" idx="1"/>
          </p:nvPr>
        </p:nvSpPr>
        <p:spPr>
          <a:xfrm>
            <a:off x="228600" y="1824038"/>
            <a:ext cx="3663950" cy="5662612"/>
          </a:xfrm>
        </p:spPr>
        <p:txBody>
          <a:bodyPr lIns="0" tIns="0" rIns="0" bIns="0"/>
          <a:lstStyle/>
          <a:p>
            <a:pPr marL="0" indent="0" eaLnBrk="1" hangingPunct="1">
              <a:lnSpc>
                <a:spcPct val="95000"/>
              </a:lnSpc>
              <a:spcBef>
                <a:spcPct val="0"/>
              </a:spcBef>
              <a:buFontTx/>
              <a:buNone/>
              <a:defRPr/>
            </a:pPr>
            <a:r>
              <a:rPr lang="en-US" altLang="en-US" sz="1600" smtClean="0">
                <a:solidFill>
                  <a:srgbClr val="000000"/>
                </a:solidFill>
                <a:latin typeface="Arial" pitchFamily="34" charset="0"/>
              </a:rPr>
              <a:t>Breadboard 1</a:t>
            </a:r>
            <a:endParaRPr lang="en-US" altLang="en-US" smtClean="0"/>
          </a:p>
          <a:p>
            <a:pPr marL="0" indent="0" eaLnBrk="1" hangingPunct="1">
              <a:lnSpc>
                <a:spcPct val="95000"/>
              </a:lnSpc>
              <a:spcBef>
                <a:spcPct val="0"/>
              </a:spcBef>
              <a:buFontTx/>
              <a:buNone/>
              <a:defRPr/>
            </a:pPr>
            <a:r>
              <a:rPr lang="en-US" altLang="en-US" sz="1600" smtClean="0">
                <a:solidFill>
                  <a:srgbClr val="000000"/>
                </a:solidFill>
                <a:latin typeface="Arial" pitchFamily="34" charset="0"/>
              </a:rPr>
              <a:t>Wire kit 1</a:t>
            </a:r>
            <a:endParaRPr lang="en-US" altLang="en-US" smtClean="0"/>
          </a:p>
          <a:p>
            <a:pPr marL="0" indent="0" eaLnBrk="1" hangingPunct="1">
              <a:lnSpc>
                <a:spcPct val="95000"/>
              </a:lnSpc>
              <a:spcBef>
                <a:spcPct val="0"/>
              </a:spcBef>
              <a:buFontTx/>
              <a:buNone/>
              <a:defRPr/>
            </a:pPr>
            <a:r>
              <a:rPr lang="en-US" altLang="en-US" sz="1600" smtClean="0">
                <a:solidFill>
                  <a:srgbClr val="000000"/>
                </a:solidFill>
                <a:latin typeface="Arial" pitchFamily="34" charset="0"/>
              </a:rPr>
              <a:t>Red LEDs 3</a:t>
            </a:r>
            <a:endParaRPr lang="en-US" altLang="en-US" smtClean="0"/>
          </a:p>
          <a:p>
            <a:pPr marL="0" indent="0" eaLnBrk="1" hangingPunct="1">
              <a:lnSpc>
                <a:spcPct val="95000"/>
              </a:lnSpc>
              <a:spcBef>
                <a:spcPct val="0"/>
              </a:spcBef>
              <a:buFontTx/>
              <a:buNone/>
              <a:defRPr/>
            </a:pPr>
            <a:r>
              <a:rPr lang="en-US" altLang="en-US" sz="1600" smtClean="0">
                <a:solidFill>
                  <a:srgbClr val="000000"/>
                </a:solidFill>
                <a:latin typeface="Arial" pitchFamily="34" charset="0"/>
              </a:rPr>
              <a:t>Green LEDs 3</a:t>
            </a:r>
            <a:endParaRPr lang="en-US" altLang="en-US" smtClean="0"/>
          </a:p>
          <a:p>
            <a:pPr marL="0" indent="0" eaLnBrk="1" hangingPunct="1">
              <a:lnSpc>
                <a:spcPct val="95000"/>
              </a:lnSpc>
              <a:spcBef>
                <a:spcPct val="0"/>
              </a:spcBef>
              <a:buFontTx/>
              <a:buNone/>
              <a:defRPr/>
            </a:pPr>
            <a:r>
              <a:rPr lang="en-US" altLang="en-US" sz="1600" smtClean="0">
                <a:solidFill>
                  <a:srgbClr val="000000"/>
                </a:solidFill>
                <a:latin typeface="Arial" pitchFamily="34" charset="0"/>
              </a:rPr>
              <a:t>Yellow LEDs 1</a:t>
            </a:r>
            <a:endParaRPr lang="en-US" altLang="en-US" smtClean="0"/>
          </a:p>
          <a:p>
            <a:pPr marL="0" indent="0" eaLnBrk="1" hangingPunct="1">
              <a:lnSpc>
                <a:spcPct val="95000"/>
              </a:lnSpc>
              <a:spcBef>
                <a:spcPct val="0"/>
              </a:spcBef>
              <a:buFontTx/>
              <a:buNone/>
              <a:defRPr/>
            </a:pPr>
            <a:r>
              <a:rPr lang="en-US" altLang="en-US" sz="1600" smtClean="0">
                <a:solidFill>
                  <a:srgbClr val="000000"/>
                </a:solidFill>
                <a:latin typeface="Arial" pitchFamily="34" charset="0"/>
              </a:rPr>
              <a:t>Photoresistor 1</a:t>
            </a:r>
            <a:endParaRPr lang="en-US" altLang="en-US" smtClean="0"/>
          </a:p>
          <a:p>
            <a:pPr marL="0" indent="0" eaLnBrk="1" hangingPunct="1">
              <a:lnSpc>
                <a:spcPct val="95000"/>
              </a:lnSpc>
              <a:spcBef>
                <a:spcPct val="0"/>
              </a:spcBef>
              <a:buFontTx/>
              <a:buNone/>
              <a:defRPr/>
            </a:pPr>
            <a:r>
              <a:rPr lang="en-US" altLang="en-US" sz="1600" smtClean="0">
                <a:solidFill>
                  <a:srgbClr val="000000"/>
                </a:solidFill>
                <a:latin typeface="Arial" pitchFamily="34" charset="0"/>
              </a:rPr>
              <a:t>xPiezo sensor 1</a:t>
            </a:r>
            <a:endParaRPr lang="en-US" altLang="en-US" smtClean="0"/>
          </a:p>
          <a:p>
            <a:pPr marL="0" indent="0" eaLnBrk="1" hangingPunct="1">
              <a:lnSpc>
                <a:spcPct val="95000"/>
              </a:lnSpc>
              <a:spcBef>
                <a:spcPct val="0"/>
              </a:spcBef>
              <a:buFontTx/>
              <a:buNone/>
              <a:defRPr/>
            </a:pPr>
            <a:r>
              <a:rPr lang="en-US" altLang="en-US" sz="1600" smtClean="0">
                <a:solidFill>
                  <a:srgbClr val="000000"/>
                </a:solidFill>
                <a:latin typeface="Arial" pitchFamily="34" charset="0"/>
              </a:rPr>
              <a:t>Button 3</a:t>
            </a:r>
            <a:endParaRPr lang="en-US" altLang="en-US" smtClean="0"/>
          </a:p>
          <a:p>
            <a:pPr marL="0" indent="0" eaLnBrk="1" hangingPunct="1">
              <a:lnSpc>
                <a:spcPct val="95000"/>
              </a:lnSpc>
              <a:spcBef>
                <a:spcPct val="0"/>
              </a:spcBef>
              <a:buFontTx/>
              <a:buNone/>
              <a:defRPr/>
            </a:pPr>
            <a:r>
              <a:rPr lang="en-US" altLang="en-US" sz="1600" smtClean="0">
                <a:solidFill>
                  <a:srgbClr val="000000"/>
                </a:solidFill>
                <a:latin typeface="Arial" pitchFamily="34" charset="0"/>
              </a:rPr>
              <a:t>Slide button, switch 1</a:t>
            </a:r>
            <a:endParaRPr lang="en-US" altLang="en-US" smtClean="0"/>
          </a:p>
          <a:p>
            <a:pPr marL="0" indent="0" eaLnBrk="1" hangingPunct="1">
              <a:lnSpc>
                <a:spcPct val="95000"/>
              </a:lnSpc>
              <a:spcBef>
                <a:spcPct val="0"/>
              </a:spcBef>
              <a:buFontTx/>
              <a:buNone/>
              <a:defRPr/>
            </a:pPr>
            <a:r>
              <a:rPr lang="en-US" altLang="en-US" sz="1600" smtClean="0">
                <a:solidFill>
                  <a:srgbClr val="000000"/>
                </a:solidFill>
                <a:latin typeface="Arial" pitchFamily="34" charset="0"/>
              </a:rPr>
              <a:t>Reed switch 1</a:t>
            </a:r>
            <a:endParaRPr lang="en-US" altLang="en-US" smtClean="0"/>
          </a:p>
          <a:p>
            <a:pPr marL="0" indent="0" eaLnBrk="1" hangingPunct="1">
              <a:lnSpc>
                <a:spcPct val="95000"/>
              </a:lnSpc>
              <a:spcBef>
                <a:spcPct val="0"/>
              </a:spcBef>
              <a:buFontTx/>
              <a:buNone/>
              <a:defRPr/>
            </a:pPr>
            <a:r>
              <a:rPr lang="en-US" altLang="en-US" sz="1600" smtClean="0">
                <a:solidFill>
                  <a:srgbClr val="000000"/>
                </a:solidFill>
                <a:latin typeface="Arial" pitchFamily="34" charset="0"/>
              </a:rPr>
              <a:t>Potentiometer </a:t>
            </a:r>
            <a:endParaRPr lang="en-US" altLang="en-US" smtClean="0"/>
          </a:p>
          <a:p>
            <a:pPr marL="0" indent="0" eaLnBrk="1" hangingPunct="1">
              <a:lnSpc>
                <a:spcPct val="95000"/>
              </a:lnSpc>
              <a:spcBef>
                <a:spcPct val="0"/>
              </a:spcBef>
              <a:buFontTx/>
              <a:buNone/>
              <a:defRPr/>
            </a:pPr>
            <a:r>
              <a:rPr lang="en-US" altLang="en-US" sz="1600" smtClean="0">
                <a:solidFill>
                  <a:srgbClr val="000000"/>
                </a:solidFill>
                <a:latin typeface="Arial" pitchFamily="34" charset="0"/>
              </a:rPr>
              <a:t>Hall effect sensor 1</a:t>
            </a:r>
            <a:endParaRPr lang="en-US" altLang="en-US" smtClean="0"/>
          </a:p>
          <a:p>
            <a:pPr marL="0" indent="0" eaLnBrk="1" hangingPunct="1">
              <a:lnSpc>
                <a:spcPct val="95000"/>
              </a:lnSpc>
              <a:spcBef>
                <a:spcPct val="0"/>
              </a:spcBef>
              <a:buFontTx/>
              <a:buNone/>
              <a:defRPr/>
            </a:pPr>
            <a:r>
              <a:rPr lang="en-US" altLang="en-US" sz="1600" smtClean="0">
                <a:solidFill>
                  <a:srgbClr val="000000"/>
                </a:solidFill>
                <a:latin typeface="Arial" pitchFamily="34" charset="0"/>
              </a:rPr>
              <a:t>Rare Earth Magnet 1</a:t>
            </a:r>
            <a:endParaRPr lang="en-US" altLang="en-US" smtClean="0"/>
          </a:p>
          <a:p>
            <a:pPr marL="0" indent="0" eaLnBrk="1" hangingPunct="1">
              <a:lnSpc>
                <a:spcPct val="95000"/>
              </a:lnSpc>
              <a:spcBef>
                <a:spcPct val="0"/>
              </a:spcBef>
              <a:buFontTx/>
              <a:buNone/>
              <a:defRPr/>
            </a:pPr>
            <a:r>
              <a:rPr lang="en-US" altLang="en-US" sz="1600" smtClean="0">
                <a:solidFill>
                  <a:srgbClr val="000000"/>
                </a:solidFill>
                <a:latin typeface="Arial" pitchFamily="34" charset="0"/>
              </a:rPr>
              <a:t>Tilt ball switch 1</a:t>
            </a:r>
            <a:endParaRPr lang="en-US" altLang="en-US" smtClean="0"/>
          </a:p>
          <a:p>
            <a:pPr marL="0" indent="0" eaLnBrk="1" hangingPunct="1">
              <a:lnSpc>
                <a:spcPct val="95000"/>
              </a:lnSpc>
              <a:spcBef>
                <a:spcPct val="0"/>
              </a:spcBef>
              <a:buFontTx/>
              <a:buNone/>
              <a:defRPr/>
            </a:pPr>
            <a:r>
              <a:rPr lang="en-US" altLang="en-US" sz="1600" smtClean="0">
                <a:solidFill>
                  <a:srgbClr val="000000"/>
                </a:solidFill>
                <a:latin typeface="Arial" pitchFamily="34" charset="0"/>
              </a:rPr>
              <a:t>Transistor pn2222 1</a:t>
            </a:r>
            <a:endParaRPr lang="en-US" altLang="en-US" smtClean="0"/>
          </a:p>
          <a:p>
            <a:pPr marL="0" indent="0" eaLnBrk="1" hangingPunct="1">
              <a:lnSpc>
                <a:spcPct val="95000"/>
              </a:lnSpc>
              <a:spcBef>
                <a:spcPct val="0"/>
              </a:spcBef>
              <a:buFontTx/>
              <a:buNone/>
              <a:defRPr/>
            </a:pPr>
            <a:r>
              <a:rPr lang="en-US" altLang="en-US" sz="1600" smtClean="0">
                <a:solidFill>
                  <a:srgbClr val="000000"/>
                </a:solidFill>
                <a:latin typeface="Arial" pitchFamily="34" charset="0"/>
              </a:rPr>
              <a:t>TIP120 1</a:t>
            </a:r>
            <a:endParaRPr lang="en-US" altLang="en-US" smtClean="0"/>
          </a:p>
          <a:p>
            <a:pPr marL="0" indent="0" eaLnBrk="1" hangingPunct="1">
              <a:lnSpc>
                <a:spcPct val="95000"/>
              </a:lnSpc>
              <a:spcBef>
                <a:spcPct val="0"/>
              </a:spcBef>
              <a:buFontTx/>
              <a:buNone/>
              <a:defRPr/>
            </a:pPr>
            <a:r>
              <a:rPr lang="en-US" altLang="en-US" sz="1600" smtClean="0">
                <a:solidFill>
                  <a:srgbClr val="000000"/>
                </a:solidFill>
                <a:latin typeface="Arial" pitchFamily="34" charset="0"/>
              </a:rPr>
              <a:t>Relay 1</a:t>
            </a:r>
            <a:endParaRPr lang="en-US" altLang="en-US" smtClean="0"/>
          </a:p>
          <a:p>
            <a:pPr marL="0" indent="0" eaLnBrk="1" hangingPunct="1">
              <a:lnSpc>
                <a:spcPct val="95000"/>
              </a:lnSpc>
              <a:spcBef>
                <a:spcPct val="0"/>
              </a:spcBef>
              <a:buFontTx/>
              <a:buNone/>
              <a:defRPr/>
            </a:pPr>
            <a:r>
              <a:rPr lang="en-US" altLang="en-US" sz="1600" smtClean="0">
                <a:solidFill>
                  <a:srgbClr val="000000"/>
                </a:solidFill>
                <a:latin typeface="Arial" pitchFamily="34" charset="0"/>
              </a:rPr>
              <a:t>RGB led 1</a:t>
            </a:r>
            <a:endParaRPr lang="en-US" altLang="en-US" smtClean="0"/>
          </a:p>
          <a:p>
            <a:pPr marL="0" indent="0" eaLnBrk="1" hangingPunct="1">
              <a:lnSpc>
                <a:spcPct val="95000"/>
              </a:lnSpc>
              <a:spcBef>
                <a:spcPct val="0"/>
              </a:spcBef>
              <a:buFontTx/>
              <a:buNone/>
              <a:defRPr/>
            </a:pPr>
            <a:r>
              <a:rPr lang="en-US" altLang="en-US" sz="1600" smtClean="0">
                <a:solidFill>
                  <a:srgbClr val="000000"/>
                </a:solidFill>
                <a:latin typeface="Arial" pitchFamily="34" charset="0"/>
              </a:rPr>
              <a:t>Dc toy motor 1</a:t>
            </a:r>
            <a:endParaRPr lang="en-US" altLang="en-US" smtClean="0"/>
          </a:p>
          <a:p>
            <a:pPr marL="0" indent="0" eaLnBrk="1" hangingPunct="1">
              <a:lnSpc>
                <a:spcPct val="95000"/>
              </a:lnSpc>
              <a:spcBef>
                <a:spcPct val="0"/>
              </a:spcBef>
              <a:buFontTx/>
              <a:buNone/>
              <a:defRPr/>
            </a:pPr>
            <a:r>
              <a:rPr lang="en-US" altLang="en-US" sz="1600" smtClean="0">
                <a:solidFill>
                  <a:srgbClr val="000000"/>
                </a:solidFill>
                <a:latin typeface="Arial" pitchFamily="34" charset="0"/>
              </a:rPr>
              <a:t>Diode 1n4001 1</a:t>
            </a:r>
            <a:endParaRPr lang="en-US" altLang="en-US" smtClean="0"/>
          </a:p>
          <a:p>
            <a:pPr marL="0" indent="0" eaLnBrk="1" hangingPunct="1">
              <a:lnSpc>
                <a:spcPct val="95000"/>
              </a:lnSpc>
              <a:spcBef>
                <a:spcPct val="0"/>
              </a:spcBef>
              <a:buFontTx/>
              <a:buNone/>
              <a:defRPr/>
            </a:pPr>
            <a:r>
              <a:rPr lang="en-US" altLang="en-US" sz="1600" smtClean="0">
                <a:solidFill>
                  <a:srgbClr val="000000"/>
                </a:solidFill>
                <a:latin typeface="Arial" pitchFamily="34" charset="0"/>
              </a:rPr>
              <a:t>Lm7805 1</a:t>
            </a:r>
            <a:endParaRPr lang="en-US" altLang="en-US" smtClean="0"/>
          </a:p>
          <a:p>
            <a:pPr marL="0" indent="0" eaLnBrk="1" hangingPunct="1">
              <a:lnSpc>
                <a:spcPct val="95000"/>
              </a:lnSpc>
              <a:spcBef>
                <a:spcPct val="0"/>
              </a:spcBef>
              <a:buFontTx/>
              <a:buNone/>
              <a:defRPr/>
            </a:pPr>
            <a:r>
              <a:rPr lang="en-US" altLang="en-US" sz="1600" smtClean="0">
                <a:solidFill>
                  <a:srgbClr val="000000"/>
                </a:solidFill>
                <a:latin typeface="Arial" pitchFamily="34" charset="0"/>
              </a:rPr>
              <a:t>Power connector 1</a:t>
            </a:r>
            <a:endParaRPr lang="en-US" altLang="en-US" smtClean="0"/>
          </a:p>
          <a:p>
            <a:pPr marL="0" indent="0" eaLnBrk="1" hangingPunct="1">
              <a:lnSpc>
                <a:spcPct val="95000"/>
              </a:lnSpc>
              <a:spcBef>
                <a:spcPct val="0"/>
              </a:spcBef>
              <a:buFontTx/>
              <a:buNone/>
              <a:defRPr/>
            </a:pPr>
            <a:r>
              <a:rPr lang="en-US" altLang="en-US" sz="1600" smtClean="0">
                <a:solidFill>
                  <a:srgbClr val="000000"/>
                </a:solidFill>
                <a:latin typeface="Arial" pitchFamily="34" charset="0"/>
              </a:rPr>
              <a:t>9v snap power connector 1</a:t>
            </a:r>
            <a:endParaRPr lang="en-US" altLang="en-US" smtClean="0"/>
          </a:p>
          <a:p>
            <a:pPr marL="0" indent="0" eaLnBrk="1" hangingPunct="1">
              <a:lnSpc>
                <a:spcPct val="95000"/>
              </a:lnSpc>
              <a:spcBef>
                <a:spcPct val="0"/>
              </a:spcBef>
              <a:buFontTx/>
              <a:buNone/>
              <a:defRPr/>
            </a:pPr>
            <a:endParaRPr lang="en-US" altLang="en-US" sz="1600" smtClean="0">
              <a:solidFill>
                <a:srgbClr val="000000"/>
              </a:solidFill>
              <a:latin typeface="Arial" pitchFamily="34" charset="0"/>
            </a:endParaRPr>
          </a:p>
        </p:txBody>
      </p:sp>
      <p:sp>
        <p:nvSpPr>
          <p:cNvPr id="7172" name="Text Box 4"/>
          <p:cNvSpPr txBox="1">
            <a:spLocks noChangeArrowheads="1"/>
          </p:cNvSpPr>
          <p:nvPr/>
        </p:nvSpPr>
        <p:spPr bwMode="auto">
          <a:xfrm>
            <a:off x="4716463" y="1754188"/>
            <a:ext cx="4913312" cy="527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Times New Roman" charset="0"/>
                <a:ea typeface="ＭＳ Ｐゴシック" charset="0"/>
              </a:defRPr>
            </a:lvl1pPr>
            <a:lvl2pPr indent="-342900">
              <a:defRPr sz="2400">
                <a:solidFill>
                  <a:schemeClr val="tx1"/>
                </a:solidFill>
                <a:latin typeface="Times New Roman" charset="0"/>
                <a:ea typeface="ＭＳ Ｐゴシック" charset="0"/>
              </a:defRPr>
            </a:lvl2pPr>
            <a:lvl3pPr marL="857250" indent="-285750">
              <a:defRPr sz="2400">
                <a:solidFill>
                  <a:schemeClr val="tx1"/>
                </a:solidFill>
                <a:latin typeface="Times New Roman" charset="0"/>
                <a:ea typeface="ＭＳ Ｐゴシック" charset="0"/>
              </a:defRPr>
            </a:lvl3pPr>
            <a:lvl4pPr marL="1257300" indent="-228600">
              <a:defRPr sz="2400">
                <a:solidFill>
                  <a:schemeClr val="tx1"/>
                </a:solidFill>
                <a:latin typeface="Times New Roman" charset="0"/>
                <a:ea typeface="ＭＳ Ｐゴシック" charset="0"/>
              </a:defRPr>
            </a:lvl4pPr>
            <a:lvl5pPr marL="1714500" indent="-228600">
              <a:defRPr sz="2400">
                <a:solidFill>
                  <a:schemeClr val="tx1"/>
                </a:solidFill>
                <a:latin typeface="Times New Roman" charset="0"/>
                <a:ea typeface="ＭＳ Ｐゴシック" charset="0"/>
              </a:defRPr>
            </a:lvl5pPr>
            <a:lvl6pPr marL="2171700" indent="-228600" fontAlgn="base">
              <a:spcBef>
                <a:spcPct val="0"/>
              </a:spcBef>
              <a:spcAft>
                <a:spcPct val="0"/>
              </a:spcAft>
              <a:defRPr sz="2400">
                <a:solidFill>
                  <a:schemeClr val="tx1"/>
                </a:solidFill>
                <a:latin typeface="Times New Roman" charset="0"/>
                <a:ea typeface="ＭＳ Ｐゴシック" charset="0"/>
              </a:defRPr>
            </a:lvl6pPr>
            <a:lvl7pPr marL="2628900" indent="-228600" fontAlgn="base">
              <a:spcBef>
                <a:spcPct val="0"/>
              </a:spcBef>
              <a:spcAft>
                <a:spcPct val="0"/>
              </a:spcAft>
              <a:defRPr sz="2400">
                <a:solidFill>
                  <a:schemeClr val="tx1"/>
                </a:solidFill>
                <a:latin typeface="Times New Roman" charset="0"/>
                <a:ea typeface="ＭＳ Ｐゴシック" charset="0"/>
              </a:defRPr>
            </a:lvl7pPr>
            <a:lvl8pPr marL="3086100" indent="-228600" fontAlgn="base">
              <a:spcBef>
                <a:spcPct val="0"/>
              </a:spcBef>
              <a:spcAft>
                <a:spcPct val="0"/>
              </a:spcAft>
              <a:defRPr sz="2400">
                <a:solidFill>
                  <a:schemeClr val="tx1"/>
                </a:solidFill>
                <a:latin typeface="Times New Roman" charset="0"/>
                <a:ea typeface="ＭＳ Ｐゴシック" charset="0"/>
              </a:defRPr>
            </a:lvl8pPr>
            <a:lvl9pPr marL="3543300" indent="-228600" fontAlgn="base">
              <a:spcBef>
                <a:spcPct val="0"/>
              </a:spcBef>
              <a:spcAft>
                <a:spcPct val="0"/>
              </a:spcAft>
              <a:defRPr sz="2400">
                <a:solidFill>
                  <a:schemeClr val="tx1"/>
                </a:solidFill>
                <a:latin typeface="Times New Roman" charset="0"/>
                <a:ea typeface="ＭＳ Ｐゴシック" charset="0"/>
              </a:defRPr>
            </a:lvl9pPr>
          </a:lstStyle>
          <a:p>
            <a:pPr>
              <a:lnSpc>
                <a:spcPct val="95000"/>
              </a:lnSpc>
              <a:defRPr/>
            </a:pPr>
            <a:r>
              <a:rPr lang="en-US" sz="1600">
                <a:solidFill>
                  <a:srgbClr val="000000"/>
                </a:solidFill>
                <a:latin typeface="Arial" charset="0"/>
              </a:rPr>
              <a:t>10uf capacitor 1</a:t>
            </a:r>
            <a:endParaRPr lang="en-US"/>
          </a:p>
          <a:p>
            <a:pPr>
              <a:lnSpc>
                <a:spcPct val="95000"/>
              </a:lnSpc>
              <a:defRPr/>
            </a:pPr>
            <a:r>
              <a:rPr lang="en-US" sz="1600">
                <a:solidFill>
                  <a:srgbClr val="000000"/>
                </a:solidFill>
                <a:latin typeface="Arial" charset="0"/>
              </a:rPr>
              <a:t>47uf 1</a:t>
            </a:r>
            <a:endParaRPr lang="en-US"/>
          </a:p>
          <a:p>
            <a:pPr>
              <a:lnSpc>
                <a:spcPct val="95000"/>
              </a:lnSpc>
              <a:defRPr/>
            </a:pPr>
            <a:r>
              <a:rPr lang="en-US" sz="1600">
                <a:solidFill>
                  <a:srgbClr val="000000"/>
                </a:solidFill>
                <a:latin typeface="Arial" charset="0"/>
              </a:rPr>
              <a:t>100uf 1</a:t>
            </a:r>
            <a:endParaRPr lang="en-US"/>
          </a:p>
          <a:p>
            <a:pPr>
              <a:lnSpc>
                <a:spcPct val="95000"/>
              </a:lnSpc>
              <a:defRPr/>
            </a:pPr>
            <a:r>
              <a:rPr lang="en-US" sz="1600">
                <a:solidFill>
                  <a:srgbClr val="000000"/>
                </a:solidFill>
                <a:latin typeface="Arial" charset="0"/>
              </a:rPr>
              <a:t>1000uf Cap 1</a:t>
            </a:r>
            <a:endParaRPr lang="en-US"/>
          </a:p>
          <a:p>
            <a:pPr>
              <a:lnSpc>
                <a:spcPct val="95000"/>
              </a:lnSpc>
              <a:defRPr/>
            </a:pPr>
            <a:r>
              <a:rPr lang="en-US" sz="1600">
                <a:solidFill>
                  <a:srgbClr val="000000"/>
                </a:solidFill>
                <a:latin typeface="Arial" charset="0"/>
              </a:rPr>
              <a:t>1500uf cap 6.3v 1</a:t>
            </a:r>
            <a:endParaRPr lang="en-US"/>
          </a:p>
          <a:p>
            <a:pPr>
              <a:lnSpc>
                <a:spcPct val="95000"/>
              </a:lnSpc>
              <a:defRPr/>
            </a:pPr>
            <a:r>
              <a:rPr lang="en-US" sz="1600">
                <a:solidFill>
                  <a:srgbClr val="000000"/>
                </a:solidFill>
                <a:latin typeface="Arial" charset="0"/>
              </a:rPr>
              <a:t>10k Resistors 1</a:t>
            </a:r>
            <a:endParaRPr lang="en-US"/>
          </a:p>
          <a:p>
            <a:pPr>
              <a:lnSpc>
                <a:spcPct val="95000"/>
              </a:lnSpc>
              <a:defRPr/>
            </a:pPr>
            <a:r>
              <a:rPr lang="en-US" sz="1600">
                <a:solidFill>
                  <a:srgbClr val="000000"/>
                </a:solidFill>
                <a:latin typeface="Arial" charset="0"/>
              </a:rPr>
              <a:t>1k Resistors 1</a:t>
            </a:r>
            <a:endParaRPr lang="en-US"/>
          </a:p>
          <a:p>
            <a:pPr>
              <a:lnSpc>
                <a:spcPct val="95000"/>
              </a:lnSpc>
              <a:defRPr/>
            </a:pPr>
            <a:r>
              <a:rPr lang="en-US" sz="1600">
                <a:solidFill>
                  <a:srgbClr val="000000"/>
                </a:solidFill>
                <a:latin typeface="Arial" charset="0"/>
              </a:rPr>
              <a:t>330 ohm Resistors 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247650" y="304800"/>
            <a:ext cx="9664700" cy="914400"/>
          </a:xfrm>
        </p:spPr>
        <p:txBody>
          <a:bodyPr lIns="0" tIns="0" rIns="0" bIns="0" anchor="t"/>
          <a:lstStyle/>
          <a:p>
            <a:pPr algn="l" eaLnBrk="1" hangingPunct="1">
              <a:lnSpc>
                <a:spcPct val="95000"/>
              </a:lnSpc>
              <a:defRPr/>
            </a:pPr>
            <a:r>
              <a:rPr lang="en-US" sz="4300">
                <a:solidFill>
                  <a:srgbClr val="000000"/>
                </a:solidFill>
                <a:latin typeface="Arial" charset="0"/>
                <a:ea typeface="+mj-ea"/>
                <a:cs typeface="+mj-cs"/>
              </a:rPr>
              <a:t>About parts</a:t>
            </a:r>
          </a:p>
        </p:txBody>
      </p:sp>
      <p:sp>
        <p:nvSpPr>
          <p:cNvPr id="9218" name="Rectangle 2"/>
          <p:cNvSpPr>
            <a:spLocks noGrp="1" noChangeArrowheads="1"/>
          </p:cNvSpPr>
          <p:nvPr>
            <p:ph type="body" idx="1"/>
          </p:nvPr>
        </p:nvSpPr>
        <p:spPr>
          <a:xfrm>
            <a:off x="247650" y="1828800"/>
            <a:ext cx="9664700" cy="5486400"/>
          </a:xfrm>
        </p:spPr>
        <p:txBody>
          <a:bodyPr lIns="0" tIns="0" rIns="0" bIns="0"/>
          <a:lstStyle/>
          <a:p>
            <a:pPr marL="0" indent="0" eaLnBrk="1" hangingPunct="1">
              <a:lnSpc>
                <a:spcPct val="95000"/>
              </a:lnSpc>
              <a:spcBef>
                <a:spcPct val="0"/>
              </a:spcBef>
              <a:buFontTx/>
              <a:buNone/>
              <a:defRPr/>
            </a:pPr>
            <a:r>
              <a:rPr lang="en-US" sz="2700">
                <a:solidFill>
                  <a:srgbClr val="000000"/>
                </a:solidFill>
                <a:latin typeface="Arial" charset="0"/>
                <a:ea typeface="+mn-ea"/>
                <a:cs typeface="+mn-cs"/>
              </a:rPr>
              <a:t>Symmetric vs Asymmetric</a:t>
            </a:r>
            <a:endParaRPr lang="en-US">
              <a:ea typeface="+mn-ea"/>
              <a:cs typeface="+mn-cs"/>
            </a:endParaRPr>
          </a:p>
          <a:p>
            <a:pPr marL="0" indent="0" eaLnBrk="1" hangingPunct="1">
              <a:lnSpc>
                <a:spcPct val="95000"/>
              </a:lnSpc>
              <a:spcBef>
                <a:spcPct val="0"/>
              </a:spcBef>
              <a:buFontTx/>
              <a:buNone/>
              <a:defRPr/>
            </a:pPr>
            <a:r>
              <a:rPr lang="en-US" sz="2700">
                <a:solidFill>
                  <a:srgbClr val="000000"/>
                </a:solidFill>
                <a:latin typeface="Arial" charset="0"/>
                <a:ea typeface="+mn-ea"/>
                <a:cs typeface="+mn-cs"/>
              </a:rPr>
              <a:t>Polarized</a:t>
            </a:r>
            <a:endParaRPr lang="en-US">
              <a:ea typeface="+mn-ea"/>
              <a:cs typeface="+mn-cs"/>
            </a:endParaRPr>
          </a:p>
          <a:p>
            <a:pPr marL="0" indent="0" eaLnBrk="1" hangingPunct="1">
              <a:lnSpc>
                <a:spcPct val="95000"/>
              </a:lnSpc>
              <a:spcBef>
                <a:spcPct val="0"/>
              </a:spcBef>
              <a:buFontTx/>
              <a:buNone/>
              <a:defRPr/>
            </a:pPr>
            <a:r>
              <a:rPr lang="en-US" sz="2700">
                <a:solidFill>
                  <a:srgbClr val="000000"/>
                </a:solidFill>
                <a:latin typeface="Arial" charset="0"/>
                <a:ea typeface="+mn-ea"/>
                <a:cs typeface="+mn-cs"/>
              </a:rPr>
              <a:t>Physics and chemistry in a tiny package</a:t>
            </a:r>
            <a:endParaRPr lang="en-US">
              <a:ea typeface="+mn-ea"/>
              <a:cs typeface="+mn-cs"/>
            </a:endParaRPr>
          </a:p>
          <a:p>
            <a:pPr marL="0" indent="0" eaLnBrk="1" hangingPunct="1">
              <a:lnSpc>
                <a:spcPct val="95000"/>
              </a:lnSpc>
              <a:spcBef>
                <a:spcPct val="0"/>
              </a:spcBef>
              <a:buFontTx/>
              <a:buNone/>
              <a:defRPr/>
            </a:pPr>
            <a:r>
              <a:rPr lang="en-US" sz="2700">
                <a:solidFill>
                  <a:srgbClr val="000000"/>
                </a:solidFill>
                <a:latin typeface="Arial" charset="0"/>
                <a:ea typeface="+mn-ea"/>
                <a:cs typeface="+mn-cs"/>
              </a:rPr>
              <a:t>Explain Data Sheets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247650" y="304800"/>
            <a:ext cx="9664700" cy="914400"/>
          </a:xfrm>
        </p:spPr>
        <p:txBody>
          <a:bodyPr lIns="0" tIns="0" rIns="0" bIns="0" anchor="t"/>
          <a:lstStyle/>
          <a:p>
            <a:pPr algn="l" eaLnBrk="1" hangingPunct="1">
              <a:lnSpc>
                <a:spcPct val="95000"/>
              </a:lnSpc>
              <a:defRPr/>
            </a:pPr>
            <a:r>
              <a:rPr lang="en-US" sz="4300">
                <a:solidFill>
                  <a:srgbClr val="000000"/>
                </a:solidFill>
                <a:latin typeface="Arial" charset="0"/>
                <a:ea typeface="+mj-ea"/>
                <a:cs typeface="+mj-cs"/>
              </a:rPr>
              <a:t>What is electricity?</a:t>
            </a:r>
          </a:p>
        </p:txBody>
      </p:sp>
      <p:sp>
        <p:nvSpPr>
          <p:cNvPr id="10242" name="Rectangle 2"/>
          <p:cNvSpPr>
            <a:spLocks noGrp="1" noChangeArrowheads="1"/>
          </p:cNvSpPr>
          <p:nvPr>
            <p:ph type="body" idx="1"/>
          </p:nvPr>
        </p:nvSpPr>
        <p:spPr>
          <a:xfrm>
            <a:off x="247650" y="1828800"/>
            <a:ext cx="9664700" cy="5486400"/>
          </a:xfrm>
        </p:spPr>
        <p:txBody>
          <a:bodyPr lIns="0" tIns="0" rIns="0" bIns="0"/>
          <a:lstStyle/>
          <a:p>
            <a:pPr marL="0" indent="0" eaLnBrk="1" hangingPunct="1">
              <a:lnSpc>
                <a:spcPct val="95000"/>
              </a:lnSpc>
              <a:spcBef>
                <a:spcPct val="0"/>
              </a:spcBef>
              <a:buFontTx/>
              <a:buNone/>
              <a:defRPr/>
            </a:pPr>
            <a:r>
              <a:rPr lang="en-US" sz="2700">
                <a:solidFill>
                  <a:srgbClr val="000000"/>
                </a:solidFill>
                <a:latin typeface="Arial" charset="0"/>
                <a:ea typeface="+mn-ea"/>
                <a:cs typeface="+mn-cs"/>
              </a:rPr>
              <a:t>What kinds are there?</a:t>
            </a:r>
            <a:endParaRPr lang="en-US">
              <a:ea typeface="+mn-ea"/>
              <a:cs typeface="+mn-cs"/>
            </a:endParaRPr>
          </a:p>
          <a:p>
            <a:pPr marL="0" indent="0" eaLnBrk="1" hangingPunct="1">
              <a:lnSpc>
                <a:spcPct val="95000"/>
              </a:lnSpc>
              <a:spcBef>
                <a:spcPct val="0"/>
              </a:spcBef>
              <a:buFontTx/>
              <a:buNone/>
              <a:defRPr/>
            </a:pPr>
            <a:r>
              <a:rPr lang="en-US" sz="2700">
                <a:solidFill>
                  <a:srgbClr val="000000"/>
                </a:solidFill>
                <a:latin typeface="Arial" charset="0"/>
                <a:ea typeface="+mn-ea"/>
                <a:cs typeface="+mn-cs"/>
              </a:rPr>
              <a:t>What can it do?</a:t>
            </a:r>
            <a:endParaRPr lang="en-US">
              <a:ea typeface="+mn-ea"/>
              <a:cs typeface="+mn-cs"/>
            </a:endParaRPr>
          </a:p>
          <a:p>
            <a:pPr marL="0" indent="0" eaLnBrk="1" hangingPunct="1">
              <a:lnSpc>
                <a:spcPct val="95000"/>
              </a:lnSpc>
              <a:spcBef>
                <a:spcPct val="0"/>
              </a:spcBef>
              <a:buFontTx/>
              <a:buNone/>
              <a:defRPr/>
            </a:pPr>
            <a:r>
              <a:rPr lang="en-US" sz="2700">
                <a:solidFill>
                  <a:srgbClr val="000000"/>
                </a:solidFill>
                <a:latin typeface="Arial" charset="0"/>
                <a:ea typeface="+mn-ea"/>
                <a:cs typeface="+mn-cs"/>
              </a:rPr>
              <a:t>What are the dangers?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47650" y="304800"/>
            <a:ext cx="9664700" cy="914400"/>
          </a:xfrm>
        </p:spPr>
        <p:txBody>
          <a:bodyPr lIns="0" tIns="0" rIns="0" bIns="0" anchor="t"/>
          <a:lstStyle/>
          <a:p>
            <a:pPr algn="l" eaLnBrk="1" hangingPunct="1">
              <a:lnSpc>
                <a:spcPct val="95000"/>
              </a:lnSpc>
              <a:defRPr/>
            </a:pPr>
            <a:r>
              <a:rPr lang="en-US" sz="4300">
                <a:solidFill>
                  <a:srgbClr val="000000"/>
                </a:solidFill>
                <a:latin typeface="Arial" charset="0"/>
                <a:ea typeface="+mj-ea"/>
                <a:cs typeface="+mj-cs"/>
              </a:rPr>
              <a:t>Batteries as a power source</a:t>
            </a:r>
          </a:p>
        </p:txBody>
      </p:sp>
      <p:sp>
        <p:nvSpPr>
          <p:cNvPr id="11266" name="Rectangle 2"/>
          <p:cNvSpPr>
            <a:spLocks noGrp="1" noChangeArrowheads="1"/>
          </p:cNvSpPr>
          <p:nvPr>
            <p:ph type="body" idx="1"/>
          </p:nvPr>
        </p:nvSpPr>
        <p:spPr>
          <a:xfrm>
            <a:off x="247650" y="1219200"/>
            <a:ext cx="9655175" cy="5483225"/>
          </a:xfrm>
        </p:spPr>
        <p:txBody>
          <a:bodyPr lIns="0" tIns="0" rIns="0" bIns="0"/>
          <a:lstStyle/>
          <a:p>
            <a:pPr marL="0" indent="0" eaLnBrk="1" hangingPunct="1">
              <a:lnSpc>
                <a:spcPct val="95000"/>
              </a:lnSpc>
              <a:spcBef>
                <a:spcPct val="0"/>
              </a:spcBef>
              <a:buFontTx/>
              <a:buNone/>
              <a:defRPr/>
            </a:pPr>
            <a:r>
              <a:rPr lang="en-US" sz="2700">
                <a:solidFill>
                  <a:srgbClr val="000000"/>
                </a:solidFill>
                <a:latin typeface="Arial" charset="0"/>
                <a:ea typeface="+mn-ea"/>
                <a:cs typeface="+mn-cs"/>
              </a:rPr>
              <a:t>What kinds of batteries are there?</a:t>
            </a:r>
          </a:p>
        </p:txBody>
      </p:sp>
      <p:pic>
        <p:nvPicPr>
          <p:cNvPr id="7172" name="Picture 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1727200"/>
            <a:ext cx="7770813" cy="582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247650" y="304800"/>
            <a:ext cx="9664700" cy="914400"/>
          </a:xfrm>
        </p:spPr>
        <p:txBody>
          <a:bodyPr lIns="0" tIns="0" rIns="0" bIns="0" anchor="t"/>
          <a:lstStyle/>
          <a:p>
            <a:pPr algn="l" eaLnBrk="1" hangingPunct="1">
              <a:lnSpc>
                <a:spcPct val="95000"/>
              </a:lnSpc>
              <a:defRPr/>
            </a:pPr>
            <a:r>
              <a:rPr lang="en-US" sz="4300">
                <a:solidFill>
                  <a:srgbClr val="000000"/>
                </a:solidFill>
                <a:latin typeface="Arial" charset="0"/>
                <a:ea typeface="+mj-ea"/>
                <a:cs typeface="+mj-cs"/>
              </a:rPr>
              <a:t>What is a circuit?</a:t>
            </a:r>
          </a:p>
        </p:txBody>
      </p:sp>
      <p:sp>
        <p:nvSpPr>
          <p:cNvPr id="12290" name="Rectangle 2"/>
          <p:cNvSpPr>
            <a:spLocks noGrp="1" noChangeArrowheads="1"/>
          </p:cNvSpPr>
          <p:nvPr>
            <p:ph type="body" idx="1"/>
          </p:nvPr>
        </p:nvSpPr>
        <p:spPr>
          <a:xfrm>
            <a:off x="247650" y="1828800"/>
            <a:ext cx="9664700" cy="5486400"/>
          </a:xfrm>
        </p:spPr>
        <p:txBody>
          <a:bodyPr lIns="0" tIns="0" rIns="0" bIns="0"/>
          <a:lstStyle/>
          <a:p>
            <a:pPr marL="0" indent="0" eaLnBrk="1" hangingPunct="1">
              <a:lnSpc>
                <a:spcPct val="95000"/>
              </a:lnSpc>
              <a:spcBef>
                <a:spcPct val="0"/>
              </a:spcBef>
              <a:buFontTx/>
              <a:buNone/>
              <a:defRPr/>
            </a:pPr>
            <a:r>
              <a:rPr lang="en-US" sz="2700">
                <a:solidFill>
                  <a:srgbClr val="000000"/>
                </a:solidFill>
                <a:latin typeface="Arial" charset="0"/>
                <a:ea typeface="+mn-ea"/>
                <a:cs typeface="+mn-cs"/>
              </a:rPr>
              <a:t>Combination of electronic parts, wires connected between power sources. It's like a physical program. It's also like setting up dominoes in sequence.</a:t>
            </a:r>
            <a:endParaRPr lang="en-US">
              <a:ea typeface="+mn-ea"/>
              <a:cs typeface="+mn-cs"/>
            </a:endParaRPr>
          </a:p>
          <a:p>
            <a:pPr marL="0" indent="0" eaLnBrk="1" hangingPunct="1">
              <a:lnSpc>
                <a:spcPct val="95000"/>
              </a:lnSpc>
              <a:spcBef>
                <a:spcPct val="0"/>
              </a:spcBef>
              <a:buFontTx/>
              <a:buNone/>
              <a:defRPr/>
            </a:pPr>
            <a:endParaRPr lang="en-US" sz="2700">
              <a:solidFill>
                <a:srgbClr val="000000"/>
              </a:solidFill>
              <a:latin typeface="Arial" charset="0"/>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238125" y="295275"/>
            <a:ext cx="9663113" cy="909638"/>
          </a:xfrm>
        </p:spPr>
        <p:txBody>
          <a:bodyPr lIns="0" tIns="0" rIns="0" bIns="0" anchor="t"/>
          <a:lstStyle/>
          <a:p>
            <a:pPr algn="l" eaLnBrk="1" hangingPunct="1">
              <a:lnSpc>
                <a:spcPct val="95000"/>
              </a:lnSpc>
              <a:defRPr/>
            </a:pPr>
            <a:r>
              <a:rPr lang="en-US" sz="4300">
                <a:solidFill>
                  <a:srgbClr val="000000"/>
                </a:solidFill>
                <a:latin typeface="Arial" charset="0"/>
                <a:ea typeface="+mj-ea"/>
                <a:cs typeface="+mj-cs"/>
              </a:rPr>
              <a:t>What is a breadboard?</a:t>
            </a:r>
          </a:p>
        </p:txBody>
      </p:sp>
      <p:sp>
        <p:nvSpPr>
          <p:cNvPr id="14338" name="Rectangle 2"/>
          <p:cNvSpPr>
            <a:spLocks noGrp="1" noChangeArrowheads="1"/>
          </p:cNvSpPr>
          <p:nvPr>
            <p:ph type="body" idx="1"/>
          </p:nvPr>
        </p:nvSpPr>
        <p:spPr>
          <a:xfrm>
            <a:off x="247650" y="1828800"/>
            <a:ext cx="9664700" cy="5486400"/>
          </a:xfrm>
        </p:spPr>
        <p:txBody>
          <a:bodyPr lIns="0" tIns="0" rIns="0" bIns="0"/>
          <a:lstStyle/>
          <a:p>
            <a:pPr marL="0" indent="0" eaLnBrk="1" hangingPunct="1">
              <a:lnSpc>
                <a:spcPct val="95000"/>
              </a:lnSpc>
              <a:spcBef>
                <a:spcPct val="0"/>
              </a:spcBef>
              <a:buFontTx/>
              <a:buNone/>
              <a:defRPr/>
            </a:pPr>
            <a:r>
              <a:rPr lang="en-US" sz="2700" dirty="0">
                <a:solidFill>
                  <a:srgbClr val="000000"/>
                </a:solidFill>
                <a:latin typeface="Arial" charset="0"/>
                <a:ea typeface="+mn-ea"/>
                <a:cs typeface="+mn-cs"/>
              </a:rPr>
              <a:t>What are they good for?</a:t>
            </a:r>
            <a:endParaRPr lang="en-US" dirty="0">
              <a:ea typeface="+mn-ea"/>
              <a:cs typeface="+mn-cs"/>
            </a:endParaRPr>
          </a:p>
          <a:p>
            <a:pPr marL="0" indent="0" eaLnBrk="1" hangingPunct="1">
              <a:lnSpc>
                <a:spcPct val="95000"/>
              </a:lnSpc>
              <a:spcBef>
                <a:spcPct val="0"/>
              </a:spcBef>
              <a:buFontTx/>
              <a:buNone/>
              <a:defRPr/>
            </a:pPr>
            <a:r>
              <a:rPr lang="en-US" sz="2700" dirty="0" err="1">
                <a:solidFill>
                  <a:srgbClr val="000000"/>
                </a:solidFill>
                <a:latin typeface="Arial" charset="0"/>
                <a:ea typeface="+mn-ea"/>
                <a:cs typeface="+mn-cs"/>
              </a:rPr>
              <a:t>Creatings</a:t>
            </a:r>
            <a:r>
              <a:rPr lang="en-US" sz="2700" dirty="0">
                <a:solidFill>
                  <a:srgbClr val="000000"/>
                </a:solidFill>
                <a:latin typeface="Arial" charset="0"/>
                <a:ea typeface="+mn-ea"/>
                <a:cs typeface="+mn-cs"/>
              </a:rPr>
              <a:t>, organizing, and prototyping a circuit.</a:t>
            </a:r>
            <a:endParaRPr lang="en-US" dirty="0">
              <a:ea typeface="+mn-ea"/>
              <a:cs typeface="+mn-cs"/>
            </a:endParaRPr>
          </a:p>
          <a:p>
            <a:pPr marL="0" indent="0" eaLnBrk="1" hangingPunct="1">
              <a:lnSpc>
                <a:spcPct val="95000"/>
              </a:lnSpc>
              <a:spcBef>
                <a:spcPct val="0"/>
              </a:spcBef>
              <a:buFontTx/>
              <a:buNone/>
              <a:defRPr/>
            </a:pPr>
            <a:endParaRPr lang="en-US" sz="2700" dirty="0">
              <a:solidFill>
                <a:srgbClr val="000000"/>
              </a:solidFill>
              <a:latin typeface="Arial" charset="0"/>
              <a:ea typeface="+mn-ea"/>
              <a:cs typeface="+mn-cs"/>
            </a:endParaRPr>
          </a:p>
          <a:p>
            <a:pPr marL="0" indent="0" eaLnBrk="1" hangingPunct="1">
              <a:lnSpc>
                <a:spcPct val="95000"/>
              </a:lnSpc>
              <a:spcBef>
                <a:spcPct val="0"/>
              </a:spcBef>
              <a:buFontTx/>
              <a:buNone/>
              <a:defRPr/>
            </a:pPr>
            <a:r>
              <a:rPr lang="en-US" sz="2700" dirty="0" smtClean="0">
                <a:solidFill>
                  <a:srgbClr val="000000"/>
                </a:solidFill>
                <a:latin typeface="Arial" charset="0"/>
                <a:ea typeface="+mn-ea"/>
                <a:cs typeface="+mn-cs"/>
              </a:rPr>
              <a:t>Literally </a:t>
            </a:r>
            <a:r>
              <a:rPr lang="en-US" sz="2700" dirty="0">
                <a:solidFill>
                  <a:srgbClr val="000000"/>
                </a:solidFill>
                <a:latin typeface="Arial" charset="0"/>
                <a:ea typeface="+mn-ea"/>
                <a:cs typeface="+mn-cs"/>
              </a:rPr>
              <a:t>started out as a bread board with nails.</a:t>
            </a: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5200" y="3657600"/>
            <a:ext cx="45212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627</TotalTime>
  <Words>631</Words>
  <Application>Microsoft Office PowerPoint</Application>
  <PresentationFormat>Custom</PresentationFormat>
  <Paragraphs>174</Paragraphs>
  <Slides>33</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Times New Roman</vt:lpstr>
      <vt:lpstr>MS PGothic</vt:lpstr>
      <vt:lpstr>Arial</vt:lpstr>
      <vt:lpstr>Default Design</vt:lpstr>
      <vt:lpstr>Fair Use Building and Research Labs Presents</vt:lpstr>
      <vt:lpstr>What we're going to learn today:</vt:lpstr>
      <vt:lpstr>PowerPoint Presentation</vt:lpstr>
      <vt:lpstr>Class Parts List</vt:lpstr>
      <vt:lpstr>About parts</vt:lpstr>
      <vt:lpstr>What is electricity?</vt:lpstr>
      <vt:lpstr>Batteries as a power source</vt:lpstr>
      <vt:lpstr>What is a circuit?</vt:lpstr>
      <vt:lpstr>What is a breadboard?</vt:lpstr>
      <vt:lpstr>What are LEDs?</vt:lpstr>
      <vt:lpstr>Hello World for a Circuit</vt:lpstr>
      <vt:lpstr>LED Circuit</vt:lpstr>
      <vt:lpstr>Series circuit example</vt:lpstr>
      <vt:lpstr>Parallel Circuit example</vt:lpstr>
      <vt:lpstr>Parallel and Series Circuit Example</vt:lpstr>
      <vt:lpstr>Fundamental Parts</vt:lpstr>
      <vt:lpstr>What are resistors?</vt:lpstr>
      <vt:lpstr>Resistor Color Code</vt:lpstr>
      <vt:lpstr>Variable resistor: The potentiometer</vt:lpstr>
      <vt:lpstr>RGB LED</vt:lpstr>
      <vt:lpstr>LED and Photoresistor</vt:lpstr>
      <vt:lpstr>What are capacitors?</vt:lpstr>
      <vt:lpstr>Capacitors in series</vt:lpstr>
      <vt:lpstr>Capacitors in Parallel</vt:lpstr>
      <vt:lpstr>Capacitors in series and parallel</vt:lpstr>
      <vt:lpstr>Make a voltage regulator</vt:lpstr>
      <vt:lpstr>Turn things on and off with a:</vt:lpstr>
      <vt:lpstr>Transistors</vt:lpstr>
      <vt:lpstr>Hall Effect Sensor</vt:lpstr>
      <vt:lpstr>Reed Switch Example</vt:lpstr>
      <vt:lpstr>Tilt ball switch</vt:lpstr>
      <vt:lpstr>Motors</vt:lpstr>
      <vt:lpstr>Relay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Erwin Susanto</cp:lastModifiedBy>
  <cp:revision>3</cp:revision>
  <dcterms:created xsi:type="dcterms:W3CDTF">2004-05-06T09:28:21Z</dcterms:created>
  <dcterms:modified xsi:type="dcterms:W3CDTF">2017-09-06T00:15:08Z</dcterms:modified>
</cp:coreProperties>
</file>