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handoutMasterIdLst>
    <p:handoutMasterId r:id="rId30"/>
  </p:handoutMasterIdLst>
  <p:sldIdLst>
    <p:sldId id="257" r:id="rId2"/>
    <p:sldId id="258" r:id="rId3"/>
    <p:sldId id="259"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80" r:id="rId18"/>
    <p:sldId id="275" r:id="rId19"/>
    <p:sldId id="276" r:id="rId20"/>
    <p:sldId id="277" r:id="rId21"/>
    <p:sldId id="278" r:id="rId22"/>
    <p:sldId id="279" r:id="rId23"/>
    <p:sldId id="281" r:id="rId24"/>
    <p:sldId id="282" r:id="rId25"/>
    <p:sldId id="283" r:id="rId26"/>
    <p:sldId id="284" r:id="rId27"/>
    <p:sldId id="285" r:id="rId28"/>
  </p:sldIdLst>
  <p:sldSz cx="9144000" cy="6858000" type="screen4x3"/>
  <p:notesSz cx="6997700" cy="92710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00FF"/>
    <a:srgbClr val="008000"/>
    <a:srgbClr val="FFCC00"/>
    <a:srgbClr val="5F5F5F"/>
    <a:srgbClr val="808080"/>
    <a:srgbClr val="996633"/>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0942" autoAdjust="0"/>
  </p:normalViewPr>
  <p:slideViewPr>
    <p:cSldViewPr>
      <p:cViewPr>
        <p:scale>
          <a:sx n="73" d="100"/>
          <a:sy n="73" d="100"/>
        </p:scale>
        <p:origin x="-13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defTabSz="930275">
              <a:defRPr sz="1200" smtClean="0"/>
            </a:lvl1pPr>
          </a:lstStyle>
          <a:p>
            <a:pPr>
              <a:defRPr/>
            </a:pPr>
            <a:endParaRPr lang="en-US"/>
          </a:p>
        </p:txBody>
      </p:sp>
      <p:sp>
        <p:nvSpPr>
          <p:cNvPr id="21507" name="Rectangle 3"/>
          <p:cNvSpPr>
            <a:spLocks noGrp="1" noChangeArrowheads="1"/>
          </p:cNvSpPr>
          <p:nvPr>
            <p:ph type="dt" sz="quarter"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algn="r" defTabSz="930275">
              <a:defRPr sz="1200" smtClean="0"/>
            </a:lvl1pPr>
          </a:lstStyle>
          <a:p>
            <a:pPr>
              <a:defRPr/>
            </a:pPr>
            <a:endParaRPr lang="en-US"/>
          </a:p>
        </p:txBody>
      </p:sp>
      <p:sp>
        <p:nvSpPr>
          <p:cNvPr id="21508" name="Rectangle 4"/>
          <p:cNvSpPr>
            <a:spLocks noGrp="1" noChangeArrowheads="1"/>
          </p:cNvSpPr>
          <p:nvPr>
            <p:ph type="ftr" sz="quarter" idx="2"/>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defTabSz="930275">
              <a:defRPr sz="1200" smtClean="0"/>
            </a:lvl1pPr>
          </a:lstStyle>
          <a:p>
            <a:pPr>
              <a:defRPr/>
            </a:pPr>
            <a:endParaRPr lang="en-US"/>
          </a:p>
        </p:txBody>
      </p:sp>
      <p:sp>
        <p:nvSpPr>
          <p:cNvPr id="21509" name="Rectangle 5"/>
          <p:cNvSpPr>
            <a:spLocks noGrp="1" noChangeArrowheads="1"/>
          </p:cNvSpPr>
          <p:nvPr>
            <p:ph type="sldNum" sz="quarter" idx="3"/>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algn="r" defTabSz="930275">
              <a:defRPr sz="1200" smtClean="0"/>
            </a:lvl1pPr>
          </a:lstStyle>
          <a:p>
            <a:pPr>
              <a:defRPr/>
            </a:pPr>
            <a:fld id="{57D5B753-FD20-40D0-BA8E-D201B3192CAC}" type="slidenum">
              <a:rPr lang="en-US"/>
              <a:pPr>
                <a:defRPr/>
              </a:pPr>
              <a:t>‹#›</a:t>
            </a:fld>
            <a:endParaRPr lang="en-US"/>
          </a:p>
        </p:txBody>
      </p:sp>
    </p:spTree>
    <p:extLst>
      <p:ext uri="{BB962C8B-B14F-4D97-AF65-F5344CB8AC3E}">
        <p14:creationId xmlns:p14="http://schemas.microsoft.com/office/powerpoint/2010/main" val="447357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defTabSz="930275">
              <a:defRPr sz="1200" smtClean="0"/>
            </a:lvl1pPr>
          </a:lstStyle>
          <a:p>
            <a:pPr>
              <a:defRPr/>
            </a:pPr>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algn="r" defTabSz="930275">
              <a:defRPr sz="1200" smtClean="0"/>
            </a:lvl1pPr>
          </a:lstStyle>
          <a:p>
            <a:pPr>
              <a:defRPr/>
            </a:pPr>
            <a:endParaRPr lang="en-US"/>
          </a:p>
        </p:txBody>
      </p:sp>
      <p:sp>
        <p:nvSpPr>
          <p:cNvPr id="30724" name="Rectangle 4"/>
          <p:cNvSpPr>
            <a:spLocks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3450" y="4403725"/>
            <a:ext cx="51308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074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defTabSz="930275">
              <a:defRPr sz="1200" smtClean="0"/>
            </a:lvl1pPr>
          </a:lstStyle>
          <a:p>
            <a:pPr>
              <a:defRPr/>
            </a:pPr>
            <a:endParaRPr lang="en-US"/>
          </a:p>
        </p:txBody>
      </p:sp>
      <p:sp>
        <p:nvSpPr>
          <p:cNvPr id="3079" name="Rectangle 7"/>
          <p:cNvSpPr>
            <a:spLocks noGrp="1" noChangeArrowheads="1"/>
          </p:cNvSpPr>
          <p:nvPr>
            <p:ph type="sldNum" sz="quarter" idx="5"/>
          </p:nvPr>
        </p:nvSpPr>
        <p:spPr bwMode="auto">
          <a:xfrm>
            <a:off x="3965575" y="88074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algn="r" defTabSz="930275">
              <a:defRPr sz="1200" smtClean="0"/>
            </a:lvl1pPr>
          </a:lstStyle>
          <a:p>
            <a:pPr>
              <a:defRPr/>
            </a:pPr>
            <a:fld id="{6563528D-55BC-4516-A829-D30FCC14C3B0}" type="slidenum">
              <a:rPr lang="en-US"/>
              <a:pPr>
                <a:defRPr/>
              </a:pPr>
              <a:t>‹#›</a:t>
            </a:fld>
            <a:endParaRPr lang="en-US"/>
          </a:p>
        </p:txBody>
      </p:sp>
    </p:spTree>
    <p:extLst>
      <p:ext uri="{BB962C8B-B14F-4D97-AF65-F5344CB8AC3E}">
        <p14:creationId xmlns:p14="http://schemas.microsoft.com/office/powerpoint/2010/main" val="2123450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2DB27997-AF36-40DF-BCE6-A225202530FF}" type="slidenum">
              <a:rPr lang="en-US" sz="1200"/>
              <a:pPr eaLnBrk="1" hangingPunct="1"/>
              <a:t>1</a:t>
            </a:fld>
            <a:endParaRPr lang="en-US" sz="120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smtClean="0"/>
              <a:t>Prepared by Jim Giammanco</a:t>
            </a:r>
          </a:p>
          <a:p>
            <a:pPr eaLnBrk="1" hangingPunct="1"/>
            <a:r>
              <a:rPr lang="en-US" smtClean="0"/>
              <a:t>&lt;</a:t>
            </a:r>
            <a:r>
              <a:rPr lang="en-US" i="1" smtClean="0"/>
              <a:t>giamman@rouge.phys.lsu.edu</a:t>
            </a:r>
            <a:r>
              <a:rPr lang="en-US" smtClean="0"/>
              <a:t>&gt;</a:t>
            </a:r>
          </a:p>
          <a:p>
            <a:pPr eaLnBrk="1" hangingPunct="1"/>
            <a:endParaRPr lang="en-US" smtClean="0"/>
          </a:p>
          <a:p>
            <a:pPr eaLnBrk="1" hangingPunct="1"/>
            <a:r>
              <a:rPr lang="en-US" smtClean="0"/>
              <a:t>Students will learn to identify the most commonly used electronic components and to determine component values by interpreting the manufacturer’s markings. Students will also learn the precautions needed to protect components from electrostatic discharge, as well as when it is important to observe the polarity of a component when it is installed into a circuit.</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E05183B5-F131-4B24-A8CA-7A1F3B642375}" type="slidenum">
              <a:rPr lang="en-US" sz="1200"/>
              <a:pPr eaLnBrk="1" hangingPunct="1"/>
              <a:t>10</a:t>
            </a:fld>
            <a:endParaRPr lang="en-US" sz="120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smtClean="0"/>
              <a:t>Ferrite and iron powder inductor cores are often made in the form of toroids,  since a toroidal coils is self-shielding, that is, its magnetic flux is confined to the interior of the core. Toroidal transformers are widely used in high frequency circuits because of this self-shielding property.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B10CFF3E-350B-4A52-8F3B-DD4F0E6B431F}" type="slidenum">
              <a:rPr lang="en-US" sz="1200"/>
              <a:pPr eaLnBrk="1" hangingPunct="1"/>
              <a:t>11</a:t>
            </a:fld>
            <a:endParaRPr lang="en-US" sz="120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smtClean="0"/>
              <a:t>The molded inductor is marker brown-black-black-gold, meaning 10 x 10</a:t>
            </a:r>
            <a:r>
              <a:rPr lang="en-US" baseline="30000" smtClean="0"/>
              <a:t>0</a:t>
            </a:r>
            <a:r>
              <a:rPr lang="en-US" smtClean="0"/>
              <a:t> </a:t>
            </a:r>
            <a:r>
              <a:rPr lang="el-GR" smtClean="0">
                <a:cs typeface="Times New Roman" pitchFamily="18" charset="0"/>
              </a:rPr>
              <a:t>μ</a:t>
            </a:r>
            <a:r>
              <a:rPr lang="en-US" smtClean="0">
                <a:cs typeface="Times New Roman" pitchFamily="18" charset="0"/>
              </a:rPr>
              <a:t>H, or 10 </a:t>
            </a:r>
            <a:r>
              <a:rPr lang="el-GR" smtClean="0">
                <a:cs typeface="Times New Roman" pitchFamily="18" charset="0"/>
              </a:rPr>
              <a:t>μ</a:t>
            </a:r>
            <a:r>
              <a:rPr lang="en-US" smtClean="0">
                <a:cs typeface="Times New Roman" pitchFamily="18" charset="0"/>
              </a:rPr>
              <a:t>H, </a:t>
            </a:r>
            <a:r>
              <a:rPr lang="en-US" smtClean="0"/>
              <a:t>with 5% tolerance.</a:t>
            </a:r>
          </a:p>
          <a:p>
            <a:pPr eaLnBrk="1" hangingPunct="1"/>
            <a:r>
              <a:rPr lang="en-US" smtClean="0"/>
              <a:t>Other inductor types are often unmaked, with value indcated on packaging materials only.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C10BE88F-DB8E-4D14-9740-74C2721CE62D}" type="slidenum">
              <a:rPr lang="en-US" sz="1200"/>
              <a:pPr eaLnBrk="1" hangingPunct="1"/>
              <a:t>12</a:t>
            </a:fld>
            <a:endParaRPr lang="en-US" sz="120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smtClean="0"/>
              <a:t>The temperature variability is due to changes in the permeability of the core material with temperature. A coreless, that is, air core, inductor will be the most stable. Other materials, such as plastics or ceramics, add mechanical stability and are nearly as temperature stable as air. Ferrites are the least desireable, as their permeabilty can change with both temperature and flux density (nonlinear behavior).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A0736B95-4A85-47EE-B083-E3084507FC91}" type="slidenum">
              <a:rPr lang="en-US" sz="1200"/>
              <a:pPr eaLnBrk="1" hangingPunct="1"/>
              <a:t>13</a:t>
            </a:fld>
            <a:endParaRPr lang="en-US" sz="120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smtClean="0"/>
              <a:t>In the “old days” a drop or two of melted beeswax was used to secure a coil to prevent mechanical shifting of the windings.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1315AEEE-3CFC-4090-B6AA-2AD7B6DC7F11}" type="slidenum">
              <a:rPr lang="en-US" sz="1200"/>
              <a:pPr eaLnBrk="1" hangingPunct="1"/>
              <a:t>14</a:t>
            </a:fld>
            <a:endParaRPr lang="en-US" sz="120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smtClean="0"/>
              <a:t>Early diodes were vacuum tube devices. Now, almost all are semiconductors.</a:t>
            </a:r>
          </a:p>
          <a:p>
            <a:pPr eaLnBrk="1" hangingPunct="1"/>
            <a:r>
              <a:rPr lang="en-US" smtClean="0"/>
              <a:t>Symbols are, left to right, a light emitting diode (LED), common diode, and zener diode.</a:t>
            </a:r>
          </a:p>
          <a:p>
            <a:pPr eaLnBrk="1" hangingPunct="1"/>
            <a:r>
              <a:rPr lang="en-US" smtClean="0"/>
              <a:t>The arrow on the symbol represents the cathode (negative) lead, and the bar represents the anode (positive) lead.</a:t>
            </a:r>
          </a:p>
          <a:p>
            <a:pPr eaLnBrk="1" hangingPunct="1"/>
            <a:r>
              <a:rPr lang="en-US" smtClean="0"/>
              <a:t>In effect, the arrow points in the direction of conventional current flow (positive charge motion)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2D7EFE7D-95B5-467E-8D74-C528FDE57D0D}" type="slidenum">
              <a:rPr lang="en-US" sz="1200"/>
              <a:pPr eaLnBrk="1" hangingPunct="1"/>
              <a:t>15</a:t>
            </a:fld>
            <a:endParaRPr lang="en-US" sz="120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smtClean="0"/>
              <a:t>The cathode (negative) lead of the cylindrical diodes is denoted by the banded end.</a:t>
            </a:r>
          </a:p>
          <a:p>
            <a:pPr eaLnBrk="1" hangingPunct="1"/>
            <a:r>
              <a:rPr lang="en-US" smtClean="0"/>
              <a:t>Note the flatted side of the LED. This usually denotes the cathode (negative) end of the diode. Often the anode (positive) lead will be slight longer than the cathode lead.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8E1DD439-ACEA-4DDE-A0EC-BCB27026CB69}" type="slidenum">
              <a:rPr lang="en-US" sz="1200"/>
              <a:pPr eaLnBrk="1" hangingPunct="1"/>
              <a:t>16</a:t>
            </a:fld>
            <a:endParaRPr lang="en-US" sz="120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smtClean="0"/>
              <a:t>Silicon diodes have a forward voltage drop of about 0.7 V, for germanium it’s about 0.4 V. Silicon rectifier diodes nay have reverse voltage ratings of a kilovolt or more, and maximum forward current of tens or even hundreds of amperes. For small signal electronics 100 V PIV and 50 mA forward current are typical. The forward drop of light emitting diodes depends on their color. Red is least, blue is most. Leakage current are usually in microamps or even nanoamps.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622D4368-9FFF-4441-9A51-00052E575812}" type="slidenum">
              <a:rPr lang="en-US" sz="1200"/>
              <a:pPr eaLnBrk="1" hangingPunct="1"/>
              <a:t>17</a:t>
            </a:fld>
            <a:endParaRPr lang="en-US" sz="120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smtClean="0"/>
              <a:t>It’s only the small signal diodes that may have some sensitivity to ESD.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E6798718-577F-40A1-A307-3185F4F8EEB1}" type="slidenum">
              <a:rPr lang="en-US" sz="1200"/>
              <a:pPr eaLnBrk="1" hangingPunct="1"/>
              <a:t>18</a:t>
            </a:fld>
            <a:endParaRPr lang="en-US" sz="120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smtClean="0"/>
              <a:t>In ballooning applications, avoid switches, connectors, or controls that may accidentally be changed or moved. Sockets are best avoided if possible, with direct soldered connections being preferred. Two wires twisted together mat be a better alternative than a switch, as it will be obvious on inspection whether the connection is “ON” or “OFF.”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FFE61B49-2DE8-4F26-811E-6A689C635B64}" type="slidenum">
              <a:rPr lang="en-US" sz="1200"/>
              <a:pPr eaLnBrk="1" hangingPunct="1"/>
              <a:t>19</a:t>
            </a:fld>
            <a:endParaRPr lang="en-US" sz="120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smtClean="0"/>
              <a:t>The phone plugs also are manufactured with diameters of ¼” and 3/32”</a:t>
            </a:r>
          </a:p>
          <a:p>
            <a:pPr eaLnBrk="1" hangingPunct="1"/>
            <a:r>
              <a:rPr lang="en-US" smtClean="0"/>
              <a:t>The 1/8” plug is frequently sold as 3.5 mm, and the 3/32” plug as 2.5 mm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7265F2F8-66EC-4889-9BFF-6EEF9E523A8F}" type="slidenum">
              <a:rPr lang="en-US" sz="1200"/>
              <a:pPr eaLnBrk="1" hangingPunct="1"/>
              <a:t>2</a:t>
            </a:fld>
            <a:endParaRPr lang="en-US" sz="120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2132F723-E848-4FA6-8C12-4BF5FD62DB3A}" type="slidenum">
              <a:rPr lang="en-US" sz="1200"/>
              <a:pPr eaLnBrk="1" hangingPunct="1"/>
              <a:t>20</a:t>
            </a:fld>
            <a:endParaRPr lang="en-US" sz="120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D904EC7C-B7B7-4F4A-9ACC-D431E2DC0A53}" type="slidenum">
              <a:rPr lang="en-US" sz="1200"/>
              <a:pPr eaLnBrk="1" hangingPunct="1"/>
              <a:t>21</a:t>
            </a:fld>
            <a:endParaRPr lang="en-US" sz="120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smtClean="0"/>
              <a:t>The first transistor was fashioned at Bell Labs in 1948.</a:t>
            </a:r>
          </a:p>
          <a:p>
            <a:pPr eaLnBrk="1" hangingPunct="1"/>
            <a:r>
              <a:rPr lang="en-US" smtClean="0"/>
              <a:t>The circuit symbols are, left to right, </a:t>
            </a:r>
          </a:p>
          <a:p>
            <a:pPr eaLnBrk="1" hangingPunct="1"/>
            <a:r>
              <a:rPr lang="en-US" smtClean="0"/>
              <a:t>- NPN bipolar junction transistor (BJT)</a:t>
            </a:r>
          </a:p>
          <a:p>
            <a:pPr eaLnBrk="1" hangingPunct="1"/>
            <a:r>
              <a:rPr lang="en-US" smtClean="0"/>
              <a:t>- PNP bipolar junction transistor</a:t>
            </a:r>
          </a:p>
          <a:p>
            <a:pPr eaLnBrk="1" hangingPunct="1"/>
            <a:r>
              <a:rPr lang="en-US" smtClean="0"/>
              <a:t>- N channel junction field effect transistor (JFET)</a:t>
            </a:r>
          </a:p>
          <a:p>
            <a:pPr eaLnBrk="1" hangingPunct="1"/>
            <a:r>
              <a:rPr lang="en-US" smtClean="0"/>
              <a:t>- P channel junction field effect transistor</a:t>
            </a:r>
          </a:p>
          <a:p>
            <a:pPr eaLnBrk="1" hangingPunct="1"/>
            <a:r>
              <a:rPr lang="en-US" smtClean="0"/>
              <a:t>- P channel metal oxide on semiconductor, insulated gate, field effect transistor (MOSFET or IGFET)</a:t>
            </a:r>
          </a:p>
          <a:p>
            <a:pPr eaLnBrk="1" hangingPunct="1"/>
            <a:r>
              <a:rPr lang="en-US" smtClean="0"/>
              <a:t>- N channel metal oxide on semiconductor, insulated gate, field effect transistor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10F9C989-4448-4122-A600-2858DF8509A2}" type="slidenum">
              <a:rPr lang="en-US" sz="1200"/>
              <a:pPr eaLnBrk="1" hangingPunct="1"/>
              <a:t>22</a:t>
            </a:fld>
            <a:endParaRPr lang="en-US"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smtClean="0"/>
              <a:t>Pinouts may vary from manufacturer to manufacturer. It is always best to consult the data sheets.</a:t>
            </a:r>
          </a:p>
          <a:p>
            <a:pPr eaLnBrk="1" hangingPunct="1"/>
            <a:r>
              <a:rPr lang="en-US" smtClean="0"/>
              <a:t>For the TO-18 package, the lead near the small tab on the can is almost always the emiiter.</a:t>
            </a:r>
          </a:p>
          <a:p>
            <a:pPr eaLnBrk="1" hangingPunct="1"/>
            <a:r>
              <a:rPr lang="en-US" smtClean="0"/>
              <a:t>The physical size of the package affect the power dissipation capability of the devices. TO-92 and TO-18 packages are limited to a few tens or hundreds of miliiwatts. The TO-220 package can dissipate several watts.</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1A95F747-F973-440A-8DAA-E006E3D5C742}" type="slidenum">
              <a:rPr lang="en-US" sz="1200"/>
              <a:pPr eaLnBrk="1" hangingPunct="1"/>
              <a:t>23</a:t>
            </a:fld>
            <a:endParaRPr lang="en-US"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smtClean="0"/>
              <a:t>It’s only the small signal diodes that may have some sensitivity to ESD.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4363C0A0-CA54-4219-9BCD-38F07A75E3AA}" type="slidenum">
              <a:rPr lang="en-US" sz="1200"/>
              <a:pPr eaLnBrk="1" hangingPunct="1"/>
              <a:t>24</a:t>
            </a:fld>
            <a:endParaRPr lang="en-US"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smtClean="0"/>
              <a:t>Pictured is a “CANSAT” circuit board, forerunner of the “BALLOONSAT” flight computer board.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A9A90CB0-86F3-4BFE-A5D4-A4971EB0BCE4}" type="slidenum">
              <a:rPr lang="en-US" sz="1200"/>
              <a:pPr eaLnBrk="1" hangingPunct="1"/>
              <a:t>25</a:t>
            </a:fld>
            <a:endParaRPr lang="en-US" sz="120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smtClean="0"/>
              <a:t>When the label on the chip reads correctly from left to right, pin 1 will be in the lower left corner of the chip.</a:t>
            </a:r>
          </a:p>
          <a:p>
            <a:pPr eaLnBrk="1" hangingPunct="1"/>
            <a:r>
              <a:rPr lang="en-US" smtClean="0"/>
              <a:t>This is a DIP-14 package, meaning “dual-in-line, 14 pin”</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F57917C9-B17C-476D-B6CB-BE805EFCE5B7}" type="slidenum">
              <a:rPr lang="en-US" sz="1200"/>
              <a:pPr eaLnBrk="1" hangingPunct="1"/>
              <a:t>26</a:t>
            </a:fld>
            <a:endParaRPr lang="en-US" sz="120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smtClean="0"/>
              <a:t>Often the leads of an IC will need to be gently straightened in order to fit into a socket or into the holes of a printed circuit board.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464DE513-69FD-42EC-86EF-98D3D9B2B8C6}" type="slidenum">
              <a:rPr lang="en-US" sz="1200"/>
              <a:pPr eaLnBrk="1" hangingPunct="1"/>
              <a:t>27</a:t>
            </a:fld>
            <a:endParaRPr lang="en-US"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smtClean="0"/>
              <a:t>A 1 meg-ohm resistor in series between the personal grounding strap and the earth connection provides an adequate path for static discharge, while limiting any accidental currents to a few microamps.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1B5EF7B7-F1E8-4E61-8A91-00B5F1535EBE}" type="slidenum">
              <a:rPr lang="en-US" sz="1200"/>
              <a:pPr eaLnBrk="1" hangingPunct="1"/>
              <a:t>3</a:t>
            </a:fld>
            <a:endParaRPr lang="en-US" sz="120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smtClean="0"/>
              <a:t>There have been various other ditties used in the past to remember the color code. Most are unsuitable for polite company.</a:t>
            </a:r>
          </a:p>
          <a:p>
            <a:pPr eaLnBrk="1" hangingPunct="1"/>
            <a:r>
              <a:rPr lang="en-US" smtClean="0"/>
              <a:t>When the tolerance band is not present, 20% tolerance is assumed.</a:t>
            </a:r>
          </a:p>
          <a:p>
            <a:pPr eaLnBrk="1" hangingPunct="1"/>
            <a:r>
              <a:rPr lang="en-US" smtClean="0"/>
              <a:t>Some precision resistors will have three “significant digit” bands before the multiplier band.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3A7DCEE6-9526-442C-B747-7E37F4FCFC57}" type="slidenum">
              <a:rPr lang="en-US" sz="1200"/>
              <a:pPr eaLnBrk="1" hangingPunct="1"/>
              <a:t>4</a:t>
            </a:fld>
            <a:endParaRPr lang="en-US" sz="120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smtClean="0"/>
              <a:t>Good practice is to select a resistor whose power rating is at least two or three times the expected power dissipation. For most low power, low voltage circuits, ¼ watt resistors are appropriate. The three 10% tolerance carbon composition reistors shown are (top to bottom) ½ watt, 1 watt, and 2 watt. Their values are 3.9M, 47K, and 390K. The two smaller resistors are ¼ watt, the top is carbon film, 200</a:t>
            </a:r>
            <a:r>
              <a:rPr lang="el-GR" smtClean="0">
                <a:cs typeface="Times New Roman" pitchFamily="18" charset="0"/>
              </a:rPr>
              <a:t>Ω</a:t>
            </a:r>
            <a:r>
              <a:rPr lang="en-US" smtClean="0">
                <a:cs typeface="Times New Roman" pitchFamily="18" charset="0"/>
              </a:rPr>
              <a:t> 5%, and the bottom is metal film, 47K 2%.</a:t>
            </a:r>
            <a:endParaRPr lang="el-GR"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5D78CA89-EEE4-4ECC-A0B7-BCC350E8F92C}" type="slidenum">
              <a:rPr lang="en-US" sz="1200"/>
              <a:pPr eaLnBrk="1" hangingPunct="1"/>
              <a:t>5</a:t>
            </a:fld>
            <a:endParaRPr lang="en-US" sz="120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smtClean="0"/>
              <a:t>Good construction practice is to install all resistors with their color bands oriented in the same direction. This makes reading the color code on parts already installed much easier. Resistor leads should be bent by grasping the wire with needle node pliers and appling the bending force to the wire, not to the resistor body.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3F4ED21F-7E34-4E90-8537-822C2555D4C5}" type="slidenum">
              <a:rPr lang="en-US" sz="1200"/>
              <a:pPr eaLnBrk="1" hangingPunct="1"/>
              <a:t>6</a:t>
            </a:fld>
            <a:endParaRPr lang="en-US" sz="120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smtClean="0"/>
              <a:t>The </a:t>
            </a:r>
            <a:r>
              <a:rPr lang="en-US" i="1" smtClean="0"/>
              <a:t>nanofarad </a:t>
            </a:r>
            <a:r>
              <a:rPr lang="en-US" smtClean="0"/>
              <a:t>(nF)</a:t>
            </a:r>
            <a:r>
              <a:rPr lang="en-US" i="1" smtClean="0"/>
              <a:t> </a:t>
            </a:r>
            <a:r>
              <a:rPr lang="en-US" smtClean="0"/>
              <a:t>is commonly used in Europe, but that nomenclature is rare in USA and Canada.</a:t>
            </a:r>
          </a:p>
          <a:p>
            <a:pPr eaLnBrk="1" hangingPunct="1"/>
            <a:r>
              <a:rPr lang="en-US" smtClean="0"/>
              <a:t>Polarized capacitors are often referred to as</a:t>
            </a:r>
            <a:r>
              <a:rPr lang="en-US" i="1" smtClean="0"/>
              <a:t> electrolytics </a:t>
            </a:r>
            <a:r>
              <a:rPr lang="en-US" smtClean="0"/>
              <a:t>because the plate and dieletric structures are formed by a chemical reaction involving an electrolyte.</a:t>
            </a:r>
            <a:endParaRPr lang="en-US" i="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9E7C194F-3E70-4A53-93A0-824C249B52C2}" type="slidenum">
              <a:rPr lang="en-US" sz="1200"/>
              <a:pPr eaLnBrk="1" hangingPunct="1"/>
              <a:t>7</a:t>
            </a:fld>
            <a:endParaRPr lang="en-US" sz="120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smtClean="0"/>
              <a:t>Ceramic disk – 471J means 47 x 10</a:t>
            </a:r>
            <a:r>
              <a:rPr lang="en-US" baseline="30000" smtClean="0"/>
              <a:t>1</a:t>
            </a:r>
            <a:r>
              <a:rPr lang="en-US" smtClean="0"/>
              <a:t>  pf, or 471 pF, the J stands for 5% tolerance</a:t>
            </a:r>
          </a:p>
          <a:p>
            <a:pPr eaLnBrk="1" hangingPunct="1"/>
            <a:r>
              <a:rPr lang="en-US" smtClean="0"/>
              <a:t>Monolithic ceramic – 102 means 10 x 10</a:t>
            </a:r>
            <a:r>
              <a:rPr lang="en-US" baseline="30000" smtClean="0"/>
              <a:t>2</a:t>
            </a:r>
            <a:r>
              <a:rPr lang="en-US" smtClean="0"/>
              <a:t> pf or 1000 pf, or 0.001 </a:t>
            </a:r>
            <a:r>
              <a:rPr lang="el-GR" smtClean="0">
                <a:cs typeface="Times New Roman" pitchFamily="18" charset="0"/>
              </a:rPr>
              <a:t>μ</a:t>
            </a:r>
            <a:r>
              <a:rPr lang="en-US" smtClean="0">
                <a:cs typeface="Times New Roman" pitchFamily="18" charset="0"/>
              </a:rPr>
              <a:t>F</a:t>
            </a:r>
          </a:p>
          <a:p>
            <a:pPr eaLnBrk="1" hangingPunct="1"/>
            <a:r>
              <a:rPr lang="en-US" smtClean="0">
                <a:cs typeface="Times New Roman" pitchFamily="18" charset="0"/>
              </a:rPr>
              <a:t>Dipper mico – 220 means 220 pF</a:t>
            </a:r>
          </a:p>
          <a:p>
            <a:pPr eaLnBrk="1" hangingPunct="1"/>
            <a:r>
              <a:rPr lang="en-US" smtClean="0">
                <a:cs typeface="Times New Roman" pitchFamily="18" charset="0"/>
              </a:rPr>
              <a:t>Mylar (left) - .005 means 0.005 </a:t>
            </a:r>
            <a:r>
              <a:rPr lang="el-GR" smtClean="0">
                <a:cs typeface="Times New Roman" pitchFamily="18" charset="0"/>
              </a:rPr>
              <a:t>μ</a:t>
            </a:r>
            <a:r>
              <a:rPr lang="en-US" smtClean="0">
                <a:cs typeface="Times New Roman" pitchFamily="18" charset="0"/>
              </a:rPr>
              <a:t>F</a:t>
            </a:r>
          </a:p>
          <a:p>
            <a:pPr eaLnBrk="1" hangingPunct="1"/>
            <a:r>
              <a:rPr lang="en-US" smtClean="0">
                <a:cs typeface="Times New Roman" pitchFamily="18" charset="0"/>
              </a:rPr>
              <a:t>Mylar (right) – 223 means 22 x 10</a:t>
            </a:r>
            <a:r>
              <a:rPr lang="en-US" baseline="30000" smtClean="0">
                <a:cs typeface="Times New Roman" pitchFamily="18" charset="0"/>
              </a:rPr>
              <a:t>3</a:t>
            </a:r>
            <a:r>
              <a:rPr lang="en-US" smtClean="0">
                <a:cs typeface="Times New Roman" pitchFamily="18" charset="0"/>
              </a:rPr>
              <a:t> pF or 22000 pF or 0.022 </a:t>
            </a:r>
            <a:r>
              <a:rPr lang="el-GR" smtClean="0">
                <a:cs typeface="Times New Roman" pitchFamily="18" charset="0"/>
              </a:rPr>
              <a:t>μ</a:t>
            </a:r>
            <a:r>
              <a:rPr lang="en-US" smtClean="0">
                <a:cs typeface="Times New Roman" pitchFamily="18" charset="0"/>
              </a:rPr>
              <a:t>F</a:t>
            </a:r>
          </a:p>
          <a:p>
            <a:pPr eaLnBrk="1" hangingPunct="1"/>
            <a:r>
              <a:rPr lang="en-US" smtClean="0">
                <a:cs typeface="Times New Roman" pitchFamily="18" charset="0"/>
              </a:rPr>
              <a:t>Solid tantalum – 1 35 means 1 </a:t>
            </a:r>
            <a:r>
              <a:rPr lang="el-GR" smtClean="0">
                <a:cs typeface="Times New Roman" pitchFamily="18" charset="0"/>
              </a:rPr>
              <a:t>μ</a:t>
            </a:r>
            <a:r>
              <a:rPr lang="en-US" smtClean="0">
                <a:cs typeface="Times New Roman" pitchFamily="18" charset="0"/>
              </a:rPr>
              <a:t>F at 35 WVDC</a:t>
            </a:r>
          </a:p>
          <a:p>
            <a:pPr eaLnBrk="1" hangingPunct="1"/>
            <a:r>
              <a:rPr lang="en-US" smtClean="0">
                <a:cs typeface="Times New Roman" pitchFamily="18" charset="0"/>
              </a:rPr>
              <a:t>Radial aluminum – as marked 100 </a:t>
            </a:r>
            <a:r>
              <a:rPr lang="el-GR" smtClean="0">
                <a:cs typeface="Times New Roman" pitchFamily="18" charset="0"/>
              </a:rPr>
              <a:t>μ</a:t>
            </a:r>
            <a:r>
              <a:rPr lang="en-US" smtClean="0">
                <a:cs typeface="Times New Roman" pitchFamily="18" charset="0"/>
              </a:rPr>
              <a:t>F at 50 WVDC</a:t>
            </a:r>
          </a:p>
          <a:p>
            <a:pPr eaLnBrk="1" hangingPunct="1"/>
            <a:r>
              <a:rPr lang="en-US" smtClean="0">
                <a:cs typeface="Times New Roman" pitchFamily="18" charset="0"/>
              </a:rPr>
              <a:t>Axial aluminum – as marked 100 </a:t>
            </a:r>
            <a:r>
              <a:rPr lang="el-GR" smtClean="0">
                <a:cs typeface="Times New Roman" pitchFamily="18" charset="0"/>
              </a:rPr>
              <a:t>μ</a:t>
            </a:r>
            <a:r>
              <a:rPr lang="en-US" smtClean="0">
                <a:cs typeface="Times New Roman" pitchFamily="18" charset="0"/>
              </a:rPr>
              <a:t>F  at 35 WVDC</a:t>
            </a:r>
          </a:p>
          <a:p>
            <a:pPr eaLnBrk="1" hangingPunct="1"/>
            <a:endParaRPr lang="el-GR" smtClean="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E31A0931-3FFB-4294-BFFC-EFEBF30D7A4A}" type="slidenum">
              <a:rPr lang="en-US" sz="1200"/>
              <a:pPr eaLnBrk="1" hangingPunct="1"/>
              <a:t>8</a:t>
            </a:fld>
            <a:endParaRPr lang="en-US" sz="120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smtClean="0"/>
              <a:t>NP0 (read N P zero) capacitors are the most temperature stable commonly available types. But they are gernerally only made in values up to a few hundreds of picofarads. Temperature stability is only an important consideration if the capacitor is part of a timing or frequency-determining circuit.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eaLnBrk="0" hangingPunct="0">
              <a:defRPr sz="3200">
                <a:solidFill>
                  <a:schemeClr val="tx1"/>
                </a:solidFill>
                <a:latin typeface="Times New Roman" pitchFamily="18" charset="0"/>
              </a:defRPr>
            </a:lvl1pPr>
            <a:lvl2pPr marL="742950" indent="-285750" defTabSz="930275" eaLnBrk="0" hangingPunct="0">
              <a:defRPr sz="3200">
                <a:solidFill>
                  <a:schemeClr val="tx1"/>
                </a:solidFill>
                <a:latin typeface="Times New Roman" pitchFamily="18" charset="0"/>
              </a:defRPr>
            </a:lvl2pPr>
            <a:lvl3pPr marL="1143000" indent="-228600" defTabSz="930275" eaLnBrk="0" hangingPunct="0">
              <a:defRPr sz="3200">
                <a:solidFill>
                  <a:schemeClr val="tx1"/>
                </a:solidFill>
                <a:latin typeface="Times New Roman" pitchFamily="18" charset="0"/>
              </a:defRPr>
            </a:lvl3pPr>
            <a:lvl4pPr marL="1600200" indent="-228600" defTabSz="930275" eaLnBrk="0" hangingPunct="0">
              <a:defRPr sz="3200">
                <a:solidFill>
                  <a:schemeClr val="tx1"/>
                </a:solidFill>
                <a:latin typeface="Times New Roman" pitchFamily="18" charset="0"/>
              </a:defRPr>
            </a:lvl4pPr>
            <a:lvl5pPr marL="2057400" indent="-228600" defTabSz="930275" eaLnBrk="0" hangingPunct="0">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pPr eaLnBrk="1" hangingPunct="1"/>
            <a:fld id="{55007159-25D8-4F54-A426-32E46346AF46}" type="slidenum">
              <a:rPr lang="en-US" sz="1200"/>
              <a:pPr eaLnBrk="1" hangingPunct="1"/>
              <a:t>9</a:t>
            </a:fld>
            <a:endParaRPr lang="en-US" sz="120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smtClean="0"/>
              <a:t>It is best to install capacitors in an orientation that will allow their marked value to be read after installation, if at all possible. Just as for resistors, apply lead bending force to the wire, not to the component body.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t>LSU 08/11/2004</a:t>
            </a:r>
            <a:endParaRPr lang="en-US"/>
          </a:p>
        </p:txBody>
      </p:sp>
      <p:sp>
        <p:nvSpPr>
          <p:cNvPr id="5" name="Footer Placeholder 4"/>
          <p:cNvSpPr>
            <a:spLocks noGrp="1"/>
          </p:cNvSpPr>
          <p:nvPr>
            <p:ph type="ftr" sz="quarter" idx="11"/>
          </p:nvPr>
        </p:nvSpPr>
        <p:spPr/>
        <p:txBody>
          <a:bodyPr/>
          <a:lstStyle/>
          <a:p>
            <a:pPr>
              <a:defRPr/>
            </a:pPr>
            <a:r>
              <a:rPr lang="en-US" smtClean="0"/>
              <a:t>Electronics 2</a:t>
            </a:r>
            <a:endParaRPr lang="en-US"/>
          </a:p>
        </p:txBody>
      </p:sp>
      <p:sp>
        <p:nvSpPr>
          <p:cNvPr id="6" name="Slide Number Placeholder 5"/>
          <p:cNvSpPr>
            <a:spLocks noGrp="1"/>
          </p:cNvSpPr>
          <p:nvPr>
            <p:ph type="sldNum" sz="quarter" idx="12"/>
          </p:nvPr>
        </p:nvSpPr>
        <p:spPr/>
        <p:txBody>
          <a:bodyPr/>
          <a:lstStyle/>
          <a:p>
            <a:pPr>
              <a:defRPr/>
            </a:pPr>
            <a:fld id="{BD460376-F1D3-47FB-8C64-FB3BBD71DD6F}" type="slidenum">
              <a:rPr lang="en-US" smtClean="0"/>
              <a:pPr>
                <a:defRPr/>
              </a:pPr>
              <a:t>‹#›</a:t>
            </a:fld>
            <a:endParaRPr lang="en-US"/>
          </a:p>
        </p:txBody>
      </p:sp>
    </p:spTree>
    <p:extLst>
      <p:ext uri="{BB962C8B-B14F-4D97-AF65-F5344CB8AC3E}">
        <p14:creationId xmlns:p14="http://schemas.microsoft.com/office/powerpoint/2010/main" val="222774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LSU 08/11/2004</a:t>
            </a:r>
            <a:endParaRPr lang="en-US"/>
          </a:p>
        </p:txBody>
      </p:sp>
      <p:sp>
        <p:nvSpPr>
          <p:cNvPr id="5" name="Footer Placeholder 4"/>
          <p:cNvSpPr>
            <a:spLocks noGrp="1"/>
          </p:cNvSpPr>
          <p:nvPr>
            <p:ph type="ftr" sz="quarter" idx="11"/>
          </p:nvPr>
        </p:nvSpPr>
        <p:spPr/>
        <p:txBody>
          <a:bodyPr/>
          <a:lstStyle/>
          <a:p>
            <a:pPr>
              <a:defRPr/>
            </a:pPr>
            <a:r>
              <a:rPr lang="en-US" smtClean="0"/>
              <a:t>Electronics 2</a:t>
            </a:r>
            <a:endParaRPr lang="en-US"/>
          </a:p>
        </p:txBody>
      </p:sp>
      <p:sp>
        <p:nvSpPr>
          <p:cNvPr id="6" name="Slide Number Placeholder 5"/>
          <p:cNvSpPr>
            <a:spLocks noGrp="1"/>
          </p:cNvSpPr>
          <p:nvPr>
            <p:ph type="sldNum" sz="quarter" idx="12"/>
          </p:nvPr>
        </p:nvSpPr>
        <p:spPr/>
        <p:txBody>
          <a:bodyPr/>
          <a:lstStyle/>
          <a:p>
            <a:pPr>
              <a:defRPr/>
            </a:pPr>
            <a:fld id="{54728A27-F326-466A-92AE-EF0316F6BE31}" type="slidenum">
              <a:rPr lang="en-US" smtClean="0"/>
              <a:pPr>
                <a:defRPr/>
              </a:pPr>
              <a:t>‹#›</a:t>
            </a:fld>
            <a:endParaRPr lang="en-US"/>
          </a:p>
        </p:txBody>
      </p:sp>
    </p:spTree>
    <p:extLst>
      <p:ext uri="{BB962C8B-B14F-4D97-AF65-F5344CB8AC3E}">
        <p14:creationId xmlns:p14="http://schemas.microsoft.com/office/powerpoint/2010/main" val="225773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LSU 08/11/2004</a:t>
            </a:r>
            <a:endParaRPr lang="en-US"/>
          </a:p>
        </p:txBody>
      </p:sp>
      <p:sp>
        <p:nvSpPr>
          <p:cNvPr id="5" name="Footer Placeholder 4"/>
          <p:cNvSpPr>
            <a:spLocks noGrp="1"/>
          </p:cNvSpPr>
          <p:nvPr>
            <p:ph type="ftr" sz="quarter" idx="11"/>
          </p:nvPr>
        </p:nvSpPr>
        <p:spPr/>
        <p:txBody>
          <a:bodyPr/>
          <a:lstStyle/>
          <a:p>
            <a:pPr>
              <a:defRPr/>
            </a:pPr>
            <a:r>
              <a:rPr lang="en-US" smtClean="0"/>
              <a:t>Electronics 2</a:t>
            </a:r>
            <a:endParaRPr lang="en-US"/>
          </a:p>
        </p:txBody>
      </p:sp>
      <p:sp>
        <p:nvSpPr>
          <p:cNvPr id="6" name="Slide Number Placeholder 5"/>
          <p:cNvSpPr>
            <a:spLocks noGrp="1"/>
          </p:cNvSpPr>
          <p:nvPr>
            <p:ph type="sldNum" sz="quarter" idx="12"/>
          </p:nvPr>
        </p:nvSpPr>
        <p:spPr/>
        <p:txBody>
          <a:bodyPr/>
          <a:lstStyle/>
          <a:p>
            <a:pPr>
              <a:defRPr/>
            </a:pPr>
            <a:fld id="{762FB0DE-D690-4148-AB30-820933F3D210}" type="slidenum">
              <a:rPr lang="en-US" smtClean="0"/>
              <a:pPr>
                <a:defRPr/>
              </a:pPr>
              <a:t>‹#›</a:t>
            </a:fld>
            <a:endParaRPr lang="en-US"/>
          </a:p>
        </p:txBody>
      </p:sp>
    </p:spTree>
    <p:extLst>
      <p:ext uri="{BB962C8B-B14F-4D97-AF65-F5344CB8AC3E}">
        <p14:creationId xmlns:p14="http://schemas.microsoft.com/office/powerpoint/2010/main" val="2800088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a:t>LSU 08/11/2004</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Electronics 2</a:t>
            </a:r>
          </a:p>
        </p:txBody>
      </p:sp>
      <p:sp>
        <p:nvSpPr>
          <p:cNvPr id="8" name="Rectangle 6"/>
          <p:cNvSpPr>
            <a:spLocks noGrp="1" noChangeArrowheads="1"/>
          </p:cNvSpPr>
          <p:nvPr>
            <p:ph type="sldNum" sz="quarter" idx="12"/>
          </p:nvPr>
        </p:nvSpPr>
        <p:spPr>
          <a:ln/>
        </p:spPr>
        <p:txBody>
          <a:bodyPr/>
          <a:lstStyle>
            <a:lvl1pPr>
              <a:defRPr/>
            </a:lvl1pPr>
          </a:lstStyle>
          <a:p>
            <a:pPr>
              <a:defRPr/>
            </a:pPr>
            <a:fld id="{7EAFB8F7-D707-4EB0-9929-D32962CF6417}" type="slidenum">
              <a:rPr lang="en-US"/>
              <a:pPr>
                <a:defRPr/>
              </a:pPr>
              <a:t>‹#›</a:t>
            </a:fld>
            <a:endParaRPr lang="en-US"/>
          </a:p>
        </p:txBody>
      </p:sp>
    </p:spTree>
    <p:extLst>
      <p:ext uri="{BB962C8B-B14F-4D97-AF65-F5344CB8AC3E}">
        <p14:creationId xmlns:p14="http://schemas.microsoft.com/office/powerpoint/2010/main" val="63390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LSU 08/11/2004</a:t>
            </a:r>
            <a:endParaRPr lang="en-US"/>
          </a:p>
        </p:txBody>
      </p:sp>
      <p:sp>
        <p:nvSpPr>
          <p:cNvPr id="5" name="Footer Placeholder 4"/>
          <p:cNvSpPr>
            <a:spLocks noGrp="1"/>
          </p:cNvSpPr>
          <p:nvPr>
            <p:ph type="ftr" sz="quarter" idx="11"/>
          </p:nvPr>
        </p:nvSpPr>
        <p:spPr/>
        <p:txBody>
          <a:bodyPr/>
          <a:lstStyle/>
          <a:p>
            <a:pPr>
              <a:defRPr/>
            </a:pPr>
            <a:r>
              <a:rPr lang="en-US" smtClean="0"/>
              <a:t>Electronics 2</a:t>
            </a:r>
            <a:endParaRPr lang="en-US"/>
          </a:p>
        </p:txBody>
      </p:sp>
      <p:sp>
        <p:nvSpPr>
          <p:cNvPr id="6" name="Slide Number Placeholder 5"/>
          <p:cNvSpPr>
            <a:spLocks noGrp="1"/>
          </p:cNvSpPr>
          <p:nvPr>
            <p:ph type="sldNum" sz="quarter" idx="12"/>
          </p:nvPr>
        </p:nvSpPr>
        <p:spPr/>
        <p:txBody>
          <a:bodyPr/>
          <a:lstStyle/>
          <a:p>
            <a:pPr>
              <a:defRPr/>
            </a:pPr>
            <a:fld id="{625456FE-50AE-4D3A-935F-9B72D6DE412C}" type="slidenum">
              <a:rPr lang="en-US" smtClean="0"/>
              <a:pPr>
                <a:defRPr/>
              </a:pPr>
              <a:t>‹#›</a:t>
            </a:fld>
            <a:endParaRPr lang="en-US"/>
          </a:p>
        </p:txBody>
      </p:sp>
    </p:spTree>
    <p:extLst>
      <p:ext uri="{BB962C8B-B14F-4D97-AF65-F5344CB8AC3E}">
        <p14:creationId xmlns:p14="http://schemas.microsoft.com/office/powerpoint/2010/main" val="203475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LSU 08/11/2004</a:t>
            </a:r>
            <a:endParaRPr lang="en-US"/>
          </a:p>
        </p:txBody>
      </p:sp>
      <p:sp>
        <p:nvSpPr>
          <p:cNvPr id="5" name="Footer Placeholder 4"/>
          <p:cNvSpPr>
            <a:spLocks noGrp="1"/>
          </p:cNvSpPr>
          <p:nvPr>
            <p:ph type="ftr" sz="quarter" idx="11"/>
          </p:nvPr>
        </p:nvSpPr>
        <p:spPr/>
        <p:txBody>
          <a:bodyPr/>
          <a:lstStyle/>
          <a:p>
            <a:pPr>
              <a:defRPr/>
            </a:pPr>
            <a:r>
              <a:rPr lang="en-US" smtClean="0"/>
              <a:t>Electronics 2</a:t>
            </a:r>
            <a:endParaRPr lang="en-US"/>
          </a:p>
        </p:txBody>
      </p:sp>
      <p:sp>
        <p:nvSpPr>
          <p:cNvPr id="6" name="Slide Number Placeholder 5"/>
          <p:cNvSpPr>
            <a:spLocks noGrp="1"/>
          </p:cNvSpPr>
          <p:nvPr>
            <p:ph type="sldNum" sz="quarter" idx="12"/>
          </p:nvPr>
        </p:nvSpPr>
        <p:spPr/>
        <p:txBody>
          <a:bodyPr/>
          <a:lstStyle/>
          <a:p>
            <a:pPr>
              <a:defRPr/>
            </a:pPr>
            <a:fld id="{154937F6-1BA7-4FC0-827F-5F856E0D0301}" type="slidenum">
              <a:rPr lang="en-US" smtClean="0"/>
              <a:pPr>
                <a:defRPr/>
              </a:pPr>
              <a:t>‹#›</a:t>
            </a:fld>
            <a:endParaRPr lang="en-US"/>
          </a:p>
        </p:txBody>
      </p:sp>
    </p:spTree>
    <p:extLst>
      <p:ext uri="{BB962C8B-B14F-4D97-AF65-F5344CB8AC3E}">
        <p14:creationId xmlns:p14="http://schemas.microsoft.com/office/powerpoint/2010/main" val="119787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t>LSU 08/11/2004</a:t>
            </a:r>
            <a:endParaRPr lang="en-US"/>
          </a:p>
        </p:txBody>
      </p:sp>
      <p:sp>
        <p:nvSpPr>
          <p:cNvPr id="6" name="Footer Placeholder 5"/>
          <p:cNvSpPr>
            <a:spLocks noGrp="1"/>
          </p:cNvSpPr>
          <p:nvPr>
            <p:ph type="ftr" sz="quarter" idx="11"/>
          </p:nvPr>
        </p:nvSpPr>
        <p:spPr/>
        <p:txBody>
          <a:bodyPr/>
          <a:lstStyle/>
          <a:p>
            <a:pPr>
              <a:defRPr/>
            </a:pPr>
            <a:r>
              <a:rPr lang="en-US" smtClean="0"/>
              <a:t>Electronics 2</a:t>
            </a:r>
            <a:endParaRPr lang="en-US"/>
          </a:p>
        </p:txBody>
      </p:sp>
      <p:sp>
        <p:nvSpPr>
          <p:cNvPr id="7" name="Slide Number Placeholder 6"/>
          <p:cNvSpPr>
            <a:spLocks noGrp="1"/>
          </p:cNvSpPr>
          <p:nvPr>
            <p:ph type="sldNum" sz="quarter" idx="12"/>
          </p:nvPr>
        </p:nvSpPr>
        <p:spPr/>
        <p:txBody>
          <a:bodyPr/>
          <a:lstStyle/>
          <a:p>
            <a:pPr>
              <a:defRPr/>
            </a:pPr>
            <a:fld id="{2EA96D29-9675-4F7A-B0CB-CD648F319616}" type="slidenum">
              <a:rPr lang="en-US" smtClean="0"/>
              <a:pPr>
                <a:defRPr/>
              </a:pPr>
              <a:t>‹#›</a:t>
            </a:fld>
            <a:endParaRPr lang="en-US"/>
          </a:p>
        </p:txBody>
      </p:sp>
    </p:spTree>
    <p:extLst>
      <p:ext uri="{BB962C8B-B14F-4D97-AF65-F5344CB8AC3E}">
        <p14:creationId xmlns:p14="http://schemas.microsoft.com/office/powerpoint/2010/main" val="181936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t>LSU 08/11/2004</a:t>
            </a:r>
            <a:endParaRPr lang="en-US"/>
          </a:p>
        </p:txBody>
      </p:sp>
      <p:sp>
        <p:nvSpPr>
          <p:cNvPr id="8" name="Footer Placeholder 7"/>
          <p:cNvSpPr>
            <a:spLocks noGrp="1"/>
          </p:cNvSpPr>
          <p:nvPr>
            <p:ph type="ftr" sz="quarter" idx="11"/>
          </p:nvPr>
        </p:nvSpPr>
        <p:spPr/>
        <p:txBody>
          <a:bodyPr/>
          <a:lstStyle/>
          <a:p>
            <a:pPr>
              <a:defRPr/>
            </a:pPr>
            <a:r>
              <a:rPr lang="en-US" smtClean="0"/>
              <a:t>Electronics 2</a:t>
            </a:r>
            <a:endParaRPr lang="en-US"/>
          </a:p>
        </p:txBody>
      </p:sp>
      <p:sp>
        <p:nvSpPr>
          <p:cNvPr id="9" name="Slide Number Placeholder 8"/>
          <p:cNvSpPr>
            <a:spLocks noGrp="1"/>
          </p:cNvSpPr>
          <p:nvPr>
            <p:ph type="sldNum" sz="quarter" idx="12"/>
          </p:nvPr>
        </p:nvSpPr>
        <p:spPr/>
        <p:txBody>
          <a:bodyPr/>
          <a:lstStyle/>
          <a:p>
            <a:pPr>
              <a:defRPr/>
            </a:pPr>
            <a:fld id="{3C8D6E66-54D6-4116-A213-544DD27A0730}" type="slidenum">
              <a:rPr lang="en-US" smtClean="0"/>
              <a:pPr>
                <a:defRPr/>
              </a:pPr>
              <a:t>‹#›</a:t>
            </a:fld>
            <a:endParaRPr lang="en-US"/>
          </a:p>
        </p:txBody>
      </p:sp>
    </p:spTree>
    <p:extLst>
      <p:ext uri="{BB962C8B-B14F-4D97-AF65-F5344CB8AC3E}">
        <p14:creationId xmlns:p14="http://schemas.microsoft.com/office/powerpoint/2010/main" val="250455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LSU 08/11/2004</a:t>
            </a:r>
            <a:endParaRPr lang="en-US"/>
          </a:p>
        </p:txBody>
      </p:sp>
      <p:sp>
        <p:nvSpPr>
          <p:cNvPr id="4" name="Footer Placeholder 3"/>
          <p:cNvSpPr>
            <a:spLocks noGrp="1"/>
          </p:cNvSpPr>
          <p:nvPr>
            <p:ph type="ftr" sz="quarter" idx="11"/>
          </p:nvPr>
        </p:nvSpPr>
        <p:spPr/>
        <p:txBody>
          <a:bodyPr/>
          <a:lstStyle/>
          <a:p>
            <a:pPr>
              <a:defRPr/>
            </a:pPr>
            <a:r>
              <a:rPr lang="en-US" smtClean="0"/>
              <a:t>Electronics 2</a:t>
            </a:r>
            <a:endParaRPr lang="en-US"/>
          </a:p>
        </p:txBody>
      </p:sp>
      <p:sp>
        <p:nvSpPr>
          <p:cNvPr id="5" name="Slide Number Placeholder 4"/>
          <p:cNvSpPr>
            <a:spLocks noGrp="1"/>
          </p:cNvSpPr>
          <p:nvPr>
            <p:ph type="sldNum" sz="quarter" idx="12"/>
          </p:nvPr>
        </p:nvSpPr>
        <p:spPr/>
        <p:txBody>
          <a:bodyPr/>
          <a:lstStyle/>
          <a:p>
            <a:pPr>
              <a:defRPr/>
            </a:pPr>
            <a:fld id="{4E4C94A8-15F2-4FF3-82AA-4E61CC9F2C52}" type="slidenum">
              <a:rPr lang="en-US" smtClean="0"/>
              <a:pPr>
                <a:defRPr/>
              </a:pPr>
              <a:t>‹#›</a:t>
            </a:fld>
            <a:endParaRPr lang="en-US"/>
          </a:p>
        </p:txBody>
      </p:sp>
    </p:spTree>
    <p:extLst>
      <p:ext uri="{BB962C8B-B14F-4D97-AF65-F5344CB8AC3E}">
        <p14:creationId xmlns:p14="http://schemas.microsoft.com/office/powerpoint/2010/main" val="62551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LSU 08/11/2004</a:t>
            </a:r>
            <a:endParaRPr lang="en-US"/>
          </a:p>
        </p:txBody>
      </p:sp>
      <p:sp>
        <p:nvSpPr>
          <p:cNvPr id="3" name="Footer Placeholder 2"/>
          <p:cNvSpPr>
            <a:spLocks noGrp="1"/>
          </p:cNvSpPr>
          <p:nvPr>
            <p:ph type="ftr" sz="quarter" idx="11"/>
          </p:nvPr>
        </p:nvSpPr>
        <p:spPr/>
        <p:txBody>
          <a:bodyPr/>
          <a:lstStyle/>
          <a:p>
            <a:pPr>
              <a:defRPr/>
            </a:pPr>
            <a:r>
              <a:rPr lang="en-US" smtClean="0"/>
              <a:t>Electronics 2</a:t>
            </a:r>
            <a:endParaRPr lang="en-US"/>
          </a:p>
        </p:txBody>
      </p:sp>
      <p:sp>
        <p:nvSpPr>
          <p:cNvPr id="4" name="Slide Number Placeholder 3"/>
          <p:cNvSpPr>
            <a:spLocks noGrp="1"/>
          </p:cNvSpPr>
          <p:nvPr>
            <p:ph type="sldNum" sz="quarter" idx="12"/>
          </p:nvPr>
        </p:nvSpPr>
        <p:spPr/>
        <p:txBody>
          <a:bodyPr/>
          <a:lstStyle/>
          <a:p>
            <a:pPr>
              <a:defRPr/>
            </a:pPr>
            <a:fld id="{DAD2AA2A-AB9A-4400-B775-61AFEF5D761D}" type="slidenum">
              <a:rPr lang="en-US" smtClean="0"/>
              <a:pPr>
                <a:defRPr/>
              </a:pPr>
              <a:t>‹#›</a:t>
            </a:fld>
            <a:endParaRPr lang="en-US"/>
          </a:p>
        </p:txBody>
      </p:sp>
    </p:spTree>
    <p:extLst>
      <p:ext uri="{BB962C8B-B14F-4D97-AF65-F5344CB8AC3E}">
        <p14:creationId xmlns:p14="http://schemas.microsoft.com/office/powerpoint/2010/main" val="133815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LSU 08/11/2004</a:t>
            </a:r>
            <a:endParaRPr lang="en-US"/>
          </a:p>
        </p:txBody>
      </p:sp>
      <p:sp>
        <p:nvSpPr>
          <p:cNvPr id="6" name="Footer Placeholder 5"/>
          <p:cNvSpPr>
            <a:spLocks noGrp="1"/>
          </p:cNvSpPr>
          <p:nvPr>
            <p:ph type="ftr" sz="quarter" idx="11"/>
          </p:nvPr>
        </p:nvSpPr>
        <p:spPr/>
        <p:txBody>
          <a:bodyPr/>
          <a:lstStyle/>
          <a:p>
            <a:pPr>
              <a:defRPr/>
            </a:pPr>
            <a:r>
              <a:rPr lang="en-US" smtClean="0"/>
              <a:t>Electronics 2</a:t>
            </a:r>
            <a:endParaRPr lang="en-US"/>
          </a:p>
        </p:txBody>
      </p:sp>
      <p:sp>
        <p:nvSpPr>
          <p:cNvPr id="7" name="Slide Number Placeholder 6"/>
          <p:cNvSpPr>
            <a:spLocks noGrp="1"/>
          </p:cNvSpPr>
          <p:nvPr>
            <p:ph type="sldNum" sz="quarter" idx="12"/>
          </p:nvPr>
        </p:nvSpPr>
        <p:spPr/>
        <p:txBody>
          <a:bodyPr/>
          <a:lstStyle/>
          <a:p>
            <a:pPr>
              <a:defRPr/>
            </a:pPr>
            <a:fld id="{562BBDC1-C139-4805-99CA-1EC6BC4DB88A}" type="slidenum">
              <a:rPr lang="en-US" smtClean="0"/>
              <a:pPr>
                <a:defRPr/>
              </a:pPr>
              <a:t>‹#›</a:t>
            </a:fld>
            <a:endParaRPr lang="en-US"/>
          </a:p>
        </p:txBody>
      </p:sp>
    </p:spTree>
    <p:extLst>
      <p:ext uri="{BB962C8B-B14F-4D97-AF65-F5344CB8AC3E}">
        <p14:creationId xmlns:p14="http://schemas.microsoft.com/office/powerpoint/2010/main" val="6100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LSU 08/11/2004</a:t>
            </a:r>
            <a:endParaRPr lang="en-US"/>
          </a:p>
        </p:txBody>
      </p:sp>
      <p:sp>
        <p:nvSpPr>
          <p:cNvPr id="6" name="Footer Placeholder 5"/>
          <p:cNvSpPr>
            <a:spLocks noGrp="1"/>
          </p:cNvSpPr>
          <p:nvPr>
            <p:ph type="ftr" sz="quarter" idx="11"/>
          </p:nvPr>
        </p:nvSpPr>
        <p:spPr/>
        <p:txBody>
          <a:bodyPr/>
          <a:lstStyle/>
          <a:p>
            <a:pPr>
              <a:defRPr/>
            </a:pPr>
            <a:r>
              <a:rPr lang="en-US" smtClean="0"/>
              <a:t>Electronics 2</a:t>
            </a:r>
            <a:endParaRPr lang="en-US"/>
          </a:p>
        </p:txBody>
      </p:sp>
      <p:sp>
        <p:nvSpPr>
          <p:cNvPr id="7" name="Slide Number Placeholder 6"/>
          <p:cNvSpPr>
            <a:spLocks noGrp="1"/>
          </p:cNvSpPr>
          <p:nvPr>
            <p:ph type="sldNum" sz="quarter" idx="12"/>
          </p:nvPr>
        </p:nvSpPr>
        <p:spPr/>
        <p:txBody>
          <a:bodyPr/>
          <a:lstStyle/>
          <a:p>
            <a:pPr>
              <a:defRPr/>
            </a:pPr>
            <a:fld id="{D72C5982-B891-4441-A5B8-35B1A0B12665}" type="slidenum">
              <a:rPr lang="en-US" smtClean="0"/>
              <a:pPr>
                <a:defRPr/>
              </a:pPr>
              <a:t>‹#›</a:t>
            </a:fld>
            <a:endParaRPr lang="en-US"/>
          </a:p>
        </p:txBody>
      </p:sp>
    </p:spTree>
    <p:extLst>
      <p:ext uri="{BB962C8B-B14F-4D97-AF65-F5344CB8AC3E}">
        <p14:creationId xmlns:p14="http://schemas.microsoft.com/office/powerpoint/2010/main" val="355682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LSU 08/11/2004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Electronics 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2790DE-0442-46EF-9755-3AECB70B25D7}" type="slidenum">
              <a:rPr lang="en-US" smtClean="0"/>
              <a:pPr>
                <a:defRPr/>
              </a:pPr>
              <a:t>‹#›</a:t>
            </a:fld>
            <a:endParaRPr lang="en-US"/>
          </a:p>
        </p:txBody>
      </p:sp>
    </p:spTree>
    <p:extLst>
      <p:ext uri="{BB962C8B-B14F-4D97-AF65-F5344CB8AC3E}">
        <p14:creationId xmlns:p14="http://schemas.microsoft.com/office/powerpoint/2010/main" val="32063291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4.xml"/><Relationship Id="rId7" Type="http://schemas.openxmlformats.org/officeDocument/2006/relationships/image" Target="../media/image26.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25.wmf"/><Relationship Id="rId4" Type="http://schemas.openxmlformats.org/officeDocument/2006/relationships/oleObject" Target="../embeddings/oleObject6.bin"/><Relationship Id="rId9"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13.bin"/><Relationship Id="rId3" Type="http://schemas.openxmlformats.org/officeDocument/2006/relationships/notesSlide" Target="../notesSlides/notesSlide21.xml"/><Relationship Id="rId7" Type="http://schemas.openxmlformats.org/officeDocument/2006/relationships/oleObject" Target="../embeddings/oleObject10.bin"/><Relationship Id="rId12" Type="http://schemas.openxmlformats.org/officeDocument/2006/relationships/image" Target="../media/image37.wmf"/><Relationship Id="rId2" Type="http://schemas.openxmlformats.org/officeDocument/2006/relationships/slideLayout" Target="../slideLayouts/slideLayout1.xml"/><Relationship Id="rId16" Type="http://schemas.openxmlformats.org/officeDocument/2006/relationships/image" Target="../media/image39.wmf"/><Relationship Id="rId1" Type="http://schemas.openxmlformats.org/officeDocument/2006/relationships/vmlDrawing" Target="../drawings/vmlDrawing3.vml"/><Relationship Id="rId6" Type="http://schemas.openxmlformats.org/officeDocument/2006/relationships/image" Target="../media/image34.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36.wmf"/><Relationship Id="rId4" Type="http://schemas.openxmlformats.org/officeDocument/2006/relationships/image" Target="../media/image40.jpeg"/><Relationship Id="rId9" Type="http://schemas.openxmlformats.org/officeDocument/2006/relationships/oleObject" Target="../embeddings/oleObject11.bin"/><Relationship Id="rId14" Type="http://schemas.openxmlformats.org/officeDocument/2006/relationships/image" Target="../media/image38.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8.wmf"/><Relationship Id="rId18" Type="http://schemas.openxmlformats.org/officeDocument/2006/relationships/image" Target="../media/image43.jpeg"/><Relationship Id="rId3" Type="http://schemas.openxmlformats.org/officeDocument/2006/relationships/notesSlide" Target="../notesSlides/notesSlide22.xml"/><Relationship Id="rId7" Type="http://schemas.openxmlformats.org/officeDocument/2006/relationships/image" Target="../media/image35.wmf"/><Relationship Id="rId12" Type="http://schemas.openxmlformats.org/officeDocument/2006/relationships/oleObject" Target="../embeddings/oleObject19.bin"/><Relationship Id="rId17" Type="http://schemas.openxmlformats.org/officeDocument/2006/relationships/image" Target="../media/image42.jpeg"/><Relationship Id="rId2" Type="http://schemas.openxmlformats.org/officeDocument/2006/relationships/slideLayout" Target="../slideLayouts/slideLayout1.xml"/><Relationship Id="rId16" Type="http://schemas.openxmlformats.org/officeDocument/2006/relationships/image" Target="../media/image41.jpeg"/><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37.wmf"/><Relationship Id="rId5" Type="http://schemas.openxmlformats.org/officeDocument/2006/relationships/image" Target="../media/image34.wmf"/><Relationship Id="rId15" Type="http://schemas.openxmlformats.org/officeDocument/2006/relationships/image" Target="../media/image39.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6.wmf"/><Relationship Id="rId1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notesSlide" Target="../notesSlides/notesSlide6.xml"/><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
          <p:cNvSpPr>
            <a:spLocks noGrp="1" noChangeArrowheads="1"/>
          </p:cNvSpPr>
          <p:nvPr>
            <p:ph type="ctrTitle"/>
          </p:nvPr>
        </p:nvSpPr>
        <p:spPr>
          <a:xfrm>
            <a:off x="457200" y="1371600"/>
            <a:ext cx="8153400" cy="1828800"/>
          </a:xfrm>
        </p:spPr>
        <p:txBody>
          <a:bodyPr>
            <a:normAutofit fontScale="90000"/>
          </a:bodyPr>
          <a:lstStyle/>
          <a:p>
            <a:pPr eaLnBrk="1" hangingPunct="1"/>
            <a:r>
              <a:rPr lang="en-US" sz="4000" smtClean="0"/>
              <a:t>Electronic Components</a:t>
            </a:r>
            <a:br>
              <a:rPr lang="en-US" sz="4000" smtClean="0"/>
            </a:br>
            <a:r>
              <a:rPr lang="en-US" sz="4000" smtClean="0"/>
              <a:t/>
            </a:r>
            <a:br>
              <a:rPr lang="en-US" sz="4000" smtClean="0"/>
            </a:br>
            <a:r>
              <a:rPr lang="en-US" sz="3200" i="1" smtClean="0"/>
              <a:t>Electronics Unit, Lecture 2</a:t>
            </a:r>
            <a:r>
              <a:rPr lang="en-US" sz="3200" smtClean="0"/>
              <a:t/>
            </a:r>
            <a:br>
              <a:rPr lang="en-US" sz="3200" smtClean="0"/>
            </a:br>
            <a:endParaRPr lang="en-US" sz="3200" smtClean="0"/>
          </a:p>
        </p:txBody>
      </p:sp>
      <p:sp>
        <p:nvSpPr>
          <p:cNvPr id="2054" name="Rectangle 5"/>
          <p:cNvSpPr>
            <a:spLocks noGrp="1" noChangeArrowheads="1"/>
          </p:cNvSpPr>
          <p:nvPr>
            <p:ph type="subTitle" idx="1"/>
          </p:nvPr>
        </p:nvSpPr>
        <p:spPr>
          <a:xfrm>
            <a:off x="914400" y="3429000"/>
            <a:ext cx="7467600" cy="1752600"/>
          </a:xfrm>
        </p:spPr>
        <p:txBody>
          <a:bodyPr/>
          <a:lstStyle/>
          <a:p>
            <a:pPr algn="just" eaLnBrk="1" hangingPunct="1"/>
            <a:r>
              <a:rPr lang="en-US" smtClean="0"/>
              <a:t>Identification of components and handling precautions to protect them from damage due to electrostatic discharge</a:t>
            </a:r>
          </a:p>
        </p:txBody>
      </p:sp>
      <p:sp>
        <p:nvSpPr>
          <p:cNvPr id="2052"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2C9843FB-C5C6-4B03-A127-DFEB88E24879}" type="slidenum">
              <a:rPr lang="en-US" sz="1400"/>
              <a:pPr eaLnBrk="1" hangingPunct="1"/>
              <a:t>1</a:t>
            </a:fld>
            <a:endParaRPr lang="en-US"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type="ctrTitle"/>
          </p:nvPr>
        </p:nvSpPr>
        <p:spPr>
          <a:xfrm>
            <a:off x="762000" y="1143000"/>
            <a:ext cx="7772400" cy="1146175"/>
          </a:xfrm>
        </p:spPr>
        <p:txBody>
          <a:bodyPr/>
          <a:lstStyle/>
          <a:p>
            <a:pPr eaLnBrk="1" hangingPunct="1"/>
            <a:r>
              <a:rPr lang="en-US" smtClean="0"/>
              <a:t>Inductors</a:t>
            </a:r>
          </a:p>
        </p:txBody>
      </p:sp>
      <p:sp>
        <p:nvSpPr>
          <p:cNvPr id="11270" name="Rectangle 4"/>
          <p:cNvSpPr>
            <a:spLocks noGrp="1" noChangeArrowheads="1"/>
          </p:cNvSpPr>
          <p:nvPr>
            <p:ph type="subTitle" idx="1"/>
          </p:nvPr>
        </p:nvSpPr>
        <p:spPr>
          <a:xfrm>
            <a:off x="685800" y="2590800"/>
            <a:ext cx="7772400" cy="3048000"/>
          </a:xfrm>
        </p:spPr>
        <p:txBody>
          <a:bodyPr/>
          <a:lstStyle/>
          <a:p>
            <a:pPr algn="l" eaLnBrk="1" hangingPunct="1">
              <a:lnSpc>
                <a:spcPct val="90000"/>
              </a:lnSpc>
            </a:pPr>
            <a:r>
              <a:rPr lang="en-US" sz="2400" smtClean="0"/>
              <a:t>Values specified in henries (H), millihenries (mH) and microhenries (</a:t>
            </a:r>
            <a:r>
              <a:rPr lang="el-GR" sz="2400" smtClean="0">
                <a:cs typeface="Times New Roman" pitchFamily="18" charset="0"/>
              </a:rPr>
              <a:t>μ</a:t>
            </a:r>
            <a:r>
              <a:rPr lang="en-US" sz="2400" smtClean="0">
                <a:cs typeface="Times New Roman" pitchFamily="18" charset="0"/>
              </a:rPr>
              <a:t>H)</a:t>
            </a:r>
          </a:p>
          <a:p>
            <a:pPr algn="l" eaLnBrk="1" hangingPunct="1">
              <a:lnSpc>
                <a:spcPct val="90000"/>
              </a:lnSpc>
            </a:pPr>
            <a:endParaRPr lang="en-US" sz="2400" smtClean="0">
              <a:cs typeface="Times New Roman" pitchFamily="18" charset="0"/>
            </a:endParaRPr>
          </a:p>
          <a:p>
            <a:pPr algn="l" eaLnBrk="1" hangingPunct="1">
              <a:lnSpc>
                <a:spcPct val="90000"/>
              </a:lnSpc>
            </a:pPr>
            <a:r>
              <a:rPr lang="en-US" sz="2400" smtClean="0">
                <a:cs typeface="Times New Roman" pitchFamily="18" charset="0"/>
              </a:rPr>
              <a:t>A coil of wire that may be wound on a core of air or other non-magnetic material, or on a magnetic core such as iron powder or ferrite.</a:t>
            </a:r>
          </a:p>
          <a:p>
            <a:pPr algn="l" eaLnBrk="1" hangingPunct="1">
              <a:lnSpc>
                <a:spcPct val="90000"/>
              </a:lnSpc>
            </a:pPr>
            <a:endParaRPr lang="en-US" sz="2400" smtClean="0">
              <a:cs typeface="Times New Roman" pitchFamily="18" charset="0"/>
            </a:endParaRPr>
          </a:p>
          <a:p>
            <a:pPr algn="l" eaLnBrk="1" hangingPunct="1">
              <a:lnSpc>
                <a:spcPct val="90000"/>
              </a:lnSpc>
            </a:pPr>
            <a:r>
              <a:rPr lang="en-US" sz="2400" smtClean="0">
                <a:cs typeface="Times New Roman" pitchFamily="18" charset="0"/>
              </a:rPr>
              <a:t>Two coils magnetically coupled form a </a:t>
            </a:r>
            <a:r>
              <a:rPr lang="en-US" sz="2400" i="1" smtClean="0">
                <a:cs typeface="Times New Roman" pitchFamily="18" charset="0"/>
              </a:rPr>
              <a:t>transformer</a:t>
            </a:r>
            <a:r>
              <a:rPr lang="en-US" sz="2400" smtClean="0">
                <a:cs typeface="Times New Roman" pitchFamily="18" charset="0"/>
              </a:rPr>
              <a:t>.</a:t>
            </a:r>
            <a:endParaRPr lang="el-GR" sz="2400" smtClean="0">
              <a:cs typeface="Times New Roman" pitchFamily="18" charset="0"/>
            </a:endParaRPr>
          </a:p>
        </p:txBody>
      </p:sp>
      <p:sp>
        <p:nvSpPr>
          <p:cNvPr id="11268"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F92FEAD2-FE86-4F53-BD92-3E6294560D95}" type="slidenum">
              <a:rPr lang="en-US" sz="1400"/>
              <a:pPr eaLnBrk="1" hangingPunct="1"/>
              <a:t>10</a:t>
            </a:fld>
            <a:endParaRPr lang="en-US" sz="1400"/>
          </a:p>
        </p:txBody>
      </p:sp>
      <p:pic>
        <p:nvPicPr>
          <p:cNvPr id="11271" name="Picture 9" descr="inductor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447800"/>
            <a:ext cx="1562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descr="transformer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1466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descr="inductor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57400"/>
            <a:ext cx="1562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15"/>
          <p:cNvSpPr>
            <a:spLocks noChangeShapeType="1"/>
          </p:cNvSpPr>
          <p:nvPr/>
        </p:nvSpPr>
        <p:spPr bwMode="auto">
          <a:xfrm flipV="1">
            <a:off x="6705600" y="1905000"/>
            <a:ext cx="83820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ctrTitle"/>
          </p:nvPr>
        </p:nvSpPr>
        <p:spPr>
          <a:xfrm>
            <a:off x="609600" y="1066800"/>
            <a:ext cx="7772400" cy="762000"/>
          </a:xfrm>
        </p:spPr>
        <p:txBody>
          <a:bodyPr/>
          <a:lstStyle/>
          <a:p>
            <a:pPr eaLnBrk="1" hangingPunct="1"/>
            <a:r>
              <a:rPr lang="en-US" smtClean="0"/>
              <a:t>Inductor types</a:t>
            </a:r>
          </a:p>
        </p:txBody>
      </p:sp>
      <p:sp>
        <p:nvSpPr>
          <p:cNvPr id="12292"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11D74293-6657-4CA4-9D2A-BB3DAD662B40}" type="slidenum">
              <a:rPr lang="en-US" sz="1400"/>
              <a:pPr eaLnBrk="1" hangingPunct="1"/>
              <a:t>11</a:t>
            </a:fld>
            <a:endParaRPr lang="en-US" sz="1400"/>
          </a:p>
        </p:txBody>
      </p:sp>
      <p:pic>
        <p:nvPicPr>
          <p:cNvPr id="12294" name="Picture 7" descr="P517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14800"/>
            <a:ext cx="19050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descr="P5170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22098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0" descr="P5170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114800"/>
            <a:ext cx="17526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1" descr="P5170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905000"/>
            <a:ext cx="2667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3"/>
          <p:cNvSpPr txBox="1">
            <a:spLocks noChangeArrowheads="1"/>
          </p:cNvSpPr>
          <p:nvPr/>
        </p:nvSpPr>
        <p:spPr bwMode="auto">
          <a:xfrm>
            <a:off x="533400" y="3581400"/>
            <a:ext cx="320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Molded inductor &amp; air-wound inductor</a:t>
            </a:r>
          </a:p>
        </p:txBody>
      </p:sp>
      <p:sp>
        <p:nvSpPr>
          <p:cNvPr id="12299" name="Text Box 14"/>
          <p:cNvSpPr txBox="1">
            <a:spLocks noChangeArrowheads="1"/>
          </p:cNvSpPr>
          <p:nvPr/>
        </p:nvSpPr>
        <p:spPr bwMode="auto">
          <a:xfrm>
            <a:off x="5486400" y="35814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Adjustable air-wound inductor</a:t>
            </a:r>
          </a:p>
        </p:txBody>
      </p:sp>
      <p:sp>
        <p:nvSpPr>
          <p:cNvPr id="12300" name="Text Box 15"/>
          <p:cNvSpPr txBox="1">
            <a:spLocks noChangeArrowheads="1"/>
          </p:cNvSpPr>
          <p:nvPr/>
        </p:nvSpPr>
        <p:spPr bwMode="auto">
          <a:xfrm>
            <a:off x="381000" y="5867400"/>
            <a:ext cx="320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Ferrite core toroidal transformer</a:t>
            </a:r>
          </a:p>
        </p:txBody>
      </p:sp>
      <p:sp>
        <p:nvSpPr>
          <p:cNvPr id="12301" name="Text Box 16"/>
          <p:cNvSpPr txBox="1">
            <a:spLocks noChangeArrowheads="1"/>
          </p:cNvSpPr>
          <p:nvPr/>
        </p:nvSpPr>
        <p:spPr bwMode="auto">
          <a:xfrm>
            <a:off x="5791200" y="58674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Iron powder toroidal inductor</a:t>
            </a:r>
          </a:p>
        </p:txBody>
      </p:sp>
      <p:pic>
        <p:nvPicPr>
          <p:cNvPr id="12302" name="Picture 18" descr="P517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114800"/>
            <a:ext cx="16287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19"/>
          <p:cNvSpPr txBox="1">
            <a:spLocks noChangeArrowheads="1"/>
          </p:cNvSpPr>
          <p:nvPr/>
        </p:nvSpPr>
        <p:spPr bwMode="auto">
          <a:xfrm>
            <a:off x="3581400" y="58674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Air wound inductor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ctrTitle"/>
          </p:nvPr>
        </p:nvSpPr>
        <p:spPr>
          <a:xfrm>
            <a:off x="609600" y="1143000"/>
            <a:ext cx="7772400" cy="838200"/>
          </a:xfrm>
        </p:spPr>
        <p:txBody>
          <a:bodyPr/>
          <a:lstStyle/>
          <a:p>
            <a:pPr eaLnBrk="1" hangingPunct="1"/>
            <a:r>
              <a:rPr lang="en-US" smtClean="0"/>
              <a:t>Inductor ratings</a:t>
            </a:r>
          </a:p>
        </p:txBody>
      </p:sp>
      <p:sp>
        <p:nvSpPr>
          <p:cNvPr id="13318" name="Rectangle 3"/>
          <p:cNvSpPr>
            <a:spLocks noGrp="1" noChangeArrowheads="1"/>
          </p:cNvSpPr>
          <p:nvPr>
            <p:ph type="subTitle" idx="1"/>
          </p:nvPr>
        </p:nvSpPr>
        <p:spPr>
          <a:xfrm>
            <a:off x="838200" y="2286000"/>
            <a:ext cx="7620000" cy="3581400"/>
          </a:xfrm>
        </p:spPr>
        <p:txBody>
          <a:bodyPr/>
          <a:lstStyle/>
          <a:p>
            <a:pPr algn="l" eaLnBrk="1" hangingPunct="1"/>
            <a:r>
              <a:rPr lang="en-US" smtClean="0"/>
              <a:t>Wire gauge and physical size of the coil determine the current handling capacity.</a:t>
            </a:r>
          </a:p>
          <a:p>
            <a:pPr algn="l" eaLnBrk="1" hangingPunct="1"/>
            <a:endParaRPr lang="en-US" smtClean="0"/>
          </a:p>
          <a:p>
            <a:pPr algn="l" eaLnBrk="1" hangingPunct="1"/>
            <a:r>
              <a:rPr lang="en-US" smtClean="0"/>
              <a:t>Core material will have a temperature dependence. Air is best, followed by iron powder, then ferrites. </a:t>
            </a:r>
          </a:p>
        </p:txBody>
      </p:sp>
      <p:sp>
        <p:nvSpPr>
          <p:cNvPr id="13316"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097F6E6A-0851-4300-AC3B-B0D83A5F71AD}" type="slidenum">
              <a:rPr lang="en-US" sz="1400"/>
              <a:pPr eaLnBrk="1" hangingPunct="1"/>
              <a:t>12</a:t>
            </a:fld>
            <a:endParaRPr lang="en-US"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ctrTitle"/>
          </p:nvPr>
        </p:nvSpPr>
        <p:spPr>
          <a:xfrm>
            <a:off x="609600" y="1143000"/>
            <a:ext cx="7772400" cy="838200"/>
          </a:xfrm>
        </p:spPr>
        <p:txBody>
          <a:bodyPr>
            <a:normAutofit fontScale="90000"/>
          </a:bodyPr>
          <a:lstStyle/>
          <a:p>
            <a:pPr eaLnBrk="1" hangingPunct="1"/>
            <a:r>
              <a:rPr lang="en-US" smtClean="0"/>
              <a:t>Inductor handling and installation</a:t>
            </a:r>
          </a:p>
        </p:txBody>
      </p:sp>
      <p:sp>
        <p:nvSpPr>
          <p:cNvPr id="14342" name="Rectangle 3"/>
          <p:cNvSpPr>
            <a:spLocks noGrp="1" noChangeArrowheads="1"/>
          </p:cNvSpPr>
          <p:nvPr>
            <p:ph type="subTitle" idx="1"/>
          </p:nvPr>
        </p:nvSpPr>
        <p:spPr>
          <a:xfrm>
            <a:off x="838200" y="2286000"/>
            <a:ext cx="7620000" cy="3581400"/>
          </a:xfrm>
        </p:spPr>
        <p:txBody>
          <a:bodyPr>
            <a:normAutofit lnSpcReduction="10000"/>
          </a:bodyPr>
          <a:lstStyle/>
          <a:p>
            <a:pPr algn="l" eaLnBrk="1" hangingPunct="1">
              <a:lnSpc>
                <a:spcPct val="80000"/>
              </a:lnSpc>
            </a:pPr>
            <a:r>
              <a:rPr lang="en-US" sz="2400" smtClean="0"/>
              <a:t>Inductors are not polarized and may be installed in either direction.</a:t>
            </a:r>
          </a:p>
          <a:p>
            <a:pPr algn="l" eaLnBrk="1" hangingPunct="1">
              <a:lnSpc>
                <a:spcPct val="80000"/>
              </a:lnSpc>
            </a:pPr>
            <a:endParaRPr lang="en-US" sz="2400" smtClean="0"/>
          </a:p>
          <a:p>
            <a:pPr algn="l" eaLnBrk="1" hangingPunct="1">
              <a:lnSpc>
                <a:spcPct val="80000"/>
              </a:lnSpc>
            </a:pPr>
            <a:r>
              <a:rPr lang="en-US" sz="2400" smtClean="0"/>
              <a:t>Inductors are not generally susceptible to ESD damage, so special precautions are not required.</a:t>
            </a:r>
          </a:p>
          <a:p>
            <a:pPr algn="l" eaLnBrk="1" hangingPunct="1">
              <a:lnSpc>
                <a:spcPct val="80000"/>
              </a:lnSpc>
            </a:pPr>
            <a:endParaRPr lang="en-US" sz="2400" smtClean="0"/>
          </a:p>
          <a:p>
            <a:pPr algn="l" eaLnBrk="1" hangingPunct="1">
              <a:lnSpc>
                <a:spcPct val="80000"/>
              </a:lnSpc>
            </a:pPr>
            <a:r>
              <a:rPr lang="en-US" sz="2400" smtClean="0"/>
              <a:t>Mechanical stress due to lead bending should be minimized.</a:t>
            </a:r>
          </a:p>
          <a:p>
            <a:pPr algn="l" eaLnBrk="1" hangingPunct="1">
              <a:lnSpc>
                <a:spcPct val="80000"/>
              </a:lnSpc>
            </a:pPr>
            <a:endParaRPr lang="en-US" sz="2400" smtClean="0"/>
          </a:p>
          <a:p>
            <a:pPr algn="l" eaLnBrk="1" hangingPunct="1">
              <a:lnSpc>
                <a:spcPct val="80000"/>
              </a:lnSpc>
            </a:pPr>
            <a:r>
              <a:rPr lang="en-US" sz="2400" smtClean="0"/>
              <a:t>Inductors in timing or frequency determining circuits should be installed in a mechanically rigid fashion.</a:t>
            </a:r>
          </a:p>
        </p:txBody>
      </p:sp>
      <p:sp>
        <p:nvSpPr>
          <p:cNvPr id="14340"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855EDC96-61C1-4FD8-A3E9-2B4264CE8C0A}" type="slidenum">
              <a:rPr lang="en-US" sz="1400"/>
              <a:pPr eaLnBrk="1" hangingPunct="1"/>
              <a:t>13</a:t>
            </a:fld>
            <a:endParaRPr lang="en-US"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4"/>
          <p:cNvSpPr>
            <a:spLocks noGrp="1" noChangeArrowheads="1"/>
          </p:cNvSpPr>
          <p:nvPr>
            <p:ph type="ctrTitle"/>
          </p:nvPr>
        </p:nvSpPr>
        <p:spPr>
          <a:xfrm>
            <a:off x="533400" y="1143000"/>
            <a:ext cx="7772400" cy="841375"/>
          </a:xfrm>
        </p:spPr>
        <p:txBody>
          <a:bodyPr/>
          <a:lstStyle/>
          <a:p>
            <a:pPr eaLnBrk="1" hangingPunct="1"/>
            <a:r>
              <a:rPr lang="en-US" smtClean="0"/>
              <a:t>Diodes</a:t>
            </a:r>
          </a:p>
        </p:txBody>
      </p:sp>
      <p:sp>
        <p:nvSpPr>
          <p:cNvPr id="15366" name="Rectangle 5"/>
          <p:cNvSpPr>
            <a:spLocks noGrp="1" noChangeArrowheads="1"/>
          </p:cNvSpPr>
          <p:nvPr>
            <p:ph type="subTitle" idx="1"/>
          </p:nvPr>
        </p:nvSpPr>
        <p:spPr>
          <a:xfrm>
            <a:off x="533400" y="2057400"/>
            <a:ext cx="7543800" cy="1752600"/>
          </a:xfrm>
        </p:spPr>
        <p:txBody>
          <a:bodyPr/>
          <a:lstStyle/>
          <a:p>
            <a:pPr algn="just" eaLnBrk="1" hangingPunct="1"/>
            <a:r>
              <a:rPr lang="en-US" sz="2800" smtClean="0"/>
              <a:t>Most modern diodes are semiconductor devices, but are considered </a:t>
            </a:r>
            <a:r>
              <a:rPr lang="en-US" sz="2800" i="1" smtClean="0"/>
              <a:t>passive</a:t>
            </a:r>
            <a:r>
              <a:rPr lang="en-US" sz="2800" smtClean="0"/>
              <a:t> since they do not contribute any amplification or </a:t>
            </a:r>
            <a:r>
              <a:rPr lang="en-US" sz="2800" i="1" smtClean="0"/>
              <a:t>gain </a:t>
            </a:r>
            <a:r>
              <a:rPr lang="en-US" sz="2800" smtClean="0"/>
              <a:t>to a circuit.</a:t>
            </a:r>
          </a:p>
          <a:p>
            <a:pPr algn="just" eaLnBrk="1" hangingPunct="1"/>
            <a:endParaRPr lang="en-US" sz="2800" smtClean="0"/>
          </a:p>
          <a:p>
            <a:pPr algn="just" eaLnBrk="1" hangingPunct="1"/>
            <a:endParaRPr lang="en-US" sz="2800" smtClean="0"/>
          </a:p>
        </p:txBody>
      </p:sp>
      <p:sp>
        <p:nvSpPr>
          <p:cNvPr id="15364"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C32B6BFC-B834-4A08-B081-8F441A47A81F}" type="slidenum">
              <a:rPr lang="en-US" sz="1400"/>
              <a:pPr eaLnBrk="1" hangingPunct="1"/>
              <a:t>14</a:t>
            </a:fld>
            <a:endParaRPr lang="en-US" sz="1400"/>
          </a:p>
        </p:txBody>
      </p:sp>
      <p:sp>
        <p:nvSpPr>
          <p:cNvPr id="15367" name="Text Box 9"/>
          <p:cNvSpPr txBox="1">
            <a:spLocks noChangeArrowheads="1"/>
          </p:cNvSpPr>
          <p:nvPr/>
        </p:nvSpPr>
        <p:spPr bwMode="auto">
          <a:xfrm>
            <a:off x="609600" y="49530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en-US"/>
          </a:p>
        </p:txBody>
      </p:sp>
      <p:sp>
        <p:nvSpPr>
          <p:cNvPr id="15368" name="Text Box 11"/>
          <p:cNvSpPr txBox="1">
            <a:spLocks noChangeArrowheads="1"/>
          </p:cNvSpPr>
          <p:nvPr/>
        </p:nvSpPr>
        <p:spPr bwMode="auto">
          <a:xfrm>
            <a:off x="3124200" y="57912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en-US"/>
          </a:p>
        </p:txBody>
      </p:sp>
      <p:sp>
        <p:nvSpPr>
          <p:cNvPr id="15369" name="Text Box 12"/>
          <p:cNvSpPr txBox="1">
            <a:spLocks noChangeArrowheads="1"/>
          </p:cNvSpPr>
          <p:nvPr/>
        </p:nvSpPr>
        <p:spPr bwMode="auto">
          <a:xfrm>
            <a:off x="2895600" y="57150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en-US"/>
          </a:p>
        </p:txBody>
      </p:sp>
      <p:graphicFrame>
        <p:nvGraphicFramePr>
          <p:cNvPr id="15370" name="Object 15"/>
          <p:cNvGraphicFramePr>
            <a:graphicFrameLocks noChangeAspect="1"/>
          </p:cNvGraphicFramePr>
          <p:nvPr/>
        </p:nvGraphicFramePr>
        <p:xfrm>
          <a:off x="1447800" y="4114800"/>
          <a:ext cx="1157288" cy="650875"/>
        </p:xfrm>
        <a:graphic>
          <a:graphicData uri="http://schemas.openxmlformats.org/presentationml/2006/ole">
            <mc:AlternateContent xmlns:mc="http://schemas.openxmlformats.org/markup-compatibility/2006">
              <mc:Choice xmlns:v="urn:schemas-microsoft-com:vml" Requires="v">
                <p:oleObj spid="_x0000_s15376" name="CorelDRAW! Graphic" r:id="rId4" imgW="1157630" imgH="651053" progId="CDraw">
                  <p:embed/>
                </p:oleObj>
              </mc:Choice>
              <mc:Fallback>
                <p:oleObj name="CorelDRAW! Graphic" r:id="rId4" imgW="1157630" imgH="651053" progId="CDraw">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114800"/>
                        <a:ext cx="1157288"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1" name="Object 16"/>
          <p:cNvGraphicFramePr>
            <a:graphicFrameLocks noChangeAspect="1"/>
          </p:cNvGraphicFramePr>
          <p:nvPr/>
        </p:nvGraphicFramePr>
        <p:xfrm>
          <a:off x="6172200" y="4114800"/>
          <a:ext cx="1157288" cy="739775"/>
        </p:xfrm>
        <a:graphic>
          <a:graphicData uri="http://schemas.openxmlformats.org/presentationml/2006/ole">
            <mc:AlternateContent xmlns:mc="http://schemas.openxmlformats.org/markup-compatibility/2006">
              <mc:Choice xmlns:v="urn:schemas-microsoft-com:vml" Requires="v">
                <p:oleObj spid="_x0000_s15377" name="CorelDRAW! Graphic" r:id="rId6" imgW="1157630" imgH="739750" progId="CDraw">
                  <p:embed/>
                </p:oleObj>
              </mc:Choice>
              <mc:Fallback>
                <p:oleObj name="CorelDRAW! Graphic" r:id="rId6" imgW="1157630" imgH="739750" progId="CDraw">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114800"/>
                        <a:ext cx="115728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2" name="Object 17"/>
          <p:cNvGraphicFramePr>
            <a:graphicFrameLocks noChangeAspect="1"/>
          </p:cNvGraphicFramePr>
          <p:nvPr/>
        </p:nvGraphicFramePr>
        <p:xfrm>
          <a:off x="3733800" y="4267200"/>
          <a:ext cx="1157288" cy="522288"/>
        </p:xfrm>
        <a:graphic>
          <a:graphicData uri="http://schemas.openxmlformats.org/presentationml/2006/ole">
            <mc:AlternateContent xmlns:mc="http://schemas.openxmlformats.org/markup-compatibility/2006">
              <mc:Choice xmlns:v="urn:schemas-microsoft-com:vml" Requires="v">
                <p:oleObj spid="_x0000_s15378" name="CorelDRAW! Graphic" r:id="rId8" imgW="1157630" imgH="522122" progId="CDraw">
                  <p:embed/>
                </p:oleObj>
              </mc:Choice>
              <mc:Fallback>
                <p:oleObj name="CorelDRAW! Graphic" r:id="rId8" imgW="1157630" imgH="522122" progId="CDraw">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4267200"/>
                        <a:ext cx="115728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73" name="Text Box 18"/>
          <p:cNvSpPr txBox="1">
            <a:spLocks noChangeArrowheads="1"/>
          </p:cNvSpPr>
          <p:nvPr/>
        </p:nvSpPr>
        <p:spPr bwMode="auto">
          <a:xfrm>
            <a:off x="3124200" y="502920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Cathode               Anode</a:t>
            </a:r>
          </a:p>
        </p:txBody>
      </p:sp>
      <p:sp>
        <p:nvSpPr>
          <p:cNvPr id="15374" name="Line 20"/>
          <p:cNvSpPr>
            <a:spLocks noChangeShapeType="1"/>
          </p:cNvSpPr>
          <p:nvPr/>
        </p:nvSpPr>
        <p:spPr bwMode="auto">
          <a:xfrm flipV="1">
            <a:off x="3581400" y="46482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Line 21"/>
          <p:cNvSpPr>
            <a:spLocks noChangeShapeType="1"/>
          </p:cNvSpPr>
          <p:nvPr/>
        </p:nvSpPr>
        <p:spPr bwMode="auto">
          <a:xfrm flipH="1" flipV="1">
            <a:off x="4648200" y="46482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ctrTitle"/>
          </p:nvPr>
        </p:nvSpPr>
        <p:spPr>
          <a:xfrm>
            <a:off x="533400" y="1143000"/>
            <a:ext cx="7772400" cy="841375"/>
          </a:xfrm>
        </p:spPr>
        <p:txBody>
          <a:bodyPr/>
          <a:lstStyle/>
          <a:p>
            <a:pPr eaLnBrk="1" hangingPunct="1"/>
            <a:r>
              <a:rPr lang="en-US" smtClean="0"/>
              <a:t>Diode types</a:t>
            </a:r>
          </a:p>
        </p:txBody>
      </p:sp>
      <p:sp>
        <p:nvSpPr>
          <p:cNvPr id="16390" name="Rectangle 3"/>
          <p:cNvSpPr>
            <a:spLocks noGrp="1" noChangeArrowheads="1"/>
          </p:cNvSpPr>
          <p:nvPr>
            <p:ph type="subTitle" idx="1"/>
          </p:nvPr>
        </p:nvSpPr>
        <p:spPr>
          <a:xfrm>
            <a:off x="533400" y="1981200"/>
            <a:ext cx="7543800" cy="1676400"/>
          </a:xfrm>
        </p:spPr>
        <p:txBody>
          <a:bodyPr/>
          <a:lstStyle/>
          <a:p>
            <a:pPr algn="just" eaLnBrk="1" hangingPunct="1">
              <a:lnSpc>
                <a:spcPct val="90000"/>
              </a:lnSpc>
            </a:pPr>
            <a:r>
              <a:rPr lang="en-US" smtClean="0"/>
              <a:t>May be classified by semiconductor material</a:t>
            </a:r>
          </a:p>
          <a:p>
            <a:pPr algn="just" eaLnBrk="1" hangingPunct="1">
              <a:lnSpc>
                <a:spcPct val="90000"/>
              </a:lnSpc>
            </a:pPr>
            <a:r>
              <a:rPr lang="en-US" sz="3600" smtClean="0"/>
              <a:t>	</a:t>
            </a:r>
            <a:r>
              <a:rPr lang="en-US" sz="2800" i="1" smtClean="0"/>
              <a:t>silicon, germanium, gallium arsenide, etc</a:t>
            </a:r>
            <a:r>
              <a:rPr lang="en-US" sz="2800" smtClean="0"/>
              <a:t>.</a:t>
            </a:r>
            <a:endParaRPr lang="en-US" sz="3600" smtClean="0"/>
          </a:p>
          <a:p>
            <a:pPr algn="just" eaLnBrk="1" hangingPunct="1">
              <a:lnSpc>
                <a:spcPct val="90000"/>
              </a:lnSpc>
            </a:pPr>
            <a:r>
              <a:rPr lang="en-US" smtClean="0"/>
              <a:t>Or classified by circuit function</a:t>
            </a:r>
          </a:p>
          <a:p>
            <a:pPr algn="just" eaLnBrk="1" hangingPunct="1">
              <a:lnSpc>
                <a:spcPct val="90000"/>
              </a:lnSpc>
            </a:pPr>
            <a:endParaRPr lang="en-US" sz="2800" smtClean="0"/>
          </a:p>
          <a:p>
            <a:pPr algn="just" eaLnBrk="1" hangingPunct="1">
              <a:lnSpc>
                <a:spcPct val="90000"/>
              </a:lnSpc>
            </a:pPr>
            <a:endParaRPr lang="en-US" sz="2800" smtClean="0"/>
          </a:p>
          <a:p>
            <a:pPr algn="just" eaLnBrk="1" hangingPunct="1">
              <a:lnSpc>
                <a:spcPct val="90000"/>
              </a:lnSpc>
            </a:pPr>
            <a:endParaRPr lang="en-US" sz="3600" smtClean="0"/>
          </a:p>
        </p:txBody>
      </p:sp>
      <p:sp>
        <p:nvSpPr>
          <p:cNvPr id="16388"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A32A601F-A226-4F2B-A9B2-9A955839EA75}" type="slidenum">
              <a:rPr lang="en-US" sz="1400"/>
              <a:pPr eaLnBrk="1" hangingPunct="1"/>
              <a:t>15</a:t>
            </a:fld>
            <a:endParaRPr lang="en-US" sz="1400"/>
          </a:p>
        </p:txBody>
      </p:sp>
      <p:pic>
        <p:nvPicPr>
          <p:cNvPr id="16391" name="Picture 4" descr="P517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0"/>
            <a:ext cx="2514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P5170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810000"/>
            <a:ext cx="233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descr="P5170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8100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7"/>
          <p:cNvSpPr txBox="1">
            <a:spLocks noChangeArrowheads="1"/>
          </p:cNvSpPr>
          <p:nvPr/>
        </p:nvSpPr>
        <p:spPr bwMode="auto">
          <a:xfrm>
            <a:off x="609600" y="49530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en-US"/>
          </a:p>
        </p:txBody>
      </p:sp>
      <p:sp>
        <p:nvSpPr>
          <p:cNvPr id="16395" name="Text Box 8"/>
          <p:cNvSpPr txBox="1">
            <a:spLocks noChangeArrowheads="1"/>
          </p:cNvSpPr>
          <p:nvPr/>
        </p:nvSpPr>
        <p:spPr bwMode="auto">
          <a:xfrm>
            <a:off x="304800" y="48768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Small signal detector or switching diode</a:t>
            </a:r>
          </a:p>
        </p:txBody>
      </p:sp>
      <p:sp>
        <p:nvSpPr>
          <p:cNvPr id="16396" name="Text Box 9"/>
          <p:cNvSpPr txBox="1">
            <a:spLocks noChangeArrowheads="1"/>
          </p:cNvSpPr>
          <p:nvPr/>
        </p:nvSpPr>
        <p:spPr bwMode="auto">
          <a:xfrm>
            <a:off x="2895600" y="57150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en-US"/>
          </a:p>
        </p:txBody>
      </p:sp>
      <p:sp>
        <p:nvSpPr>
          <p:cNvPr id="16397" name="Text Box 10"/>
          <p:cNvSpPr txBox="1">
            <a:spLocks noChangeArrowheads="1"/>
          </p:cNvSpPr>
          <p:nvPr/>
        </p:nvSpPr>
        <p:spPr bwMode="auto">
          <a:xfrm>
            <a:off x="3505200" y="57912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Light-emitting diode (LED)</a:t>
            </a:r>
          </a:p>
        </p:txBody>
      </p:sp>
      <p:sp>
        <p:nvSpPr>
          <p:cNvPr id="16398" name="Text Box 11"/>
          <p:cNvSpPr txBox="1">
            <a:spLocks noChangeArrowheads="1"/>
          </p:cNvSpPr>
          <p:nvPr/>
        </p:nvSpPr>
        <p:spPr bwMode="auto">
          <a:xfrm>
            <a:off x="6248400" y="48768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Rectifier diode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ctrTitle"/>
          </p:nvPr>
        </p:nvSpPr>
        <p:spPr>
          <a:xfrm>
            <a:off x="533400" y="1143000"/>
            <a:ext cx="7772400" cy="841375"/>
          </a:xfrm>
        </p:spPr>
        <p:txBody>
          <a:bodyPr/>
          <a:lstStyle/>
          <a:p>
            <a:pPr eaLnBrk="1" hangingPunct="1"/>
            <a:r>
              <a:rPr lang="en-US" smtClean="0"/>
              <a:t>Diode Ratings</a:t>
            </a:r>
          </a:p>
        </p:txBody>
      </p:sp>
      <p:sp>
        <p:nvSpPr>
          <p:cNvPr id="17414" name="Rectangle 3"/>
          <p:cNvSpPr>
            <a:spLocks noGrp="1" noChangeArrowheads="1"/>
          </p:cNvSpPr>
          <p:nvPr>
            <p:ph type="subTitle" idx="1"/>
          </p:nvPr>
        </p:nvSpPr>
        <p:spPr>
          <a:xfrm>
            <a:off x="533400" y="2286000"/>
            <a:ext cx="7543800" cy="3733800"/>
          </a:xfrm>
        </p:spPr>
        <p:txBody>
          <a:bodyPr/>
          <a:lstStyle/>
          <a:p>
            <a:pPr algn="just" eaLnBrk="1" hangingPunct="1"/>
            <a:r>
              <a:rPr lang="en-US" sz="2800" smtClean="0"/>
              <a:t>Peak inverse voltage (PIV)</a:t>
            </a:r>
          </a:p>
          <a:p>
            <a:pPr algn="just" eaLnBrk="1" hangingPunct="1"/>
            <a:endParaRPr lang="en-US" sz="2800" smtClean="0"/>
          </a:p>
          <a:p>
            <a:pPr algn="just" eaLnBrk="1" hangingPunct="1"/>
            <a:r>
              <a:rPr lang="en-US" sz="2800" smtClean="0"/>
              <a:t>Maximum forward current (I</a:t>
            </a:r>
            <a:r>
              <a:rPr lang="en-US" sz="2800" baseline="-25000" smtClean="0"/>
              <a:t>F</a:t>
            </a:r>
            <a:r>
              <a:rPr lang="en-US" sz="2800" smtClean="0"/>
              <a:t>)</a:t>
            </a:r>
          </a:p>
          <a:p>
            <a:pPr algn="just" eaLnBrk="1" hangingPunct="1"/>
            <a:endParaRPr lang="en-US" sz="2800" smtClean="0"/>
          </a:p>
          <a:p>
            <a:pPr algn="just" eaLnBrk="1" hangingPunct="1"/>
            <a:r>
              <a:rPr lang="en-US" sz="2800" smtClean="0"/>
              <a:t>Maximum forward voltage drop (V</a:t>
            </a:r>
            <a:r>
              <a:rPr lang="en-US" sz="2800" baseline="-25000" smtClean="0"/>
              <a:t>F</a:t>
            </a:r>
            <a:r>
              <a:rPr lang="en-US" sz="2800" smtClean="0"/>
              <a:t>)</a:t>
            </a:r>
          </a:p>
          <a:p>
            <a:pPr algn="just" eaLnBrk="1" hangingPunct="1"/>
            <a:endParaRPr lang="en-US" sz="2800" smtClean="0"/>
          </a:p>
          <a:p>
            <a:pPr algn="just" eaLnBrk="1" hangingPunct="1"/>
            <a:r>
              <a:rPr lang="en-US" sz="2800" smtClean="0"/>
              <a:t>Reverse leakage current (I</a:t>
            </a:r>
            <a:r>
              <a:rPr lang="en-US" sz="2800" baseline="-25000" smtClean="0"/>
              <a:t>R</a:t>
            </a:r>
            <a:r>
              <a:rPr lang="en-US" sz="2800" smtClean="0"/>
              <a:t>)</a:t>
            </a:r>
          </a:p>
          <a:p>
            <a:pPr algn="just" eaLnBrk="1" hangingPunct="1"/>
            <a:endParaRPr lang="en-US" sz="2800" smtClean="0"/>
          </a:p>
        </p:txBody>
      </p:sp>
      <p:sp>
        <p:nvSpPr>
          <p:cNvPr id="17412"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7B088D7C-37FB-425E-B0FB-4B2492F54D15}" type="slidenum">
              <a:rPr lang="en-US" sz="1400"/>
              <a:pPr eaLnBrk="1" hangingPunct="1"/>
              <a:t>16</a:t>
            </a:fld>
            <a:endParaRPr lang="en-US"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09600" y="1143000"/>
            <a:ext cx="7772400" cy="838200"/>
          </a:xfrm>
        </p:spPr>
        <p:txBody>
          <a:bodyPr/>
          <a:lstStyle/>
          <a:p>
            <a:pPr eaLnBrk="1" hangingPunct="1"/>
            <a:r>
              <a:rPr lang="en-US" smtClean="0"/>
              <a:t>Diode handling and installation</a:t>
            </a:r>
          </a:p>
        </p:txBody>
      </p:sp>
      <p:sp>
        <p:nvSpPr>
          <p:cNvPr id="18438" name="Rectangle 3"/>
          <p:cNvSpPr>
            <a:spLocks noGrp="1" noChangeArrowheads="1"/>
          </p:cNvSpPr>
          <p:nvPr>
            <p:ph type="subTitle" idx="1"/>
          </p:nvPr>
        </p:nvSpPr>
        <p:spPr>
          <a:xfrm>
            <a:off x="838200" y="2286000"/>
            <a:ext cx="7620000" cy="3429000"/>
          </a:xfrm>
        </p:spPr>
        <p:txBody>
          <a:bodyPr/>
          <a:lstStyle/>
          <a:p>
            <a:pPr algn="l" eaLnBrk="1" hangingPunct="1">
              <a:lnSpc>
                <a:spcPct val="90000"/>
              </a:lnSpc>
            </a:pPr>
            <a:r>
              <a:rPr lang="en-US" sz="2400" smtClean="0"/>
              <a:t>Diodes are polarized and must be installed in with correct orientation.</a:t>
            </a:r>
          </a:p>
          <a:p>
            <a:pPr algn="l" eaLnBrk="1" hangingPunct="1">
              <a:lnSpc>
                <a:spcPct val="90000"/>
              </a:lnSpc>
            </a:pPr>
            <a:endParaRPr lang="en-US" sz="2400" smtClean="0"/>
          </a:p>
          <a:p>
            <a:pPr algn="l" eaLnBrk="1" hangingPunct="1">
              <a:lnSpc>
                <a:spcPct val="90000"/>
              </a:lnSpc>
            </a:pPr>
            <a:r>
              <a:rPr lang="en-US" sz="2400" smtClean="0"/>
              <a:t>Many diodes are modestly susceptible to ESD damage, so normal ESD precautions should be taken.</a:t>
            </a:r>
          </a:p>
          <a:p>
            <a:pPr algn="l" eaLnBrk="1" hangingPunct="1">
              <a:lnSpc>
                <a:spcPct val="90000"/>
              </a:lnSpc>
            </a:pPr>
            <a:endParaRPr lang="en-US" sz="2400" smtClean="0"/>
          </a:p>
          <a:p>
            <a:pPr algn="l" eaLnBrk="1" hangingPunct="1">
              <a:lnSpc>
                <a:spcPct val="90000"/>
              </a:lnSpc>
            </a:pPr>
            <a:r>
              <a:rPr lang="en-US" sz="2400" smtClean="0"/>
              <a:t>Mechanical stress due to lead bending should be minimized.</a:t>
            </a:r>
          </a:p>
        </p:txBody>
      </p:sp>
      <p:sp>
        <p:nvSpPr>
          <p:cNvPr id="18436"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CF8A9074-0F38-4D75-A70C-FDA481271214}" type="slidenum">
              <a:rPr lang="en-US" sz="1400"/>
              <a:pPr eaLnBrk="1" hangingPunct="1"/>
              <a:t>17</a:t>
            </a:fld>
            <a:endParaRPr 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4"/>
          <p:cNvSpPr>
            <a:spLocks noGrp="1" noChangeArrowheads="1"/>
          </p:cNvSpPr>
          <p:nvPr>
            <p:ph type="ctrTitle"/>
          </p:nvPr>
        </p:nvSpPr>
        <p:spPr>
          <a:xfrm>
            <a:off x="685800" y="1219200"/>
            <a:ext cx="7772400" cy="838200"/>
          </a:xfrm>
        </p:spPr>
        <p:txBody>
          <a:bodyPr/>
          <a:lstStyle/>
          <a:p>
            <a:pPr eaLnBrk="1" hangingPunct="1"/>
            <a:r>
              <a:rPr lang="en-US" smtClean="0"/>
              <a:t>Interface components</a:t>
            </a:r>
          </a:p>
        </p:txBody>
      </p:sp>
      <p:sp>
        <p:nvSpPr>
          <p:cNvPr id="19462" name="Rectangle 5"/>
          <p:cNvSpPr>
            <a:spLocks noGrp="1" noChangeArrowheads="1"/>
          </p:cNvSpPr>
          <p:nvPr>
            <p:ph type="subTitle" idx="1"/>
          </p:nvPr>
        </p:nvSpPr>
        <p:spPr>
          <a:xfrm>
            <a:off x="1371600" y="2667000"/>
            <a:ext cx="6400800" cy="2514600"/>
          </a:xfrm>
        </p:spPr>
        <p:txBody>
          <a:bodyPr/>
          <a:lstStyle/>
          <a:p>
            <a:pPr eaLnBrk="1" hangingPunct="1"/>
            <a:r>
              <a:rPr lang="en-US" smtClean="0"/>
              <a:t>Switches</a:t>
            </a:r>
          </a:p>
          <a:p>
            <a:pPr eaLnBrk="1" hangingPunct="1"/>
            <a:r>
              <a:rPr lang="en-US" smtClean="0"/>
              <a:t>Plugs</a:t>
            </a:r>
          </a:p>
          <a:p>
            <a:pPr eaLnBrk="1" hangingPunct="1"/>
            <a:r>
              <a:rPr lang="en-US" smtClean="0"/>
              <a:t>Sockets</a:t>
            </a:r>
          </a:p>
          <a:p>
            <a:pPr eaLnBrk="1" hangingPunct="1"/>
            <a:r>
              <a:rPr lang="en-US" smtClean="0"/>
              <a:t>Panel controls</a:t>
            </a:r>
          </a:p>
        </p:txBody>
      </p:sp>
      <p:sp>
        <p:nvSpPr>
          <p:cNvPr id="19460"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1AF4E2AE-9FE8-45EF-B752-8D4150E3CC4E}" type="slidenum">
              <a:rPr lang="en-US" sz="1400"/>
              <a:pPr eaLnBrk="1" hangingPunct="1"/>
              <a:t>18</a:t>
            </a:fld>
            <a:endParaRPr 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685800" y="838200"/>
            <a:ext cx="7772400" cy="1143000"/>
          </a:xfrm>
        </p:spPr>
        <p:txBody>
          <a:bodyPr/>
          <a:lstStyle/>
          <a:p>
            <a:pPr eaLnBrk="1" hangingPunct="1"/>
            <a:r>
              <a:rPr lang="en-US" smtClean="0"/>
              <a:t>Two common plug styles</a:t>
            </a:r>
          </a:p>
        </p:txBody>
      </p:sp>
      <p:pic>
        <p:nvPicPr>
          <p:cNvPr id="20486" name="Picture 4" descr="rca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828800"/>
            <a:ext cx="2819400" cy="170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7" name="Picture 6" descr="rca1 (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85800" y="4419600"/>
            <a:ext cx="2819400" cy="173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8" name="Picture 8" descr="rca1 (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943600" y="3048000"/>
            <a:ext cx="2209800" cy="1690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Slide Number Placeholder 7"/>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D00BD2EC-11E7-42FC-902F-875B1B5CBE6C}" type="slidenum">
              <a:rPr lang="en-US" sz="1400"/>
              <a:pPr eaLnBrk="1" hangingPunct="1"/>
              <a:t>19</a:t>
            </a:fld>
            <a:endParaRPr lang="en-US" sz="1400"/>
          </a:p>
        </p:txBody>
      </p:sp>
      <p:sp>
        <p:nvSpPr>
          <p:cNvPr id="20489" name="Text Box 10"/>
          <p:cNvSpPr txBox="1">
            <a:spLocks noChangeArrowheads="1"/>
          </p:cNvSpPr>
          <p:nvPr/>
        </p:nvSpPr>
        <p:spPr bwMode="auto">
          <a:xfrm>
            <a:off x="6553200" y="47244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RCA plug</a:t>
            </a:r>
          </a:p>
        </p:txBody>
      </p:sp>
      <p:sp>
        <p:nvSpPr>
          <p:cNvPr id="20490" name="Text Box 11"/>
          <p:cNvSpPr txBox="1">
            <a:spLocks noChangeArrowheads="1"/>
          </p:cNvSpPr>
          <p:nvPr/>
        </p:nvSpPr>
        <p:spPr bwMode="auto">
          <a:xfrm>
            <a:off x="6400800" y="44196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Shield            Tip</a:t>
            </a:r>
          </a:p>
        </p:txBody>
      </p:sp>
      <p:sp>
        <p:nvSpPr>
          <p:cNvPr id="20491" name="Line 12"/>
          <p:cNvSpPr>
            <a:spLocks noChangeShapeType="1"/>
          </p:cNvSpPr>
          <p:nvPr/>
        </p:nvSpPr>
        <p:spPr bwMode="auto">
          <a:xfrm flipV="1">
            <a:off x="6781800" y="41910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Line 13"/>
          <p:cNvSpPr>
            <a:spLocks noChangeShapeType="1"/>
          </p:cNvSpPr>
          <p:nvPr/>
        </p:nvSpPr>
        <p:spPr bwMode="auto">
          <a:xfrm flipH="1" flipV="1">
            <a:off x="7620000" y="3962400"/>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Text Box 14"/>
          <p:cNvSpPr txBox="1">
            <a:spLocks noChangeArrowheads="1"/>
          </p:cNvSpPr>
          <p:nvPr/>
        </p:nvSpPr>
        <p:spPr bwMode="auto">
          <a:xfrm>
            <a:off x="1066800" y="35052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1/8” stereo phone plug</a:t>
            </a:r>
          </a:p>
        </p:txBody>
      </p:sp>
      <p:sp>
        <p:nvSpPr>
          <p:cNvPr id="20494" name="Text Box 15"/>
          <p:cNvSpPr txBox="1">
            <a:spLocks noChangeArrowheads="1"/>
          </p:cNvSpPr>
          <p:nvPr/>
        </p:nvSpPr>
        <p:spPr bwMode="auto">
          <a:xfrm>
            <a:off x="1066800" y="4114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1/8” mono phone plug</a:t>
            </a:r>
          </a:p>
        </p:txBody>
      </p:sp>
      <p:sp>
        <p:nvSpPr>
          <p:cNvPr id="20495" name="Text Box 16"/>
          <p:cNvSpPr txBox="1">
            <a:spLocks noChangeArrowheads="1"/>
          </p:cNvSpPr>
          <p:nvPr/>
        </p:nvSpPr>
        <p:spPr bwMode="auto">
          <a:xfrm>
            <a:off x="1524000" y="3200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Sleeve     Ring        Tip</a:t>
            </a:r>
          </a:p>
        </p:txBody>
      </p:sp>
      <p:sp>
        <p:nvSpPr>
          <p:cNvPr id="20496" name="Text Box 17"/>
          <p:cNvSpPr txBox="1">
            <a:spLocks noChangeArrowheads="1"/>
          </p:cNvSpPr>
          <p:nvPr/>
        </p:nvSpPr>
        <p:spPr bwMode="auto">
          <a:xfrm>
            <a:off x="1905000" y="57150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Sleeve           Tip</a:t>
            </a:r>
          </a:p>
        </p:txBody>
      </p:sp>
      <p:sp>
        <p:nvSpPr>
          <p:cNvPr id="20497" name="Line 18"/>
          <p:cNvSpPr>
            <a:spLocks noChangeShapeType="1"/>
          </p:cNvSpPr>
          <p:nvPr/>
        </p:nvSpPr>
        <p:spPr bwMode="auto">
          <a:xfrm flipV="1">
            <a:off x="1981200" y="28956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Line 19"/>
          <p:cNvSpPr>
            <a:spLocks noChangeShapeType="1"/>
          </p:cNvSpPr>
          <p:nvPr/>
        </p:nvSpPr>
        <p:spPr bwMode="auto">
          <a:xfrm flipV="1">
            <a:off x="2590800" y="28194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Line 20"/>
          <p:cNvSpPr>
            <a:spLocks noChangeShapeType="1"/>
          </p:cNvSpPr>
          <p:nvPr/>
        </p:nvSpPr>
        <p:spPr bwMode="auto">
          <a:xfrm flipH="1" flipV="1">
            <a:off x="2971800" y="28194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0" name="Line 21"/>
          <p:cNvSpPr>
            <a:spLocks noChangeShapeType="1"/>
          </p:cNvSpPr>
          <p:nvPr/>
        </p:nvSpPr>
        <p:spPr bwMode="auto">
          <a:xfrm flipV="1">
            <a:off x="2209800" y="54102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Line 22"/>
          <p:cNvSpPr>
            <a:spLocks noChangeShapeType="1"/>
          </p:cNvSpPr>
          <p:nvPr/>
        </p:nvSpPr>
        <p:spPr bwMode="auto">
          <a:xfrm flipH="1" flipV="1">
            <a:off x="2743200" y="53340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762000" y="1371600"/>
            <a:ext cx="7772400" cy="1470025"/>
          </a:xfrm>
        </p:spPr>
        <p:txBody>
          <a:bodyPr/>
          <a:lstStyle/>
          <a:p>
            <a:pPr eaLnBrk="1" hangingPunct="1"/>
            <a:r>
              <a:rPr lang="en-US" smtClean="0"/>
              <a:t>Passive Components</a:t>
            </a:r>
          </a:p>
        </p:txBody>
      </p:sp>
      <p:sp>
        <p:nvSpPr>
          <p:cNvPr id="3078" name="Rectangle 4"/>
          <p:cNvSpPr>
            <a:spLocks noGrp="1" noChangeArrowheads="1"/>
          </p:cNvSpPr>
          <p:nvPr>
            <p:ph type="subTitle" idx="1"/>
          </p:nvPr>
        </p:nvSpPr>
        <p:spPr>
          <a:xfrm>
            <a:off x="1371600" y="2743200"/>
            <a:ext cx="6400800" cy="3048000"/>
          </a:xfrm>
        </p:spPr>
        <p:txBody>
          <a:bodyPr/>
          <a:lstStyle/>
          <a:p>
            <a:pPr eaLnBrk="1" hangingPunct="1"/>
            <a:r>
              <a:rPr lang="en-US" smtClean="0"/>
              <a:t>Resistors</a:t>
            </a:r>
          </a:p>
          <a:p>
            <a:pPr eaLnBrk="1" hangingPunct="1"/>
            <a:r>
              <a:rPr lang="en-US" smtClean="0"/>
              <a:t>Capacitors</a:t>
            </a:r>
          </a:p>
          <a:p>
            <a:pPr eaLnBrk="1" hangingPunct="1"/>
            <a:r>
              <a:rPr lang="en-US" smtClean="0"/>
              <a:t>Inductors</a:t>
            </a:r>
          </a:p>
          <a:p>
            <a:pPr eaLnBrk="1" hangingPunct="1"/>
            <a:r>
              <a:rPr lang="en-US" smtClean="0"/>
              <a:t>Diodes</a:t>
            </a:r>
          </a:p>
          <a:p>
            <a:pPr eaLnBrk="1" hangingPunct="1"/>
            <a:r>
              <a:rPr lang="en-US" smtClean="0"/>
              <a:t>Interface components</a:t>
            </a:r>
          </a:p>
        </p:txBody>
      </p:sp>
      <p:sp>
        <p:nvSpPr>
          <p:cNvPr id="3076"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2909975A-A78B-4F1B-9803-11E75409E42A}" type="slidenum">
              <a:rPr lang="en-US" sz="1400"/>
              <a:pPr eaLnBrk="1" hangingPunct="1"/>
              <a:t>2</a:t>
            </a:fld>
            <a:endParaRPr 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ctrTitle"/>
          </p:nvPr>
        </p:nvSpPr>
        <p:spPr>
          <a:xfrm>
            <a:off x="762000" y="1371600"/>
            <a:ext cx="7772400" cy="1470025"/>
          </a:xfrm>
        </p:spPr>
        <p:txBody>
          <a:bodyPr/>
          <a:lstStyle/>
          <a:p>
            <a:pPr eaLnBrk="1" hangingPunct="1"/>
            <a:r>
              <a:rPr lang="en-US" smtClean="0"/>
              <a:t>Active Components</a:t>
            </a:r>
          </a:p>
        </p:txBody>
      </p:sp>
      <p:sp>
        <p:nvSpPr>
          <p:cNvPr id="21510" name="Rectangle 3"/>
          <p:cNvSpPr>
            <a:spLocks noGrp="1" noChangeArrowheads="1"/>
          </p:cNvSpPr>
          <p:nvPr>
            <p:ph type="subTitle" idx="1"/>
          </p:nvPr>
        </p:nvSpPr>
        <p:spPr>
          <a:xfrm>
            <a:off x="1371600" y="2590800"/>
            <a:ext cx="6400800" cy="3200400"/>
          </a:xfrm>
        </p:spPr>
        <p:txBody>
          <a:bodyPr/>
          <a:lstStyle/>
          <a:p>
            <a:pPr algn="l" eaLnBrk="1" hangingPunct="1">
              <a:lnSpc>
                <a:spcPct val="80000"/>
              </a:lnSpc>
            </a:pPr>
            <a:r>
              <a:rPr lang="en-US" sz="2800" smtClean="0"/>
              <a:t>Transistors</a:t>
            </a:r>
          </a:p>
          <a:p>
            <a:pPr algn="l" eaLnBrk="1" hangingPunct="1">
              <a:lnSpc>
                <a:spcPct val="80000"/>
              </a:lnSpc>
            </a:pPr>
            <a:r>
              <a:rPr lang="en-US" sz="2800" smtClean="0"/>
              <a:t>	Bipolar</a:t>
            </a:r>
          </a:p>
          <a:p>
            <a:pPr algn="l" eaLnBrk="1" hangingPunct="1">
              <a:lnSpc>
                <a:spcPct val="80000"/>
              </a:lnSpc>
            </a:pPr>
            <a:r>
              <a:rPr lang="en-US" sz="2800" smtClean="0"/>
              <a:t>	Field effect</a:t>
            </a:r>
          </a:p>
          <a:p>
            <a:pPr algn="l" eaLnBrk="1" hangingPunct="1">
              <a:lnSpc>
                <a:spcPct val="80000"/>
              </a:lnSpc>
            </a:pPr>
            <a:r>
              <a:rPr lang="en-US" sz="2800" smtClean="0"/>
              <a:t>Integrated circuits</a:t>
            </a:r>
          </a:p>
          <a:p>
            <a:pPr algn="l" eaLnBrk="1" hangingPunct="1">
              <a:lnSpc>
                <a:spcPct val="80000"/>
              </a:lnSpc>
            </a:pPr>
            <a:r>
              <a:rPr lang="en-US" sz="2800" smtClean="0"/>
              <a:t>	Analog</a:t>
            </a:r>
          </a:p>
          <a:p>
            <a:pPr algn="l" eaLnBrk="1" hangingPunct="1">
              <a:lnSpc>
                <a:spcPct val="80000"/>
              </a:lnSpc>
            </a:pPr>
            <a:r>
              <a:rPr lang="en-US" sz="2800" smtClean="0"/>
              <a:t>	Digital</a:t>
            </a:r>
          </a:p>
          <a:p>
            <a:pPr algn="l" eaLnBrk="1" hangingPunct="1">
              <a:lnSpc>
                <a:spcPct val="80000"/>
              </a:lnSpc>
            </a:pPr>
            <a:r>
              <a:rPr lang="en-US" sz="2800" smtClean="0"/>
              <a:t>	Microcontroller</a:t>
            </a:r>
          </a:p>
        </p:txBody>
      </p:sp>
      <p:sp>
        <p:nvSpPr>
          <p:cNvPr id="21508"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6D5A65F1-1F92-4A05-8C50-44176B37464D}" type="slidenum">
              <a:rPr lang="en-US" sz="1400"/>
              <a:pPr eaLnBrk="1" hangingPunct="1"/>
              <a:t>20</a:t>
            </a:fld>
            <a:endParaRPr lang="en-US"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4"/>
          <p:cNvSpPr>
            <a:spLocks noGrp="1" noChangeArrowheads="1"/>
          </p:cNvSpPr>
          <p:nvPr>
            <p:ph type="ctrTitle"/>
          </p:nvPr>
        </p:nvSpPr>
        <p:spPr>
          <a:xfrm>
            <a:off x="609600" y="914400"/>
            <a:ext cx="7772400" cy="993775"/>
          </a:xfrm>
        </p:spPr>
        <p:txBody>
          <a:bodyPr/>
          <a:lstStyle/>
          <a:p>
            <a:pPr eaLnBrk="1" hangingPunct="1"/>
            <a:r>
              <a:rPr lang="en-US" smtClean="0"/>
              <a:t>Transistors</a:t>
            </a:r>
          </a:p>
        </p:txBody>
      </p:sp>
      <p:sp>
        <p:nvSpPr>
          <p:cNvPr id="22534" name="Rectangle 5"/>
          <p:cNvSpPr>
            <a:spLocks noGrp="1" noChangeArrowheads="1"/>
          </p:cNvSpPr>
          <p:nvPr>
            <p:ph type="subTitle" idx="1"/>
          </p:nvPr>
        </p:nvSpPr>
        <p:spPr>
          <a:xfrm>
            <a:off x="533400" y="3048000"/>
            <a:ext cx="4648200" cy="2667000"/>
          </a:xfrm>
        </p:spPr>
        <p:txBody>
          <a:bodyPr/>
          <a:lstStyle/>
          <a:p>
            <a:pPr algn="l" eaLnBrk="1" hangingPunct="1">
              <a:lnSpc>
                <a:spcPct val="90000"/>
              </a:lnSpc>
            </a:pPr>
            <a:r>
              <a:rPr lang="en-US" sz="2800" smtClean="0"/>
              <a:t>Three terminal devices manufactured in a variety of package styles. </a:t>
            </a:r>
          </a:p>
          <a:p>
            <a:pPr algn="l" eaLnBrk="1" hangingPunct="1">
              <a:lnSpc>
                <a:spcPct val="90000"/>
              </a:lnSpc>
            </a:pPr>
            <a:r>
              <a:rPr lang="en-US" sz="2800" smtClean="0"/>
              <a:t>Can you find the three terminals of this, the very first transistor?</a:t>
            </a:r>
          </a:p>
        </p:txBody>
      </p:sp>
      <p:sp>
        <p:nvSpPr>
          <p:cNvPr id="22532"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22CEF2A0-086A-4601-A196-C002BB2FDE36}" type="slidenum">
              <a:rPr lang="en-US" sz="1400"/>
              <a:pPr eaLnBrk="1" hangingPunct="1"/>
              <a:t>21</a:t>
            </a:fld>
            <a:endParaRPr lang="en-US" sz="1400"/>
          </a:p>
        </p:txBody>
      </p:sp>
      <p:pic>
        <p:nvPicPr>
          <p:cNvPr id="22535" name="Picture 6" descr="1sttransis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362200"/>
            <a:ext cx="28876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6" name="Object 7"/>
          <p:cNvGraphicFramePr>
            <a:graphicFrameLocks noChangeAspect="1"/>
          </p:cNvGraphicFramePr>
          <p:nvPr/>
        </p:nvGraphicFramePr>
        <p:xfrm>
          <a:off x="533400" y="2133600"/>
          <a:ext cx="433388" cy="679450"/>
        </p:xfrm>
        <a:graphic>
          <a:graphicData uri="http://schemas.openxmlformats.org/presentationml/2006/ole">
            <mc:AlternateContent xmlns:mc="http://schemas.openxmlformats.org/markup-compatibility/2006">
              <mc:Choice xmlns:v="urn:schemas-microsoft-com:vml" Requires="v">
                <p:oleObj spid="_x0000_s22542" name="CorelDRAW! Graphic" r:id="rId5" imgW="434340" imgH="680314" progId="CDraw">
                  <p:embed/>
                </p:oleObj>
              </mc:Choice>
              <mc:Fallback>
                <p:oleObj name="CorelDRAW! Graphic" r:id="rId5" imgW="434340" imgH="680314" progId="CDraw">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133600"/>
                        <a:ext cx="433388"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7" name="Object 8"/>
          <p:cNvGraphicFramePr>
            <a:graphicFrameLocks noChangeAspect="1"/>
          </p:cNvGraphicFramePr>
          <p:nvPr/>
        </p:nvGraphicFramePr>
        <p:xfrm>
          <a:off x="1295400" y="2133600"/>
          <a:ext cx="433388" cy="679450"/>
        </p:xfrm>
        <a:graphic>
          <a:graphicData uri="http://schemas.openxmlformats.org/presentationml/2006/ole">
            <mc:AlternateContent xmlns:mc="http://schemas.openxmlformats.org/markup-compatibility/2006">
              <mc:Choice xmlns:v="urn:schemas-microsoft-com:vml" Requires="v">
                <p:oleObj spid="_x0000_s22543" name="CorelDRAW! Graphic" r:id="rId7" imgW="434340" imgH="680314" progId="CDraw">
                  <p:embed/>
                </p:oleObj>
              </mc:Choice>
              <mc:Fallback>
                <p:oleObj name="CorelDRAW! Graphic" r:id="rId7" imgW="434340" imgH="680314" progId="CDraw">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133600"/>
                        <a:ext cx="433388"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8" name="Object 9"/>
          <p:cNvGraphicFramePr>
            <a:graphicFrameLocks noChangeAspect="1"/>
          </p:cNvGraphicFramePr>
          <p:nvPr/>
        </p:nvGraphicFramePr>
        <p:xfrm>
          <a:off x="1905000" y="2133600"/>
          <a:ext cx="495300" cy="684213"/>
        </p:xfrm>
        <a:graphic>
          <a:graphicData uri="http://schemas.openxmlformats.org/presentationml/2006/ole">
            <mc:AlternateContent xmlns:mc="http://schemas.openxmlformats.org/markup-compatibility/2006">
              <mc:Choice xmlns:v="urn:schemas-microsoft-com:vml" Requires="v">
                <p:oleObj spid="_x0000_s22544" name="CorelDRAW! Graphic" r:id="rId9" imgW="494690" imgH="684886" progId="CDraw">
                  <p:embed/>
                </p:oleObj>
              </mc:Choice>
              <mc:Fallback>
                <p:oleObj name="CorelDRAW! Graphic" r:id="rId9" imgW="494690" imgH="684886" progId="CDraw">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2133600"/>
                        <a:ext cx="4953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9" name="Object 10"/>
          <p:cNvGraphicFramePr>
            <a:graphicFrameLocks noChangeAspect="1"/>
          </p:cNvGraphicFramePr>
          <p:nvPr/>
        </p:nvGraphicFramePr>
        <p:xfrm>
          <a:off x="2743200" y="2133600"/>
          <a:ext cx="508000" cy="684213"/>
        </p:xfrm>
        <a:graphic>
          <a:graphicData uri="http://schemas.openxmlformats.org/presentationml/2006/ole">
            <mc:AlternateContent xmlns:mc="http://schemas.openxmlformats.org/markup-compatibility/2006">
              <mc:Choice xmlns:v="urn:schemas-microsoft-com:vml" Requires="v">
                <p:oleObj spid="_x0000_s22545" name="CorelDRAW! Graphic" r:id="rId11" imgW="507492" imgH="684886" progId="CDraw">
                  <p:embed/>
                </p:oleObj>
              </mc:Choice>
              <mc:Fallback>
                <p:oleObj name="CorelDRAW! Graphic" r:id="rId11" imgW="507492" imgH="684886" progId="CDraw">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2133600"/>
                        <a:ext cx="5080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0" name="Object 11"/>
          <p:cNvGraphicFramePr>
            <a:graphicFrameLocks noChangeAspect="1"/>
          </p:cNvGraphicFramePr>
          <p:nvPr/>
        </p:nvGraphicFramePr>
        <p:xfrm>
          <a:off x="4267200" y="2133600"/>
          <a:ext cx="557213" cy="684213"/>
        </p:xfrm>
        <a:graphic>
          <a:graphicData uri="http://schemas.openxmlformats.org/presentationml/2006/ole">
            <mc:AlternateContent xmlns:mc="http://schemas.openxmlformats.org/markup-compatibility/2006">
              <mc:Choice xmlns:v="urn:schemas-microsoft-com:vml" Requires="v">
                <p:oleObj spid="_x0000_s22546" name="CorelDRAW! Graphic" r:id="rId13" imgW="556870" imgH="684886" progId="CDraw">
                  <p:embed/>
                </p:oleObj>
              </mc:Choice>
              <mc:Fallback>
                <p:oleObj name="CorelDRAW! Graphic" r:id="rId13" imgW="556870" imgH="684886" progId="CDraw">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2133600"/>
                        <a:ext cx="557213"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1" name="Object 12"/>
          <p:cNvGraphicFramePr>
            <a:graphicFrameLocks noChangeAspect="1"/>
          </p:cNvGraphicFramePr>
          <p:nvPr/>
        </p:nvGraphicFramePr>
        <p:xfrm>
          <a:off x="3505200" y="2133600"/>
          <a:ext cx="561975" cy="684213"/>
        </p:xfrm>
        <a:graphic>
          <a:graphicData uri="http://schemas.openxmlformats.org/presentationml/2006/ole">
            <mc:AlternateContent xmlns:mc="http://schemas.openxmlformats.org/markup-compatibility/2006">
              <mc:Choice xmlns:v="urn:schemas-microsoft-com:vml" Requires="v">
                <p:oleObj spid="_x0000_s22547" name="CorelDRAW! Graphic" r:id="rId15" imgW="562356" imgH="684886" progId="CDraw">
                  <p:embed/>
                </p:oleObj>
              </mc:Choice>
              <mc:Fallback>
                <p:oleObj name="CorelDRAW! Graphic" r:id="rId15" imgW="562356" imgH="684886" progId="CDraw">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2133600"/>
                        <a:ext cx="561975"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ctrTitle"/>
          </p:nvPr>
        </p:nvSpPr>
        <p:spPr>
          <a:xfrm>
            <a:off x="609600" y="1143000"/>
            <a:ext cx="7772400" cy="990600"/>
          </a:xfrm>
        </p:spPr>
        <p:txBody>
          <a:bodyPr/>
          <a:lstStyle/>
          <a:p>
            <a:pPr eaLnBrk="1" hangingPunct="1"/>
            <a:r>
              <a:rPr lang="en-US" sz="3200" smtClean="0"/>
              <a:t>Terminal Designations and packaging styles</a:t>
            </a:r>
          </a:p>
        </p:txBody>
      </p:sp>
      <p:sp>
        <p:nvSpPr>
          <p:cNvPr id="23556"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B299E55C-489E-4ECA-B52E-5005DB2F1411}" type="slidenum">
              <a:rPr lang="en-US" sz="1400"/>
              <a:pPr eaLnBrk="1" hangingPunct="1"/>
              <a:t>22</a:t>
            </a:fld>
            <a:endParaRPr lang="en-US" sz="1400"/>
          </a:p>
        </p:txBody>
      </p:sp>
      <p:graphicFrame>
        <p:nvGraphicFramePr>
          <p:cNvPr id="23558" name="Object 5"/>
          <p:cNvGraphicFramePr>
            <a:graphicFrameLocks noChangeAspect="1"/>
          </p:cNvGraphicFramePr>
          <p:nvPr/>
        </p:nvGraphicFramePr>
        <p:xfrm>
          <a:off x="1295400" y="2590800"/>
          <a:ext cx="433388" cy="679450"/>
        </p:xfrm>
        <a:graphic>
          <a:graphicData uri="http://schemas.openxmlformats.org/presentationml/2006/ole">
            <mc:AlternateContent xmlns:mc="http://schemas.openxmlformats.org/markup-compatibility/2006">
              <mc:Choice xmlns:v="urn:schemas-microsoft-com:vml" Requires="v">
                <p:oleObj spid="_x0000_s23590" name="CorelDRAW! Graphic" r:id="rId4" imgW="434340" imgH="680314" progId="CDraw">
                  <p:embed/>
                </p:oleObj>
              </mc:Choice>
              <mc:Fallback>
                <p:oleObj name="CorelDRAW! Graphic" r:id="rId4" imgW="434340" imgH="680314" progId="CDraw">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90800"/>
                        <a:ext cx="433388"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6"/>
          <p:cNvGraphicFramePr>
            <a:graphicFrameLocks noChangeAspect="1"/>
          </p:cNvGraphicFramePr>
          <p:nvPr/>
        </p:nvGraphicFramePr>
        <p:xfrm>
          <a:off x="2057400" y="2590800"/>
          <a:ext cx="433388" cy="679450"/>
        </p:xfrm>
        <a:graphic>
          <a:graphicData uri="http://schemas.openxmlformats.org/presentationml/2006/ole">
            <mc:AlternateContent xmlns:mc="http://schemas.openxmlformats.org/markup-compatibility/2006">
              <mc:Choice xmlns:v="urn:schemas-microsoft-com:vml" Requires="v">
                <p:oleObj spid="_x0000_s23591" name="CorelDRAW! Graphic" r:id="rId6" imgW="434340" imgH="680314" progId="CDraw">
                  <p:embed/>
                </p:oleObj>
              </mc:Choice>
              <mc:Fallback>
                <p:oleObj name="CorelDRAW! Graphic" r:id="rId6" imgW="434340" imgH="680314" progId="CDraw">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2590800"/>
                        <a:ext cx="433388"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7"/>
          <p:cNvGraphicFramePr>
            <a:graphicFrameLocks noChangeAspect="1"/>
          </p:cNvGraphicFramePr>
          <p:nvPr/>
        </p:nvGraphicFramePr>
        <p:xfrm>
          <a:off x="457200" y="4572000"/>
          <a:ext cx="495300" cy="684213"/>
        </p:xfrm>
        <a:graphic>
          <a:graphicData uri="http://schemas.openxmlformats.org/presentationml/2006/ole">
            <mc:AlternateContent xmlns:mc="http://schemas.openxmlformats.org/markup-compatibility/2006">
              <mc:Choice xmlns:v="urn:schemas-microsoft-com:vml" Requires="v">
                <p:oleObj spid="_x0000_s23592" name="CorelDRAW! Graphic" r:id="rId8" imgW="494690" imgH="684886" progId="CDraw">
                  <p:embed/>
                </p:oleObj>
              </mc:Choice>
              <mc:Fallback>
                <p:oleObj name="CorelDRAW! Graphic" r:id="rId8" imgW="494690" imgH="684886" progId="CDraw">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572000"/>
                        <a:ext cx="4953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8"/>
          <p:cNvGraphicFramePr>
            <a:graphicFrameLocks noChangeAspect="1"/>
          </p:cNvGraphicFramePr>
          <p:nvPr/>
        </p:nvGraphicFramePr>
        <p:xfrm>
          <a:off x="1295400" y="4572000"/>
          <a:ext cx="508000" cy="684213"/>
        </p:xfrm>
        <a:graphic>
          <a:graphicData uri="http://schemas.openxmlformats.org/presentationml/2006/ole">
            <mc:AlternateContent xmlns:mc="http://schemas.openxmlformats.org/markup-compatibility/2006">
              <mc:Choice xmlns:v="urn:schemas-microsoft-com:vml" Requires="v">
                <p:oleObj spid="_x0000_s23593" name="CorelDRAW! Graphic" r:id="rId10" imgW="507492" imgH="684886" progId="CDraw">
                  <p:embed/>
                </p:oleObj>
              </mc:Choice>
              <mc:Fallback>
                <p:oleObj name="CorelDRAW! Graphic" r:id="rId10" imgW="507492" imgH="684886" progId="CDraw">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572000"/>
                        <a:ext cx="5080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2" name="Object 9"/>
          <p:cNvGraphicFramePr>
            <a:graphicFrameLocks noChangeAspect="1"/>
          </p:cNvGraphicFramePr>
          <p:nvPr/>
        </p:nvGraphicFramePr>
        <p:xfrm>
          <a:off x="2819400" y="4572000"/>
          <a:ext cx="557213" cy="684213"/>
        </p:xfrm>
        <a:graphic>
          <a:graphicData uri="http://schemas.openxmlformats.org/presentationml/2006/ole">
            <mc:AlternateContent xmlns:mc="http://schemas.openxmlformats.org/markup-compatibility/2006">
              <mc:Choice xmlns:v="urn:schemas-microsoft-com:vml" Requires="v">
                <p:oleObj spid="_x0000_s23594" name="CorelDRAW! Graphic" r:id="rId12" imgW="556870" imgH="684886" progId="CDraw">
                  <p:embed/>
                </p:oleObj>
              </mc:Choice>
              <mc:Fallback>
                <p:oleObj name="CorelDRAW! Graphic" r:id="rId12" imgW="556870" imgH="684886" progId="CDraw">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9400" y="4572000"/>
                        <a:ext cx="557213"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3" name="Object 10"/>
          <p:cNvGraphicFramePr>
            <a:graphicFrameLocks noChangeAspect="1"/>
          </p:cNvGraphicFramePr>
          <p:nvPr/>
        </p:nvGraphicFramePr>
        <p:xfrm>
          <a:off x="2057400" y="4572000"/>
          <a:ext cx="561975" cy="684213"/>
        </p:xfrm>
        <a:graphic>
          <a:graphicData uri="http://schemas.openxmlformats.org/presentationml/2006/ole">
            <mc:AlternateContent xmlns:mc="http://schemas.openxmlformats.org/markup-compatibility/2006">
              <mc:Choice xmlns:v="urn:schemas-microsoft-com:vml" Requires="v">
                <p:oleObj spid="_x0000_s23595" name="CorelDRAW! Graphic" r:id="rId14" imgW="562356" imgH="684886" progId="CDraw">
                  <p:embed/>
                </p:oleObj>
              </mc:Choice>
              <mc:Fallback>
                <p:oleObj name="CorelDRAW! Graphic" r:id="rId14" imgW="562356" imgH="684886" progId="CDraw">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4572000"/>
                        <a:ext cx="561975"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64" name="Picture 15" descr="P51800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10388" y="2057400"/>
            <a:ext cx="1584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6" descr="P51800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33800" y="2133600"/>
            <a:ext cx="13922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7" descr="P51800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10200" y="3657600"/>
            <a:ext cx="1190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 Box 18"/>
          <p:cNvSpPr txBox="1">
            <a:spLocks noChangeArrowheads="1"/>
          </p:cNvSpPr>
          <p:nvPr/>
        </p:nvSpPr>
        <p:spPr bwMode="auto">
          <a:xfrm>
            <a:off x="381000" y="54102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Gate</a:t>
            </a:r>
          </a:p>
        </p:txBody>
      </p:sp>
      <p:sp>
        <p:nvSpPr>
          <p:cNvPr id="23568" name="Text Box 19"/>
          <p:cNvSpPr txBox="1">
            <a:spLocks noChangeArrowheads="1"/>
          </p:cNvSpPr>
          <p:nvPr/>
        </p:nvSpPr>
        <p:spPr bwMode="auto">
          <a:xfrm>
            <a:off x="1600200" y="55626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Source</a:t>
            </a:r>
          </a:p>
        </p:txBody>
      </p:sp>
      <p:sp>
        <p:nvSpPr>
          <p:cNvPr id="23569" name="Text Box 20"/>
          <p:cNvSpPr txBox="1">
            <a:spLocks noChangeArrowheads="1"/>
          </p:cNvSpPr>
          <p:nvPr/>
        </p:nvSpPr>
        <p:spPr bwMode="auto">
          <a:xfrm>
            <a:off x="1524000" y="40386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Drain</a:t>
            </a:r>
          </a:p>
        </p:txBody>
      </p:sp>
      <p:sp>
        <p:nvSpPr>
          <p:cNvPr id="23570" name="Text Box 21"/>
          <p:cNvSpPr txBox="1">
            <a:spLocks noChangeArrowheads="1"/>
          </p:cNvSpPr>
          <p:nvPr/>
        </p:nvSpPr>
        <p:spPr bwMode="auto">
          <a:xfrm>
            <a:off x="1524000" y="34290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Emitter</a:t>
            </a:r>
          </a:p>
        </p:txBody>
      </p:sp>
      <p:sp>
        <p:nvSpPr>
          <p:cNvPr id="23571" name="Text Box 22"/>
          <p:cNvSpPr txBox="1">
            <a:spLocks noChangeArrowheads="1"/>
          </p:cNvSpPr>
          <p:nvPr/>
        </p:nvSpPr>
        <p:spPr bwMode="auto">
          <a:xfrm>
            <a:off x="1600200" y="21336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Collector</a:t>
            </a:r>
          </a:p>
        </p:txBody>
      </p:sp>
      <p:sp>
        <p:nvSpPr>
          <p:cNvPr id="23572" name="Text Box 23"/>
          <p:cNvSpPr txBox="1">
            <a:spLocks noChangeArrowheads="1"/>
          </p:cNvSpPr>
          <p:nvPr/>
        </p:nvSpPr>
        <p:spPr bwMode="auto">
          <a:xfrm>
            <a:off x="533400" y="3048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Base</a:t>
            </a:r>
          </a:p>
        </p:txBody>
      </p:sp>
      <p:sp>
        <p:nvSpPr>
          <p:cNvPr id="23573" name="Line 25"/>
          <p:cNvSpPr>
            <a:spLocks noChangeShapeType="1"/>
          </p:cNvSpPr>
          <p:nvPr/>
        </p:nvSpPr>
        <p:spPr bwMode="auto">
          <a:xfrm flipV="1">
            <a:off x="1066800" y="2971800"/>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4" name="Line 27"/>
          <p:cNvSpPr>
            <a:spLocks noChangeShapeType="1"/>
          </p:cNvSpPr>
          <p:nvPr/>
        </p:nvSpPr>
        <p:spPr bwMode="auto">
          <a:xfrm flipH="1" flipV="1">
            <a:off x="1752600" y="3276600"/>
            <a:ext cx="76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5" name="Line 28"/>
          <p:cNvSpPr>
            <a:spLocks noChangeShapeType="1"/>
          </p:cNvSpPr>
          <p:nvPr/>
        </p:nvSpPr>
        <p:spPr bwMode="auto">
          <a:xfrm flipV="1">
            <a:off x="2133600" y="3276600"/>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6" name="Line 29"/>
          <p:cNvSpPr>
            <a:spLocks noChangeShapeType="1"/>
          </p:cNvSpPr>
          <p:nvPr/>
        </p:nvSpPr>
        <p:spPr bwMode="auto">
          <a:xfrm flipH="1">
            <a:off x="1828800" y="24384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7" name="Line 30"/>
          <p:cNvSpPr>
            <a:spLocks noChangeShapeType="1"/>
          </p:cNvSpPr>
          <p:nvPr/>
        </p:nvSpPr>
        <p:spPr bwMode="auto">
          <a:xfrm>
            <a:off x="2209800" y="24384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8" name="Line 35"/>
          <p:cNvSpPr>
            <a:spLocks noChangeShapeType="1"/>
          </p:cNvSpPr>
          <p:nvPr/>
        </p:nvSpPr>
        <p:spPr bwMode="auto">
          <a:xfrm flipH="1" flipV="1">
            <a:off x="533400" y="5029200"/>
            <a:ext cx="152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Line 36"/>
          <p:cNvSpPr>
            <a:spLocks noChangeShapeType="1"/>
          </p:cNvSpPr>
          <p:nvPr/>
        </p:nvSpPr>
        <p:spPr bwMode="auto">
          <a:xfrm flipH="1">
            <a:off x="1066800" y="43434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0" name="Line 37"/>
          <p:cNvSpPr>
            <a:spLocks noChangeShapeType="1"/>
          </p:cNvSpPr>
          <p:nvPr/>
        </p:nvSpPr>
        <p:spPr bwMode="auto">
          <a:xfrm flipH="1">
            <a:off x="1828800" y="4343400"/>
            <a:ext cx="76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Line 38"/>
          <p:cNvSpPr>
            <a:spLocks noChangeShapeType="1"/>
          </p:cNvSpPr>
          <p:nvPr/>
        </p:nvSpPr>
        <p:spPr bwMode="auto">
          <a:xfrm>
            <a:off x="2057400" y="43434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2" name="Line 39"/>
          <p:cNvSpPr>
            <a:spLocks noChangeShapeType="1"/>
          </p:cNvSpPr>
          <p:nvPr/>
        </p:nvSpPr>
        <p:spPr bwMode="auto">
          <a:xfrm>
            <a:off x="2209800" y="4267200"/>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3" name="Line 41"/>
          <p:cNvSpPr>
            <a:spLocks noChangeShapeType="1"/>
          </p:cNvSpPr>
          <p:nvPr/>
        </p:nvSpPr>
        <p:spPr bwMode="auto">
          <a:xfrm flipH="1" flipV="1">
            <a:off x="990600" y="52578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4" name="Line 42"/>
          <p:cNvSpPr>
            <a:spLocks noChangeShapeType="1"/>
          </p:cNvSpPr>
          <p:nvPr/>
        </p:nvSpPr>
        <p:spPr bwMode="auto">
          <a:xfrm flipV="1">
            <a:off x="2362200" y="53340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5" name="Line 43"/>
          <p:cNvSpPr>
            <a:spLocks noChangeShapeType="1"/>
          </p:cNvSpPr>
          <p:nvPr/>
        </p:nvSpPr>
        <p:spPr bwMode="auto">
          <a:xfrm flipV="1">
            <a:off x="2133600" y="53340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6" name="Line 44"/>
          <p:cNvSpPr>
            <a:spLocks noChangeShapeType="1"/>
          </p:cNvSpPr>
          <p:nvPr/>
        </p:nvSpPr>
        <p:spPr bwMode="auto">
          <a:xfrm flipH="1" flipV="1">
            <a:off x="1828800" y="53340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7" name="Text Box 45"/>
          <p:cNvSpPr txBox="1">
            <a:spLocks noChangeArrowheads="1"/>
          </p:cNvSpPr>
          <p:nvPr/>
        </p:nvSpPr>
        <p:spPr bwMode="auto">
          <a:xfrm>
            <a:off x="3733800" y="38862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2N2222 in a TO-92 package</a:t>
            </a:r>
          </a:p>
        </p:txBody>
      </p:sp>
      <p:sp>
        <p:nvSpPr>
          <p:cNvPr id="23588" name="Text Box 46"/>
          <p:cNvSpPr txBox="1">
            <a:spLocks noChangeArrowheads="1"/>
          </p:cNvSpPr>
          <p:nvPr/>
        </p:nvSpPr>
        <p:spPr bwMode="auto">
          <a:xfrm>
            <a:off x="6934200" y="3810000"/>
            <a:ext cx="152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2N2222A in a TO-18 package</a:t>
            </a:r>
          </a:p>
        </p:txBody>
      </p:sp>
      <p:sp>
        <p:nvSpPr>
          <p:cNvPr id="23589" name="Text Box 47"/>
          <p:cNvSpPr txBox="1">
            <a:spLocks noChangeArrowheads="1"/>
          </p:cNvSpPr>
          <p:nvPr/>
        </p:nvSpPr>
        <p:spPr bwMode="auto">
          <a:xfrm>
            <a:off x="5257800" y="5410200"/>
            <a:ext cx="152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2SC2078 in a TO-220 package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ctrTitle"/>
          </p:nvPr>
        </p:nvSpPr>
        <p:spPr>
          <a:xfrm>
            <a:off x="609600" y="1143000"/>
            <a:ext cx="7772400" cy="838200"/>
          </a:xfrm>
        </p:spPr>
        <p:txBody>
          <a:bodyPr/>
          <a:lstStyle/>
          <a:p>
            <a:pPr eaLnBrk="1" hangingPunct="1"/>
            <a:r>
              <a:rPr lang="en-US" sz="4000" smtClean="0"/>
              <a:t>Transistor handling and installation</a:t>
            </a:r>
          </a:p>
        </p:txBody>
      </p:sp>
      <p:sp>
        <p:nvSpPr>
          <p:cNvPr id="24582" name="Rectangle 3"/>
          <p:cNvSpPr>
            <a:spLocks noGrp="1" noChangeArrowheads="1"/>
          </p:cNvSpPr>
          <p:nvPr>
            <p:ph type="subTitle" idx="1"/>
          </p:nvPr>
        </p:nvSpPr>
        <p:spPr>
          <a:xfrm>
            <a:off x="838200" y="1981200"/>
            <a:ext cx="7620000" cy="3733800"/>
          </a:xfrm>
        </p:spPr>
        <p:txBody>
          <a:bodyPr>
            <a:normAutofit lnSpcReduction="10000"/>
          </a:bodyPr>
          <a:lstStyle/>
          <a:p>
            <a:pPr algn="l" eaLnBrk="1" hangingPunct="1">
              <a:lnSpc>
                <a:spcPct val="80000"/>
              </a:lnSpc>
            </a:pPr>
            <a:r>
              <a:rPr lang="en-US" sz="2400" smtClean="0"/>
              <a:t>Transistors are polarized and must be installed in with correct orientation.</a:t>
            </a:r>
          </a:p>
          <a:p>
            <a:pPr algn="l" eaLnBrk="1" hangingPunct="1">
              <a:lnSpc>
                <a:spcPct val="80000"/>
              </a:lnSpc>
            </a:pPr>
            <a:endParaRPr lang="en-US" sz="2400" smtClean="0"/>
          </a:p>
          <a:p>
            <a:pPr algn="l" eaLnBrk="1" hangingPunct="1">
              <a:lnSpc>
                <a:spcPct val="80000"/>
              </a:lnSpc>
            </a:pPr>
            <a:r>
              <a:rPr lang="en-US" sz="2400" smtClean="0"/>
              <a:t>Most BJT transistors are modestly susceptible to ESD damage, so normal ESD precautions should be taken.</a:t>
            </a:r>
          </a:p>
          <a:p>
            <a:pPr algn="l" eaLnBrk="1" hangingPunct="1">
              <a:lnSpc>
                <a:spcPct val="80000"/>
              </a:lnSpc>
            </a:pPr>
            <a:endParaRPr lang="en-US" sz="2400" smtClean="0"/>
          </a:p>
          <a:p>
            <a:pPr algn="l" eaLnBrk="1" hangingPunct="1">
              <a:lnSpc>
                <a:spcPct val="80000"/>
              </a:lnSpc>
            </a:pPr>
            <a:r>
              <a:rPr lang="en-US" sz="2400" smtClean="0"/>
              <a:t>MOSFET (IGFET) transistors are </a:t>
            </a:r>
            <a:r>
              <a:rPr lang="en-US" sz="2400" b="1" i="1" smtClean="0"/>
              <a:t>very susceptible </a:t>
            </a:r>
            <a:r>
              <a:rPr lang="en-US" sz="2400" smtClean="0"/>
              <a:t>to ESD damage, so rigorous precautions should be taken.</a:t>
            </a:r>
          </a:p>
          <a:p>
            <a:pPr algn="l" eaLnBrk="1" hangingPunct="1">
              <a:lnSpc>
                <a:spcPct val="80000"/>
              </a:lnSpc>
            </a:pPr>
            <a:endParaRPr lang="en-US" sz="2400" smtClean="0"/>
          </a:p>
          <a:p>
            <a:pPr algn="l" eaLnBrk="1" hangingPunct="1">
              <a:lnSpc>
                <a:spcPct val="80000"/>
              </a:lnSpc>
            </a:pPr>
            <a:r>
              <a:rPr lang="en-US" sz="2400" smtClean="0"/>
              <a:t>Mechanical stress due to lead bending should be minimized.</a:t>
            </a:r>
          </a:p>
        </p:txBody>
      </p:sp>
      <p:sp>
        <p:nvSpPr>
          <p:cNvPr id="24580"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7C80C0B2-1841-4C49-950D-021BACFEC8BC}" type="slidenum">
              <a:rPr lang="en-US" sz="1400"/>
              <a:pPr eaLnBrk="1" hangingPunct="1"/>
              <a:t>23</a:t>
            </a:fld>
            <a:endParaRPr lang="en-US" sz="1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4"/>
          <p:cNvSpPr>
            <a:spLocks noGrp="1" noChangeArrowheads="1"/>
          </p:cNvSpPr>
          <p:nvPr>
            <p:ph type="ctrTitle"/>
          </p:nvPr>
        </p:nvSpPr>
        <p:spPr>
          <a:xfrm>
            <a:off x="762000" y="1447800"/>
            <a:ext cx="7772400" cy="914400"/>
          </a:xfrm>
        </p:spPr>
        <p:txBody>
          <a:bodyPr/>
          <a:lstStyle/>
          <a:p>
            <a:pPr eaLnBrk="1" hangingPunct="1"/>
            <a:r>
              <a:rPr lang="en-US" smtClean="0"/>
              <a:t>Integrated Circuits</a:t>
            </a:r>
          </a:p>
        </p:txBody>
      </p:sp>
      <p:sp>
        <p:nvSpPr>
          <p:cNvPr id="25606" name="Rectangle 5"/>
          <p:cNvSpPr>
            <a:spLocks noGrp="1" noChangeArrowheads="1"/>
          </p:cNvSpPr>
          <p:nvPr>
            <p:ph type="subTitle" idx="1"/>
          </p:nvPr>
        </p:nvSpPr>
        <p:spPr>
          <a:xfrm>
            <a:off x="1066800" y="2362200"/>
            <a:ext cx="7315200" cy="1524000"/>
          </a:xfrm>
        </p:spPr>
        <p:txBody>
          <a:bodyPr/>
          <a:lstStyle/>
          <a:p>
            <a:pPr algn="l" eaLnBrk="1" hangingPunct="1"/>
            <a:r>
              <a:rPr lang="en-US" sz="2800" smtClean="0"/>
              <a:t>Integrated circuits (ICs) are multi-terminal devices that provide an array of functions and applications far to numerous to list here.</a:t>
            </a:r>
          </a:p>
        </p:txBody>
      </p:sp>
      <p:sp>
        <p:nvSpPr>
          <p:cNvPr id="25604"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6244A95B-7791-439C-AD47-E66C00996EBF}" type="slidenum">
              <a:rPr lang="en-US" sz="1400"/>
              <a:pPr eaLnBrk="1" hangingPunct="1"/>
              <a:t>24</a:t>
            </a:fld>
            <a:endParaRPr lang="en-US" sz="1400"/>
          </a:p>
        </p:txBody>
      </p:sp>
      <p:pic>
        <p:nvPicPr>
          <p:cNvPr id="25607" name="Picture 6" descr="P518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0"/>
            <a:ext cx="39306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4"/>
          <p:cNvSpPr>
            <a:spLocks noGrp="1" noChangeArrowheads="1"/>
          </p:cNvSpPr>
          <p:nvPr>
            <p:ph type="ctrTitle"/>
          </p:nvPr>
        </p:nvSpPr>
        <p:spPr>
          <a:xfrm>
            <a:off x="762000" y="1371600"/>
            <a:ext cx="7772400" cy="993775"/>
          </a:xfrm>
        </p:spPr>
        <p:txBody>
          <a:bodyPr/>
          <a:lstStyle/>
          <a:p>
            <a:pPr eaLnBrk="1" hangingPunct="1"/>
            <a:r>
              <a:rPr lang="en-US" sz="3200" smtClean="0"/>
              <a:t>Pin identification and numbering convention</a:t>
            </a:r>
          </a:p>
        </p:txBody>
      </p:sp>
      <p:sp>
        <p:nvSpPr>
          <p:cNvPr id="26630" name="Rectangle 5"/>
          <p:cNvSpPr>
            <a:spLocks noGrp="1" noChangeArrowheads="1"/>
          </p:cNvSpPr>
          <p:nvPr>
            <p:ph type="subTitle" idx="1"/>
          </p:nvPr>
        </p:nvSpPr>
        <p:spPr>
          <a:xfrm>
            <a:off x="990600" y="2438400"/>
            <a:ext cx="4191000" cy="3048000"/>
          </a:xfrm>
        </p:spPr>
        <p:txBody>
          <a:bodyPr/>
          <a:lstStyle/>
          <a:p>
            <a:pPr algn="l" eaLnBrk="1" hangingPunct="1">
              <a:lnSpc>
                <a:spcPct val="90000"/>
              </a:lnSpc>
            </a:pPr>
            <a:r>
              <a:rPr lang="en-US" sz="2400" smtClean="0"/>
              <a:t>Pins are numbered sequentially in a counterclockwise direction.</a:t>
            </a:r>
          </a:p>
          <a:p>
            <a:pPr algn="l" eaLnBrk="1" hangingPunct="1">
              <a:lnSpc>
                <a:spcPct val="90000"/>
              </a:lnSpc>
            </a:pPr>
            <a:endParaRPr lang="en-US" sz="2400" smtClean="0"/>
          </a:p>
          <a:p>
            <a:pPr algn="l" eaLnBrk="1" hangingPunct="1">
              <a:lnSpc>
                <a:spcPct val="90000"/>
              </a:lnSpc>
            </a:pPr>
            <a:r>
              <a:rPr lang="en-US" sz="2400" smtClean="0"/>
              <a:t>Pin 1 is often identified with a dot or a dimple.</a:t>
            </a:r>
          </a:p>
          <a:p>
            <a:pPr algn="l" eaLnBrk="1" hangingPunct="1">
              <a:lnSpc>
                <a:spcPct val="90000"/>
              </a:lnSpc>
            </a:pPr>
            <a:endParaRPr lang="en-US" sz="2400" smtClean="0"/>
          </a:p>
          <a:p>
            <a:pPr algn="l" eaLnBrk="1" hangingPunct="1">
              <a:lnSpc>
                <a:spcPct val="90000"/>
              </a:lnSpc>
            </a:pPr>
            <a:r>
              <a:rPr lang="en-US" sz="2400" smtClean="0"/>
              <a:t>The pin 1 end of the chip is often identified with a notch.</a:t>
            </a:r>
          </a:p>
        </p:txBody>
      </p:sp>
      <p:sp>
        <p:nvSpPr>
          <p:cNvPr id="26628"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C8C451BA-52A5-4825-B35E-1A593583988F}" type="slidenum">
              <a:rPr lang="en-US" sz="1400"/>
              <a:pPr eaLnBrk="1" hangingPunct="1"/>
              <a:t>25</a:t>
            </a:fld>
            <a:endParaRPr lang="en-US" sz="1400"/>
          </a:p>
        </p:txBody>
      </p:sp>
      <p:pic>
        <p:nvPicPr>
          <p:cNvPr id="26631" name="Picture 6" descr="P518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971800"/>
            <a:ext cx="35369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7"/>
          <p:cNvSpPr txBox="1">
            <a:spLocks noChangeArrowheads="1"/>
          </p:cNvSpPr>
          <p:nvPr/>
        </p:nvSpPr>
        <p:spPr bwMode="auto">
          <a:xfrm>
            <a:off x="4876800" y="38862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Notch</a:t>
            </a:r>
          </a:p>
        </p:txBody>
      </p:sp>
      <p:sp>
        <p:nvSpPr>
          <p:cNvPr id="26633" name="Text Box 8"/>
          <p:cNvSpPr txBox="1">
            <a:spLocks noChangeArrowheads="1"/>
          </p:cNvSpPr>
          <p:nvPr/>
        </p:nvSpPr>
        <p:spPr bwMode="auto">
          <a:xfrm>
            <a:off x="4724400" y="43434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Dimple</a:t>
            </a:r>
          </a:p>
        </p:txBody>
      </p:sp>
      <p:sp>
        <p:nvSpPr>
          <p:cNvPr id="26634" name="Text Box 9"/>
          <p:cNvSpPr txBox="1">
            <a:spLocks noChangeArrowheads="1"/>
          </p:cNvSpPr>
          <p:nvPr/>
        </p:nvSpPr>
        <p:spPr bwMode="auto">
          <a:xfrm>
            <a:off x="5486400" y="48768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Pin 1</a:t>
            </a:r>
          </a:p>
        </p:txBody>
      </p:sp>
      <p:sp>
        <p:nvSpPr>
          <p:cNvPr id="26635" name="Text Box 10"/>
          <p:cNvSpPr txBox="1">
            <a:spLocks noChangeArrowheads="1"/>
          </p:cNvSpPr>
          <p:nvPr/>
        </p:nvSpPr>
        <p:spPr bwMode="auto">
          <a:xfrm>
            <a:off x="7924800" y="47244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Pin 7</a:t>
            </a:r>
          </a:p>
        </p:txBody>
      </p:sp>
      <p:sp>
        <p:nvSpPr>
          <p:cNvPr id="26636" name="Text Box 11"/>
          <p:cNvSpPr txBox="1">
            <a:spLocks noChangeArrowheads="1"/>
          </p:cNvSpPr>
          <p:nvPr/>
        </p:nvSpPr>
        <p:spPr bwMode="auto">
          <a:xfrm>
            <a:off x="7696200" y="29718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Pin 8</a:t>
            </a:r>
          </a:p>
        </p:txBody>
      </p:sp>
      <p:sp>
        <p:nvSpPr>
          <p:cNvPr id="26637" name="Text Box 12"/>
          <p:cNvSpPr txBox="1">
            <a:spLocks noChangeArrowheads="1"/>
          </p:cNvSpPr>
          <p:nvPr/>
        </p:nvSpPr>
        <p:spPr bwMode="auto">
          <a:xfrm>
            <a:off x="5181600" y="31242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600" b="1"/>
              <a:t>Pin 14</a:t>
            </a:r>
          </a:p>
        </p:txBody>
      </p:sp>
      <p:sp>
        <p:nvSpPr>
          <p:cNvPr id="26638" name="Line 13"/>
          <p:cNvSpPr>
            <a:spLocks noChangeShapeType="1"/>
          </p:cNvSpPr>
          <p:nvPr/>
        </p:nvSpPr>
        <p:spPr bwMode="auto">
          <a:xfrm flipV="1">
            <a:off x="5486400" y="4343400"/>
            <a:ext cx="457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Line 20"/>
          <p:cNvSpPr>
            <a:spLocks noChangeShapeType="1"/>
          </p:cNvSpPr>
          <p:nvPr/>
        </p:nvSpPr>
        <p:spPr bwMode="auto">
          <a:xfrm>
            <a:off x="5562600" y="41148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Line 21"/>
          <p:cNvSpPr>
            <a:spLocks noChangeShapeType="1"/>
          </p:cNvSpPr>
          <p:nvPr/>
        </p:nvSpPr>
        <p:spPr bwMode="auto">
          <a:xfrm flipV="1">
            <a:off x="6019800" y="472440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1" name="Line 22"/>
          <p:cNvSpPr>
            <a:spLocks noChangeShapeType="1"/>
          </p:cNvSpPr>
          <p:nvPr/>
        </p:nvSpPr>
        <p:spPr bwMode="auto">
          <a:xfrm flipH="1" flipV="1">
            <a:off x="7772400" y="4572000"/>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2" name="Line 23"/>
          <p:cNvSpPr>
            <a:spLocks noChangeShapeType="1"/>
          </p:cNvSpPr>
          <p:nvPr/>
        </p:nvSpPr>
        <p:spPr bwMode="auto">
          <a:xfrm flipH="1">
            <a:off x="7620000" y="3276600"/>
            <a:ext cx="76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3" name="Line 27"/>
          <p:cNvSpPr>
            <a:spLocks noChangeShapeType="1"/>
          </p:cNvSpPr>
          <p:nvPr/>
        </p:nvSpPr>
        <p:spPr bwMode="auto">
          <a:xfrm>
            <a:off x="5867400" y="3352800"/>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ctrTitle"/>
          </p:nvPr>
        </p:nvSpPr>
        <p:spPr>
          <a:xfrm>
            <a:off x="609600" y="1143000"/>
            <a:ext cx="7772400" cy="838200"/>
          </a:xfrm>
        </p:spPr>
        <p:txBody>
          <a:bodyPr/>
          <a:lstStyle/>
          <a:p>
            <a:pPr eaLnBrk="1" hangingPunct="1"/>
            <a:r>
              <a:rPr lang="en-US" smtClean="0"/>
              <a:t>IC handling and installation</a:t>
            </a:r>
          </a:p>
        </p:txBody>
      </p:sp>
      <p:sp>
        <p:nvSpPr>
          <p:cNvPr id="27654" name="Rectangle 3"/>
          <p:cNvSpPr>
            <a:spLocks noGrp="1" noChangeArrowheads="1"/>
          </p:cNvSpPr>
          <p:nvPr>
            <p:ph type="subTitle" idx="1"/>
          </p:nvPr>
        </p:nvSpPr>
        <p:spPr>
          <a:xfrm>
            <a:off x="838200" y="2133600"/>
            <a:ext cx="7620000" cy="3581400"/>
          </a:xfrm>
        </p:spPr>
        <p:txBody>
          <a:bodyPr/>
          <a:lstStyle/>
          <a:p>
            <a:pPr algn="l" eaLnBrk="1" hangingPunct="1">
              <a:lnSpc>
                <a:spcPct val="80000"/>
              </a:lnSpc>
            </a:pPr>
            <a:r>
              <a:rPr lang="en-US" sz="2800" smtClean="0"/>
              <a:t>ICs are polarized and must be installed with correct orientation. Observe pin 1 location on sockets or circuits.</a:t>
            </a:r>
          </a:p>
          <a:p>
            <a:pPr algn="l" eaLnBrk="1" hangingPunct="1">
              <a:lnSpc>
                <a:spcPct val="80000"/>
              </a:lnSpc>
            </a:pPr>
            <a:endParaRPr lang="en-US" sz="2800" smtClean="0"/>
          </a:p>
          <a:p>
            <a:pPr algn="l" eaLnBrk="1" hangingPunct="1">
              <a:lnSpc>
                <a:spcPct val="80000"/>
              </a:lnSpc>
            </a:pPr>
            <a:r>
              <a:rPr lang="en-US" sz="2800" smtClean="0"/>
              <a:t>Treat all ICs as if they are </a:t>
            </a:r>
            <a:r>
              <a:rPr lang="en-US" sz="2800" b="1" i="1" smtClean="0"/>
              <a:t>very susceptible </a:t>
            </a:r>
            <a:r>
              <a:rPr lang="en-US" sz="2800" smtClean="0"/>
              <a:t>to ESD damage (very many actually are), so rigorous precautions should be taken.</a:t>
            </a:r>
          </a:p>
          <a:p>
            <a:pPr algn="l" eaLnBrk="1" hangingPunct="1">
              <a:lnSpc>
                <a:spcPct val="80000"/>
              </a:lnSpc>
            </a:pPr>
            <a:endParaRPr lang="en-US" sz="2800" smtClean="0"/>
          </a:p>
          <a:p>
            <a:pPr algn="l" eaLnBrk="1" hangingPunct="1">
              <a:lnSpc>
                <a:spcPct val="80000"/>
              </a:lnSpc>
            </a:pPr>
            <a:r>
              <a:rPr lang="en-US" sz="2800" smtClean="0"/>
              <a:t>Leads generally should not be bent.</a:t>
            </a:r>
          </a:p>
        </p:txBody>
      </p:sp>
      <p:sp>
        <p:nvSpPr>
          <p:cNvPr id="27652"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F4B7AE96-0D23-4D6B-8B73-8DCCF455E366}" type="slidenum">
              <a:rPr lang="en-US" sz="1400"/>
              <a:pPr eaLnBrk="1" hangingPunct="1"/>
              <a:t>26</a:t>
            </a:fld>
            <a:endParaRPr lang="en-US"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4"/>
          <p:cNvSpPr>
            <a:spLocks noGrp="1" noChangeArrowheads="1"/>
          </p:cNvSpPr>
          <p:nvPr>
            <p:ph type="ctrTitle"/>
          </p:nvPr>
        </p:nvSpPr>
        <p:spPr>
          <a:xfrm>
            <a:off x="838200" y="1295400"/>
            <a:ext cx="7772400" cy="685800"/>
          </a:xfrm>
        </p:spPr>
        <p:txBody>
          <a:bodyPr/>
          <a:lstStyle/>
          <a:p>
            <a:pPr eaLnBrk="1" hangingPunct="1"/>
            <a:r>
              <a:rPr lang="en-US" sz="3600" smtClean="0"/>
              <a:t>Electrostatic Discharge (ESD) Protection</a:t>
            </a:r>
          </a:p>
        </p:txBody>
      </p:sp>
      <p:sp>
        <p:nvSpPr>
          <p:cNvPr id="28678" name="Rectangle 5"/>
          <p:cNvSpPr>
            <a:spLocks noGrp="1" noChangeArrowheads="1"/>
          </p:cNvSpPr>
          <p:nvPr>
            <p:ph type="subTitle" idx="1"/>
          </p:nvPr>
        </p:nvSpPr>
        <p:spPr>
          <a:xfrm>
            <a:off x="685800" y="2362200"/>
            <a:ext cx="7848600" cy="3886200"/>
          </a:xfrm>
        </p:spPr>
        <p:txBody>
          <a:bodyPr/>
          <a:lstStyle/>
          <a:p>
            <a:pPr algn="l" eaLnBrk="1" hangingPunct="1">
              <a:lnSpc>
                <a:spcPct val="80000"/>
              </a:lnSpc>
            </a:pPr>
            <a:r>
              <a:rPr lang="en-US" sz="2800" smtClean="0"/>
              <a:t>Ground your work surface</a:t>
            </a:r>
          </a:p>
          <a:p>
            <a:pPr algn="l" eaLnBrk="1" hangingPunct="1">
              <a:lnSpc>
                <a:spcPct val="80000"/>
              </a:lnSpc>
            </a:pPr>
            <a:r>
              <a:rPr lang="en-US" sz="2800" smtClean="0"/>
              <a:t>	</a:t>
            </a:r>
            <a:r>
              <a:rPr lang="en-US" sz="2000" smtClean="0"/>
              <a:t>Use an anti-static mat</a:t>
            </a:r>
          </a:p>
          <a:p>
            <a:pPr algn="l" eaLnBrk="1" hangingPunct="1">
              <a:lnSpc>
                <a:spcPct val="80000"/>
              </a:lnSpc>
            </a:pPr>
            <a:r>
              <a:rPr lang="en-US" sz="2800" smtClean="0"/>
              <a:t>Ground your tools (i.e., soldering iron)</a:t>
            </a:r>
          </a:p>
          <a:p>
            <a:pPr algn="l" eaLnBrk="1" hangingPunct="1">
              <a:lnSpc>
                <a:spcPct val="80000"/>
              </a:lnSpc>
            </a:pPr>
            <a:r>
              <a:rPr lang="en-US" sz="2800" smtClean="0"/>
              <a:t>	</a:t>
            </a:r>
            <a:r>
              <a:rPr lang="en-US" sz="2000" smtClean="0"/>
              <a:t>Many irons are constructed with a grounded tip</a:t>
            </a:r>
          </a:p>
          <a:p>
            <a:pPr algn="l" eaLnBrk="1" hangingPunct="1">
              <a:lnSpc>
                <a:spcPct val="80000"/>
              </a:lnSpc>
            </a:pPr>
            <a:r>
              <a:rPr lang="en-US" sz="2800" smtClean="0"/>
              <a:t>Ground yourself</a:t>
            </a:r>
          </a:p>
          <a:p>
            <a:pPr algn="l" eaLnBrk="1" hangingPunct="1">
              <a:lnSpc>
                <a:spcPct val="80000"/>
              </a:lnSpc>
            </a:pPr>
            <a:r>
              <a:rPr lang="en-US" sz="2800" smtClean="0"/>
              <a:t>	</a:t>
            </a:r>
            <a:r>
              <a:rPr lang="en-US" sz="2000" smtClean="0"/>
              <a:t>Use a wrist or ankle strap, </a:t>
            </a:r>
            <a:r>
              <a:rPr lang="en-US" sz="2000" b="1" i="1" smtClean="0">
                <a:solidFill>
                  <a:srgbClr val="990033"/>
                </a:solidFill>
              </a:rPr>
              <a:t>but always include a series 	resistor of high value to avoid any shock hazard.</a:t>
            </a:r>
          </a:p>
          <a:p>
            <a:pPr algn="l" eaLnBrk="1" hangingPunct="1">
              <a:lnSpc>
                <a:spcPct val="80000"/>
              </a:lnSpc>
            </a:pPr>
            <a:r>
              <a:rPr lang="en-US" sz="2800" smtClean="0"/>
              <a:t>Touch a grounded object before handling static sensitive components.</a:t>
            </a:r>
          </a:p>
        </p:txBody>
      </p:sp>
      <p:sp>
        <p:nvSpPr>
          <p:cNvPr id="28676"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99097995-A5B3-41A6-A773-C508E9B00AB5}" type="slidenum">
              <a:rPr lang="en-US" sz="1400"/>
              <a:pPr eaLnBrk="1" hangingPunct="1"/>
              <a:t>27</a:t>
            </a:fld>
            <a:endParaRPr 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ctrTitle"/>
          </p:nvPr>
        </p:nvSpPr>
        <p:spPr>
          <a:xfrm>
            <a:off x="685800" y="1066800"/>
            <a:ext cx="7772400" cy="1146175"/>
          </a:xfrm>
        </p:spPr>
        <p:txBody>
          <a:bodyPr/>
          <a:lstStyle/>
          <a:p>
            <a:pPr eaLnBrk="1" hangingPunct="1"/>
            <a:r>
              <a:rPr lang="en-US" smtClean="0"/>
              <a:t>Resistors</a:t>
            </a:r>
          </a:p>
        </p:txBody>
      </p:sp>
      <p:sp>
        <p:nvSpPr>
          <p:cNvPr id="4103" name="Rectangle 3"/>
          <p:cNvSpPr>
            <a:spLocks noGrp="1" noChangeArrowheads="1"/>
          </p:cNvSpPr>
          <p:nvPr>
            <p:ph type="subTitle" idx="1"/>
          </p:nvPr>
        </p:nvSpPr>
        <p:spPr>
          <a:xfrm>
            <a:off x="685800" y="2590800"/>
            <a:ext cx="5867400" cy="3048000"/>
          </a:xfrm>
        </p:spPr>
        <p:txBody>
          <a:bodyPr/>
          <a:lstStyle/>
          <a:p>
            <a:pPr algn="l" eaLnBrk="1" hangingPunct="1"/>
            <a:r>
              <a:rPr lang="en-US" smtClean="0"/>
              <a:t>Values specified in ohms (</a:t>
            </a:r>
            <a:r>
              <a:rPr lang="el-GR" smtClean="0">
                <a:cs typeface="Times New Roman" pitchFamily="18" charset="0"/>
              </a:rPr>
              <a:t>Ω</a:t>
            </a:r>
            <a:r>
              <a:rPr lang="en-US" smtClean="0">
                <a:cs typeface="Times New Roman" pitchFamily="18" charset="0"/>
              </a:rPr>
              <a:t>), kilo-ohms (K), or mega-ohms (M)</a:t>
            </a:r>
          </a:p>
          <a:p>
            <a:pPr algn="l" eaLnBrk="1" hangingPunct="1"/>
            <a:endParaRPr lang="en-US" smtClean="0">
              <a:cs typeface="Times New Roman" pitchFamily="18" charset="0"/>
            </a:endParaRPr>
          </a:p>
          <a:p>
            <a:pPr algn="l" eaLnBrk="1" hangingPunct="1"/>
            <a:r>
              <a:rPr lang="en-US" smtClean="0">
                <a:cs typeface="Times New Roman" pitchFamily="18" charset="0"/>
              </a:rPr>
              <a:t>Marked with value using a color code</a:t>
            </a:r>
          </a:p>
          <a:p>
            <a:pPr algn="l" eaLnBrk="1" hangingPunct="1"/>
            <a:endParaRPr lang="el-GR" smtClean="0">
              <a:cs typeface="Times New Roman" pitchFamily="18" charset="0"/>
            </a:endParaRPr>
          </a:p>
        </p:txBody>
      </p:sp>
      <p:sp>
        <p:nvSpPr>
          <p:cNvPr id="4100"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590666A4-F5BD-46E5-A348-FAD1E336139D}" type="slidenum">
              <a:rPr lang="en-US" sz="1400"/>
              <a:pPr eaLnBrk="1" hangingPunct="1"/>
              <a:t>3</a:t>
            </a:fld>
            <a:endParaRPr lang="en-US" sz="1400"/>
          </a:p>
        </p:txBody>
      </p:sp>
      <p:sp>
        <p:nvSpPr>
          <p:cNvPr id="4101" name="Rectangle 9"/>
          <p:cNvSpPr>
            <a:spLocks noChangeArrowheads="1"/>
          </p:cNvSpPr>
          <p:nvPr/>
        </p:nvSpPr>
        <p:spPr bwMode="auto">
          <a:xfrm>
            <a:off x="4572000" y="5334000"/>
            <a:ext cx="3048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4" name="Picture 5" descr="resistor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19200"/>
            <a:ext cx="14287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descr="res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590800"/>
            <a:ext cx="99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8"/>
          <p:cNvSpPr txBox="1">
            <a:spLocks noChangeArrowheads="1"/>
          </p:cNvSpPr>
          <p:nvPr/>
        </p:nvSpPr>
        <p:spPr bwMode="auto">
          <a:xfrm>
            <a:off x="1828800" y="52578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2400" b="1"/>
              <a:t>0  </a:t>
            </a:r>
            <a:r>
              <a:rPr lang="en-US" sz="2400" b="1">
                <a:solidFill>
                  <a:srgbClr val="663300"/>
                </a:solidFill>
              </a:rPr>
              <a:t>1</a:t>
            </a:r>
            <a:r>
              <a:rPr lang="en-US" sz="2400" b="1"/>
              <a:t>  </a:t>
            </a:r>
            <a:r>
              <a:rPr lang="en-US" sz="2400" b="1">
                <a:solidFill>
                  <a:srgbClr val="CC0000"/>
                </a:solidFill>
              </a:rPr>
              <a:t>2</a:t>
            </a:r>
            <a:r>
              <a:rPr lang="en-US" sz="2400" b="1"/>
              <a:t>  </a:t>
            </a:r>
            <a:r>
              <a:rPr lang="en-US" sz="2400" b="1">
                <a:solidFill>
                  <a:srgbClr val="FF3300"/>
                </a:solidFill>
              </a:rPr>
              <a:t>3</a:t>
            </a:r>
            <a:r>
              <a:rPr lang="en-US" sz="2400" b="1"/>
              <a:t>  </a:t>
            </a:r>
            <a:r>
              <a:rPr lang="en-US" sz="2400" b="1">
                <a:solidFill>
                  <a:srgbClr val="FFCC00"/>
                </a:solidFill>
              </a:rPr>
              <a:t>4</a:t>
            </a:r>
            <a:r>
              <a:rPr lang="en-US" sz="2400" b="1"/>
              <a:t>  </a:t>
            </a:r>
            <a:r>
              <a:rPr lang="en-US" sz="2400" b="1">
                <a:solidFill>
                  <a:srgbClr val="008000"/>
                </a:solidFill>
              </a:rPr>
              <a:t>5</a:t>
            </a:r>
            <a:r>
              <a:rPr lang="en-US" sz="2400" b="1"/>
              <a:t>  </a:t>
            </a:r>
            <a:r>
              <a:rPr lang="en-US" sz="2400" b="1">
                <a:solidFill>
                  <a:srgbClr val="0000FF"/>
                </a:solidFill>
              </a:rPr>
              <a:t>6</a:t>
            </a:r>
            <a:r>
              <a:rPr lang="en-US" sz="2400" b="1"/>
              <a:t>  </a:t>
            </a:r>
            <a:r>
              <a:rPr lang="en-US" sz="2400" b="1">
                <a:solidFill>
                  <a:srgbClr val="6600CC"/>
                </a:solidFill>
              </a:rPr>
              <a:t>7</a:t>
            </a:r>
            <a:r>
              <a:rPr lang="en-US" sz="2400" b="1"/>
              <a:t>  </a:t>
            </a:r>
            <a:r>
              <a:rPr lang="en-US" sz="2400" b="1">
                <a:solidFill>
                  <a:srgbClr val="5F5F5F"/>
                </a:solidFill>
              </a:rPr>
              <a:t>8</a:t>
            </a:r>
            <a:r>
              <a:rPr lang="en-US" sz="2400" b="1"/>
              <a:t>  </a:t>
            </a:r>
            <a:r>
              <a:rPr lang="en-US" sz="2400" b="1">
                <a:solidFill>
                  <a:schemeClr val="bg1"/>
                </a:solidFill>
              </a:rPr>
              <a:t>9</a:t>
            </a:r>
            <a:r>
              <a:rPr lang="en-US" sz="2400" b="1"/>
              <a:t>   </a:t>
            </a:r>
            <a:r>
              <a:rPr lang="en-US" sz="2400" b="1">
                <a:solidFill>
                  <a:srgbClr val="996633"/>
                </a:solidFill>
              </a:rPr>
              <a:t>5%</a:t>
            </a:r>
            <a:r>
              <a:rPr lang="en-US" sz="2400" b="1"/>
              <a:t>   </a:t>
            </a:r>
            <a:r>
              <a:rPr lang="en-US" sz="2400" b="1">
                <a:solidFill>
                  <a:srgbClr val="808080"/>
                </a:solidFill>
              </a:rPr>
              <a:t>10%</a:t>
            </a:r>
          </a:p>
        </p:txBody>
      </p:sp>
      <p:sp>
        <p:nvSpPr>
          <p:cNvPr id="4107" name="Rectangle 12"/>
          <p:cNvSpPr>
            <a:spLocks noChangeArrowheads="1"/>
          </p:cNvSpPr>
          <p:nvPr/>
        </p:nvSpPr>
        <p:spPr bwMode="auto">
          <a:xfrm>
            <a:off x="762000" y="5746750"/>
            <a:ext cx="6781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i="1">
                <a:latin typeface="Arial" charset="0"/>
              </a:rPr>
              <a:t>Big Bears Run Over Your Gladiola Bed Vexing Garden Worms (go see now)</a:t>
            </a:r>
          </a:p>
          <a:p>
            <a:pPr eaLnBrk="0" hangingPunct="0"/>
            <a:endParaRPr lang="en-US" sz="1400" i="1">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a:xfrm>
            <a:off x="609600" y="914400"/>
            <a:ext cx="7772400" cy="838200"/>
          </a:xfrm>
        </p:spPr>
        <p:txBody>
          <a:bodyPr/>
          <a:lstStyle/>
          <a:p>
            <a:pPr eaLnBrk="1" hangingPunct="1"/>
            <a:r>
              <a:rPr lang="en-US" smtClean="0"/>
              <a:t>Resistor ratings</a:t>
            </a:r>
          </a:p>
        </p:txBody>
      </p:sp>
      <p:sp>
        <p:nvSpPr>
          <p:cNvPr id="5126" name="Rectangle 3"/>
          <p:cNvSpPr>
            <a:spLocks noGrp="1" noChangeArrowheads="1"/>
          </p:cNvSpPr>
          <p:nvPr>
            <p:ph type="subTitle" idx="1"/>
          </p:nvPr>
        </p:nvSpPr>
        <p:spPr>
          <a:xfrm>
            <a:off x="838200" y="1981200"/>
            <a:ext cx="4572000" cy="4343400"/>
          </a:xfrm>
        </p:spPr>
        <p:txBody>
          <a:bodyPr/>
          <a:lstStyle/>
          <a:p>
            <a:pPr algn="l" eaLnBrk="1" hangingPunct="1">
              <a:lnSpc>
                <a:spcPct val="80000"/>
              </a:lnSpc>
            </a:pPr>
            <a:r>
              <a:rPr lang="en-US" sz="2400" smtClean="0"/>
              <a:t>Physical size of resistors determines power handling ability</a:t>
            </a:r>
          </a:p>
          <a:p>
            <a:pPr algn="l" eaLnBrk="1" hangingPunct="1">
              <a:lnSpc>
                <a:spcPct val="80000"/>
              </a:lnSpc>
            </a:pPr>
            <a:endParaRPr lang="en-US" sz="2400" smtClean="0"/>
          </a:p>
          <a:p>
            <a:pPr algn="l" eaLnBrk="1" hangingPunct="1">
              <a:lnSpc>
                <a:spcPct val="80000"/>
              </a:lnSpc>
            </a:pPr>
            <a:r>
              <a:rPr lang="en-US" sz="2400" smtClean="0"/>
              <a:t>Commonly available as 1/8,  1/4,  1/2,  1,</a:t>
            </a:r>
          </a:p>
          <a:p>
            <a:pPr algn="l" eaLnBrk="1" hangingPunct="1">
              <a:lnSpc>
                <a:spcPct val="80000"/>
              </a:lnSpc>
            </a:pPr>
            <a:r>
              <a:rPr lang="en-US" sz="2400" smtClean="0"/>
              <a:t>and  2 watt components</a:t>
            </a:r>
          </a:p>
          <a:p>
            <a:pPr algn="l" eaLnBrk="1" hangingPunct="1">
              <a:lnSpc>
                <a:spcPct val="80000"/>
              </a:lnSpc>
            </a:pPr>
            <a:endParaRPr lang="en-US" sz="2400" smtClean="0"/>
          </a:p>
          <a:p>
            <a:pPr algn="l" eaLnBrk="1" hangingPunct="1">
              <a:lnSpc>
                <a:spcPct val="80000"/>
              </a:lnSpc>
            </a:pPr>
            <a:r>
              <a:rPr lang="en-US" sz="2400" smtClean="0"/>
              <a:t>Much higher powers available , usually as wirewound or ceramic encapsulated parts</a:t>
            </a:r>
          </a:p>
        </p:txBody>
      </p:sp>
      <p:sp>
        <p:nvSpPr>
          <p:cNvPr id="5124"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C018D36C-AF7F-47C3-9AD4-404CDCA89E8D}" type="slidenum">
              <a:rPr lang="en-US" sz="1400"/>
              <a:pPr eaLnBrk="1" hangingPunct="1"/>
              <a:t>4</a:t>
            </a:fld>
            <a:endParaRPr lang="en-US" sz="1400"/>
          </a:p>
        </p:txBody>
      </p:sp>
      <p:pic>
        <p:nvPicPr>
          <p:cNvPr id="5127" name="Picture 4" descr="P517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29718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descr="P5170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724400"/>
            <a:ext cx="20574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609600" y="1143000"/>
            <a:ext cx="7772400" cy="838200"/>
          </a:xfrm>
        </p:spPr>
        <p:txBody>
          <a:bodyPr/>
          <a:lstStyle/>
          <a:p>
            <a:pPr eaLnBrk="1" hangingPunct="1"/>
            <a:r>
              <a:rPr lang="en-US" smtClean="0"/>
              <a:t>Resistor handling and installation</a:t>
            </a:r>
          </a:p>
        </p:txBody>
      </p:sp>
      <p:sp>
        <p:nvSpPr>
          <p:cNvPr id="6149" name="Rectangle 3"/>
          <p:cNvSpPr>
            <a:spLocks noGrp="1" noChangeArrowheads="1"/>
          </p:cNvSpPr>
          <p:nvPr>
            <p:ph type="subTitle" idx="1"/>
          </p:nvPr>
        </p:nvSpPr>
        <p:spPr>
          <a:xfrm>
            <a:off x="838200" y="2286000"/>
            <a:ext cx="7620000" cy="3581400"/>
          </a:xfrm>
        </p:spPr>
        <p:txBody>
          <a:bodyPr/>
          <a:lstStyle/>
          <a:p>
            <a:pPr algn="l" eaLnBrk="1" hangingPunct="1">
              <a:lnSpc>
                <a:spcPct val="90000"/>
              </a:lnSpc>
            </a:pPr>
            <a:r>
              <a:rPr lang="en-US" sz="2800" smtClean="0"/>
              <a:t>Resistors are not polarized and may be installed in either direction.</a:t>
            </a:r>
          </a:p>
          <a:p>
            <a:pPr algn="l" eaLnBrk="1" hangingPunct="1">
              <a:lnSpc>
                <a:spcPct val="90000"/>
              </a:lnSpc>
            </a:pPr>
            <a:endParaRPr lang="en-US" sz="2800" smtClean="0"/>
          </a:p>
          <a:p>
            <a:pPr algn="l" eaLnBrk="1" hangingPunct="1">
              <a:lnSpc>
                <a:spcPct val="90000"/>
              </a:lnSpc>
            </a:pPr>
            <a:r>
              <a:rPr lang="en-US" sz="2800" smtClean="0"/>
              <a:t>Resistors are not generally susceptible to ESD damage, so special precautions are not required.</a:t>
            </a:r>
          </a:p>
          <a:p>
            <a:pPr algn="l" eaLnBrk="1" hangingPunct="1">
              <a:lnSpc>
                <a:spcPct val="90000"/>
              </a:lnSpc>
            </a:pPr>
            <a:endParaRPr lang="en-US" sz="2800" smtClean="0"/>
          </a:p>
          <a:p>
            <a:pPr algn="l" eaLnBrk="1" hangingPunct="1">
              <a:lnSpc>
                <a:spcPct val="90000"/>
              </a:lnSpc>
            </a:pPr>
            <a:r>
              <a:rPr lang="en-US" sz="2800" smtClean="0"/>
              <a:t>Mechanical stress due to lead bending should be minimized.</a:t>
            </a:r>
          </a:p>
        </p:txBody>
      </p:sp>
      <p:sp>
        <p:nvSpPr>
          <p:cNvPr id="6147"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9C119344-AE72-4909-8368-457E0FAD5967}" type="slidenum">
              <a:rPr lang="en-US" sz="1400"/>
              <a:pPr eaLnBrk="1" hangingPunct="1"/>
              <a:t>5</a:t>
            </a:fld>
            <a:endParaRPr 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type="ctrTitle"/>
          </p:nvPr>
        </p:nvSpPr>
        <p:spPr>
          <a:xfrm>
            <a:off x="685800" y="1066800"/>
            <a:ext cx="7772400" cy="1146175"/>
          </a:xfrm>
        </p:spPr>
        <p:txBody>
          <a:bodyPr/>
          <a:lstStyle/>
          <a:p>
            <a:pPr eaLnBrk="1" hangingPunct="1"/>
            <a:r>
              <a:rPr lang="en-US" smtClean="0"/>
              <a:t>Capacitors</a:t>
            </a:r>
          </a:p>
        </p:txBody>
      </p:sp>
      <p:sp>
        <p:nvSpPr>
          <p:cNvPr id="7174" name="Rectangle 4"/>
          <p:cNvSpPr>
            <a:spLocks noGrp="1" noChangeArrowheads="1"/>
          </p:cNvSpPr>
          <p:nvPr>
            <p:ph type="subTitle" idx="1"/>
          </p:nvPr>
        </p:nvSpPr>
        <p:spPr>
          <a:xfrm>
            <a:off x="685800" y="2286000"/>
            <a:ext cx="7467600" cy="3581400"/>
          </a:xfrm>
        </p:spPr>
        <p:txBody>
          <a:bodyPr/>
          <a:lstStyle/>
          <a:p>
            <a:pPr algn="l" eaLnBrk="1" hangingPunct="1"/>
            <a:r>
              <a:rPr lang="en-US" smtClean="0"/>
              <a:t>Values specified in microfarads (</a:t>
            </a:r>
            <a:r>
              <a:rPr lang="el-GR" smtClean="0">
                <a:cs typeface="Times New Roman" pitchFamily="18" charset="0"/>
              </a:rPr>
              <a:t>μ</a:t>
            </a:r>
            <a:r>
              <a:rPr lang="en-US" smtClean="0">
                <a:cs typeface="Times New Roman" pitchFamily="18" charset="0"/>
              </a:rPr>
              <a:t>F) or picofarads (pF)</a:t>
            </a:r>
            <a:endParaRPr lang="el-GR" smtClean="0">
              <a:cs typeface="Times New Roman" pitchFamily="18" charset="0"/>
            </a:endParaRPr>
          </a:p>
          <a:p>
            <a:pPr algn="l" eaLnBrk="1" hangingPunct="1"/>
            <a:endParaRPr lang="en-US" smtClean="0">
              <a:cs typeface="Times New Roman" pitchFamily="18" charset="0"/>
            </a:endParaRPr>
          </a:p>
          <a:p>
            <a:pPr algn="l" eaLnBrk="1" hangingPunct="1"/>
            <a:r>
              <a:rPr lang="en-US" smtClean="0">
                <a:cs typeface="Times New Roman" pitchFamily="18" charset="0"/>
              </a:rPr>
              <a:t>Marked with actual value or a numeric code</a:t>
            </a:r>
          </a:p>
          <a:p>
            <a:pPr algn="l" eaLnBrk="1" hangingPunct="1"/>
            <a:endParaRPr lang="en-US" smtClean="0">
              <a:cs typeface="Times New Roman" pitchFamily="18" charset="0"/>
            </a:endParaRPr>
          </a:p>
          <a:p>
            <a:pPr algn="l" eaLnBrk="1" hangingPunct="1"/>
            <a:r>
              <a:rPr lang="en-US" smtClean="0">
                <a:cs typeface="Times New Roman" pitchFamily="18" charset="0"/>
              </a:rPr>
              <a:t>Some varieties are +/- polarized</a:t>
            </a:r>
            <a:endParaRPr lang="el-GR" smtClean="0">
              <a:cs typeface="Times New Roman" pitchFamily="18" charset="0"/>
            </a:endParaRPr>
          </a:p>
        </p:txBody>
      </p:sp>
      <p:sp>
        <p:nvSpPr>
          <p:cNvPr id="7172"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AD334383-A4DD-4D2A-9963-E382C96C928C}" type="slidenum">
              <a:rPr lang="en-US" sz="1400"/>
              <a:pPr eaLnBrk="1" hangingPunct="1"/>
              <a:t>6</a:t>
            </a:fld>
            <a:endParaRPr lang="en-US" sz="1400"/>
          </a:p>
        </p:txBody>
      </p:sp>
      <p:graphicFrame>
        <p:nvGraphicFramePr>
          <p:cNvPr id="7175" name="Object 16"/>
          <p:cNvGraphicFramePr>
            <a:graphicFrameLocks noChangeAspect="1"/>
          </p:cNvGraphicFramePr>
          <p:nvPr/>
        </p:nvGraphicFramePr>
        <p:xfrm>
          <a:off x="7696200" y="1371600"/>
          <a:ext cx="614363" cy="763588"/>
        </p:xfrm>
        <a:graphic>
          <a:graphicData uri="http://schemas.openxmlformats.org/presentationml/2006/ole">
            <mc:AlternateContent xmlns:mc="http://schemas.openxmlformats.org/markup-compatibility/2006">
              <mc:Choice xmlns:v="urn:schemas-microsoft-com:vml" Requires="v">
                <p:oleObj spid="_x0000_s7180" name="CorelDRAW! Graphic" r:id="rId4" imgW="614477" imgH="763524" progId="CDraw">
                  <p:embed/>
                </p:oleObj>
              </mc:Choice>
              <mc:Fallback>
                <p:oleObj name="CorelDRAW! Graphic" r:id="rId4" imgW="614477" imgH="763524" progId="CDraw">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371600"/>
                        <a:ext cx="61436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17"/>
          <p:cNvGraphicFramePr>
            <a:graphicFrameLocks noChangeAspect="1"/>
          </p:cNvGraphicFramePr>
          <p:nvPr/>
        </p:nvGraphicFramePr>
        <p:xfrm>
          <a:off x="6705600" y="1371600"/>
          <a:ext cx="614363" cy="763588"/>
        </p:xfrm>
        <a:graphic>
          <a:graphicData uri="http://schemas.openxmlformats.org/presentationml/2006/ole">
            <mc:AlternateContent xmlns:mc="http://schemas.openxmlformats.org/markup-compatibility/2006">
              <mc:Choice xmlns:v="urn:schemas-microsoft-com:vml" Requires="v">
                <p:oleObj spid="_x0000_s7181" name="CorelDRAW! Graphic" r:id="rId6" imgW="614477" imgH="763524" progId="CDraw">
                  <p:embed/>
                </p:oleObj>
              </mc:Choice>
              <mc:Fallback>
                <p:oleObj name="CorelDRAW! Graphic" r:id="rId6" imgW="614477" imgH="763524" progId="CDraw">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371600"/>
                        <a:ext cx="61436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18"/>
          <p:cNvGraphicFramePr>
            <a:graphicFrameLocks noChangeAspect="1"/>
          </p:cNvGraphicFramePr>
          <p:nvPr/>
        </p:nvGraphicFramePr>
        <p:xfrm>
          <a:off x="6324600" y="5029200"/>
          <a:ext cx="614363" cy="763588"/>
        </p:xfrm>
        <a:graphic>
          <a:graphicData uri="http://schemas.openxmlformats.org/presentationml/2006/ole">
            <mc:AlternateContent xmlns:mc="http://schemas.openxmlformats.org/markup-compatibility/2006">
              <mc:Choice xmlns:v="urn:schemas-microsoft-com:vml" Requires="v">
                <p:oleObj spid="_x0000_s7182" name="CorelDRAW! Graphic" r:id="rId8" imgW="614477" imgH="763524" progId="CDraw">
                  <p:embed/>
                </p:oleObj>
              </mc:Choice>
              <mc:Fallback>
                <p:oleObj name="CorelDRAW! Graphic" r:id="rId8" imgW="614477" imgH="763524" progId="CDraw">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5029200"/>
                        <a:ext cx="61436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9"/>
          <p:cNvGraphicFramePr>
            <a:graphicFrameLocks noChangeAspect="1"/>
          </p:cNvGraphicFramePr>
          <p:nvPr/>
        </p:nvGraphicFramePr>
        <p:xfrm>
          <a:off x="2362200" y="1295400"/>
          <a:ext cx="554038" cy="727075"/>
        </p:xfrm>
        <a:graphic>
          <a:graphicData uri="http://schemas.openxmlformats.org/presentationml/2006/ole">
            <mc:AlternateContent xmlns:mc="http://schemas.openxmlformats.org/markup-compatibility/2006">
              <mc:Choice xmlns:v="urn:schemas-microsoft-com:vml" Requires="v">
                <p:oleObj spid="_x0000_s7183" name="CorelDRAW! Graphic" r:id="rId10" imgW="554126" imgH="727862" progId="CDraw">
                  <p:embed/>
                </p:oleObj>
              </mc:Choice>
              <mc:Fallback>
                <p:oleObj name="CorelDRAW! Graphic" r:id="rId10" imgW="554126" imgH="727862" progId="CDraw">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1295400"/>
                        <a:ext cx="5540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20"/>
          <p:cNvGraphicFramePr>
            <a:graphicFrameLocks noChangeAspect="1"/>
          </p:cNvGraphicFramePr>
          <p:nvPr/>
        </p:nvGraphicFramePr>
        <p:xfrm>
          <a:off x="1295400" y="1295400"/>
          <a:ext cx="554038" cy="727075"/>
        </p:xfrm>
        <a:graphic>
          <a:graphicData uri="http://schemas.openxmlformats.org/presentationml/2006/ole">
            <mc:AlternateContent xmlns:mc="http://schemas.openxmlformats.org/markup-compatibility/2006">
              <mc:Choice xmlns:v="urn:schemas-microsoft-com:vml" Requires="v">
                <p:oleObj spid="_x0000_s7184" name="CorelDRAW! Graphic" r:id="rId12" imgW="554126" imgH="727862" progId="CDraw">
                  <p:embed/>
                </p:oleObj>
              </mc:Choice>
              <mc:Fallback>
                <p:oleObj name="CorelDRAW! Graphic" r:id="rId12" imgW="554126" imgH="727862" progId="CDraw">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1295400"/>
                        <a:ext cx="5540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ctrTitle"/>
          </p:nvPr>
        </p:nvSpPr>
        <p:spPr>
          <a:xfrm>
            <a:off x="609600" y="1143000"/>
            <a:ext cx="7772400" cy="838200"/>
          </a:xfrm>
        </p:spPr>
        <p:txBody>
          <a:bodyPr/>
          <a:lstStyle/>
          <a:p>
            <a:pPr eaLnBrk="1" hangingPunct="1"/>
            <a:r>
              <a:rPr lang="en-US" smtClean="0"/>
              <a:t>Capacitor types</a:t>
            </a:r>
          </a:p>
        </p:txBody>
      </p:sp>
      <p:sp>
        <p:nvSpPr>
          <p:cNvPr id="8198" name="Rectangle 3"/>
          <p:cNvSpPr>
            <a:spLocks noGrp="1" noChangeArrowheads="1"/>
          </p:cNvSpPr>
          <p:nvPr>
            <p:ph type="subTitle" idx="1"/>
          </p:nvPr>
        </p:nvSpPr>
        <p:spPr>
          <a:xfrm>
            <a:off x="838200" y="4572000"/>
            <a:ext cx="2057400" cy="1295400"/>
          </a:xfrm>
        </p:spPr>
        <p:txBody>
          <a:bodyPr/>
          <a:lstStyle/>
          <a:p>
            <a:pPr algn="l" eaLnBrk="1" hangingPunct="1">
              <a:lnSpc>
                <a:spcPct val="90000"/>
              </a:lnSpc>
            </a:pPr>
            <a:r>
              <a:rPr lang="en-US" sz="1200" smtClean="0"/>
              <a:t>Ceramic disk</a:t>
            </a:r>
          </a:p>
          <a:p>
            <a:pPr algn="l" eaLnBrk="1" hangingPunct="1">
              <a:lnSpc>
                <a:spcPct val="90000"/>
              </a:lnSpc>
            </a:pPr>
            <a:r>
              <a:rPr lang="en-US" sz="1200" smtClean="0"/>
              <a:t>Monolithic ceramic</a:t>
            </a:r>
          </a:p>
          <a:p>
            <a:pPr algn="l" eaLnBrk="1" hangingPunct="1">
              <a:lnSpc>
                <a:spcPct val="90000"/>
              </a:lnSpc>
            </a:pPr>
            <a:r>
              <a:rPr lang="en-US" sz="1200" smtClean="0"/>
              <a:t>Dipped silvered-mica</a:t>
            </a:r>
          </a:p>
          <a:p>
            <a:pPr algn="l" eaLnBrk="1" hangingPunct="1">
              <a:lnSpc>
                <a:spcPct val="90000"/>
              </a:lnSpc>
            </a:pPr>
            <a:r>
              <a:rPr lang="en-US" sz="1200" smtClean="0"/>
              <a:t>Mylar or polyester</a:t>
            </a:r>
          </a:p>
          <a:p>
            <a:pPr algn="l" eaLnBrk="1" hangingPunct="1">
              <a:lnSpc>
                <a:spcPct val="90000"/>
              </a:lnSpc>
            </a:pPr>
            <a:r>
              <a:rPr lang="en-US" sz="1200" smtClean="0"/>
              <a:t>Aluminum electrolytic (+/-)</a:t>
            </a:r>
          </a:p>
          <a:p>
            <a:pPr algn="l" eaLnBrk="1" hangingPunct="1">
              <a:lnSpc>
                <a:spcPct val="90000"/>
              </a:lnSpc>
            </a:pPr>
            <a:r>
              <a:rPr lang="en-US" sz="1200" smtClean="0"/>
              <a:t>Tantalum (+/-)</a:t>
            </a:r>
          </a:p>
        </p:txBody>
      </p:sp>
      <p:sp>
        <p:nvSpPr>
          <p:cNvPr id="8196"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65F60E76-CF60-4BB4-B136-14B24D18CB47}" type="slidenum">
              <a:rPr lang="en-US" sz="1400"/>
              <a:pPr eaLnBrk="1" hangingPunct="1"/>
              <a:t>7</a:t>
            </a:fld>
            <a:endParaRPr lang="en-US" sz="1400"/>
          </a:p>
        </p:txBody>
      </p:sp>
      <p:pic>
        <p:nvPicPr>
          <p:cNvPr id="8199" name="Picture 7" descr="P517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129698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P5170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057400"/>
            <a:ext cx="14970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P51700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057400"/>
            <a:ext cx="1366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P5170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057400"/>
            <a:ext cx="13874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P5170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2057400"/>
            <a:ext cx="12906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P5170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114800"/>
            <a:ext cx="2590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P51700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14800"/>
            <a:ext cx="1349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P51700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4114800"/>
            <a:ext cx="14827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 Box 15"/>
          <p:cNvSpPr txBox="1">
            <a:spLocks noChangeArrowheads="1"/>
          </p:cNvSpPr>
          <p:nvPr/>
        </p:nvSpPr>
        <p:spPr bwMode="auto">
          <a:xfrm>
            <a:off x="228600" y="36576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Ceramic disk</a:t>
            </a:r>
          </a:p>
        </p:txBody>
      </p:sp>
      <p:sp>
        <p:nvSpPr>
          <p:cNvPr id="8208" name="Text Box 16"/>
          <p:cNvSpPr txBox="1">
            <a:spLocks noChangeArrowheads="1"/>
          </p:cNvSpPr>
          <p:nvPr/>
        </p:nvSpPr>
        <p:spPr bwMode="auto">
          <a:xfrm>
            <a:off x="1676400" y="36576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Monolithic ceramic</a:t>
            </a:r>
          </a:p>
        </p:txBody>
      </p:sp>
      <p:sp>
        <p:nvSpPr>
          <p:cNvPr id="8209" name="Text Box 19"/>
          <p:cNvSpPr txBox="1">
            <a:spLocks noChangeArrowheads="1"/>
          </p:cNvSpPr>
          <p:nvPr/>
        </p:nvSpPr>
        <p:spPr bwMode="auto">
          <a:xfrm>
            <a:off x="3352800" y="36576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Dipped siver-mica</a:t>
            </a:r>
          </a:p>
        </p:txBody>
      </p:sp>
      <p:sp>
        <p:nvSpPr>
          <p:cNvPr id="8210" name="Text Box 20"/>
          <p:cNvSpPr txBox="1">
            <a:spLocks noChangeArrowheads="1"/>
          </p:cNvSpPr>
          <p:nvPr/>
        </p:nvSpPr>
        <p:spPr bwMode="auto">
          <a:xfrm>
            <a:off x="5486400" y="3657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Mylar</a:t>
            </a:r>
          </a:p>
        </p:txBody>
      </p:sp>
      <p:sp>
        <p:nvSpPr>
          <p:cNvPr id="8211" name="Text Box 21"/>
          <p:cNvSpPr txBox="1">
            <a:spLocks noChangeArrowheads="1"/>
          </p:cNvSpPr>
          <p:nvPr/>
        </p:nvSpPr>
        <p:spPr bwMode="auto">
          <a:xfrm>
            <a:off x="7086600" y="3657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Mylar</a:t>
            </a:r>
          </a:p>
        </p:txBody>
      </p:sp>
      <p:sp>
        <p:nvSpPr>
          <p:cNvPr id="8212" name="Text Box 22"/>
          <p:cNvSpPr txBox="1">
            <a:spLocks noChangeArrowheads="1"/>
          </p:cNvSpPr>
          <p:nvPr/>
        </p:nvSpPr>
        <p:spPr bwMode="auto">
          <a:xfrm>
            <a:off x="533400" y="58674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Solid tantalum, polarized</a:t>
            </a:r>
          </a:p>
        </p:txBody>
      </p:sp>
      <p:sp>
        <p:nvSpPr>
          <p:cNvPr id="8213" name="Text Box 23"/>
          <p:cNvSpPr txBox="1">
            <a:spLocks noChangeArrowheads="1"/>
          </p:cNvSpPr>
          <p:nvPr/>
        </p:nvSpPr>
        <p:spPr bwMode="auto">
          <a:xfrm>
            <a:off x="2895600" y="58674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Radial aluminum electrolytic</a:t>
            </a:r>
          </a:p>
        </p:txBody>
      </p:sp>
      <p:sp>
        <p:nvSpPr>
          <p:cNvPr id="8214" name="Text Box 24"/>
          <p:cNvSpPr txBox="1">
            <a:spLocks noChangeArrowheads="1"/>
          </p:cNvSpPr>
          <p:nvPr/>
        </p:nvSpPr>
        <p:spPr bwMode="auto">
          <a:xfrm>
            <a:off x="5638800" y="5867400"/>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400" b="1"/>
              <a:t>Axial aluminum electrolytic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ctrTitle"/>
          </p:nvPr>
        </p:nvSpPr>
        <p:spPr>
          <a:xfrm>
            <a:off x="609600" y="1143000"/>
            <a:ext cx="7772400" cy="838200"/>
          </a:xfrm>
        </p:spPr>
        <p:txBody>
          <a:bodyPr/>
          <a:lstStyle/>
          <a:p>
            <a:pPr eaLnBrk="1" hangingPunct="1"/>
            <a:r>
              <a:rPr lang="en-US" smtClean="0"/>
              <a:t>Capacitor ratings</a:t>
            </a:r>
          </a:p>
        </p:txBody>
      </p:sp>
      <p:sp>
        <p:nvSpPr>
          <p:cNvPr id="9222" name="Rectangle 3"/>
          <p:cNvSpPr>
            <a:spLocks noGrp="1" noChangeArrowheads="1"/>
          </p:cNvSpPr>
          <p:nvPr>
            <p:ph type="subTitle" idx="1"/>
          </p:nvPr>
        </p:nvSpPr>
        <p:spPr>
          <a:xfrm>
            <a:off x="838200" y="2286000"/>
            <a:ext cx="7620000" cy="3581400"/>
          </a:xfrm>
        </p:spPr>
        <p:txBody>
          <a:bodyPr/>
          <a:lstStyle/>
          <a:p>
            <a:pPr algn="l" eaLnBrk="1" hangingPunct="1">
              <a:lnSpc>
                <a:spcPct val="90000"/>
              </a:lnSpc>
            </a:pPr>
            <a:r>
              <a:rPr lang="en-US" sz="2800" smtClean="0"/>
              <a:t>Physical size of capacitors is related to voltage handling ability – WVDC – working voltage DC</a:t>
            </a:r>
          </a:p>
          <a:p>
            <a:pPr algn="l" eaLnBrk="1" hangingPunct="1">
              <a:lnSpc>
                <a:spcPct val="90000"/>
              </a:lnSpc>
            </a:pPr>
            <a:endParaRPr lang="en-US" sz="2800" smtClean="0"/>
          </a:p>
          <a:p>
            <a:pPr algn="l" eaLnBrk="1" hangingPunct="1">
              <a:lnSpc>
                <a:spcPct val="90000"/>
              </a:lnSpc>
            </a:pPr>
            <a:r>
              <a:rPr lang="en-US" sz="2800" smtClean="0"/>
              <a:t>Temperature coefficient may also be important – can be + or – or nearly zero</a:t>
            </a:r>
          </a:p>
          <a:p>
            <a:pPr algn="l" eaLnBrk="1" hangingPunct="1">
              <a:lnSpc>
                <a:spcPct val="90000"/>
              </a:lnSpc>
            </a:pPr>
            <a:endParaRPr lang="en-US" sz="2800" smtClean="0"/>
          </a:p>
          <a:p>
            <a:pPr algn="l" eaLnBrk="1" hangingPunct="1">
              <a:lnSpc>
                <a:spcPct val="90000"/>
              </a:lnSpc>
            </a:pPr>
            <a:r>
              <a:rPr lang="en-US" sz="2800" smtClean="0"/>
              <a:t>Temperature coefficient depends upon dielectric material</a:t>
            </a:r>
          </a:p>
        </p:txBody>
      </p:sp>
      <p:sp>
        <p:nvSpPr>
          <p:cNvPr id="9220"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E6D4C573-7684-437A-AEE7-52CDF62C8235}" type="slidenum">
              <a:rPr lang="en-US" sz="1400"/>
              <a:pPr eaLnBrk="1" hangingPunct="1"/>
              <a:t>8</a:t>
            </a:fld>
            <a:endParaRPr 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ctrTitle"/>
          </p:nvPr>
        </p:nvSpPr>
        <p:spPr>
          <a:xfrm>
            <a:off x="609600" y="1143000"/>
            <a:ext cx="7772400" cy="838200"/>
          </a:xfrm>
        </p:spPr>
        <p:txBody>
          <a:bodyPr/>
          <a:lstStyle/>
          <a:p>
            <a:pPr eaLnBrk="1" hangingPunct="1"/>
            <a:r>
              <a:rPr lang="en-US" sz="4000" smtClean="0"/>
              <a:t>Capacitor handling and installation</a:t>
            </a:r>
          </a:p>
        </p:txBody>
      </p:sp>
      <p:sp>
        <p:nvSpPr>
          <p:cNvPr id="10246" name="Rectangle 3"/>
          <p:cNvSpPr>
            <a:spLocks noGrp="1" noChangeArrowheads="1"/>
          </p:cNvSpPr>
          <p:nvPr>
            <p:ph type="subTitle" idx="1"/>
          </p:nvPr>
        </p:nvSpPr>
        <p:spPr>
          <a:xfrm>
            <a:off x="838200" y="2286000"/>
            <a:ext cx="7620000" cy="3581400"/>
          </a:xfrm>
        </p:spPr>
        <p:txBody>
          <a:bodyPr>
            <a:normAutofit lnSpcReduction="10000"/>
          </a:bodyPr>
          <a:lstStyle/>
          <a:p>
            <a:pPr algn="l" eaLnBrk="1" hangingPunct="1">
              <a:lnSpc>
                <a:spcPct val="80000"/>
              </a:lnSpc>
            </a:pPr>
            <a:r>
              <a:rPr lang="en-US" sz="2400" smtClean="0"/>
              <a:t>Most capacitors are not polarized and may be installed in either direction.</a:t>
            </a:r>
          </a:p>
          <a:p>
            <a:pPr algn="l" eaLnBrk="1" hangingPunct="1">
              <a:lnSpc>
                <a:spcPct val="80000"/>
              </a:lnSpc>
            </a:pPr>
            <a:endParaRPr lang="en-US" sz="2400" smtClean="0"/>
          </a:p>
          <a:p>
            <a:pPr algn="l" eaLnBrk="1" hangingPunct="1">
              <a:lnSpc>
                <a:spcPct val="80000"/>
              </a:lnSpc>
            </a:pPr>
            <a:r>
              <a:rPr lang="en-US" sz="2400" smtClean="0"/>
              <a:t>Electrolytic capacitors ARE polarized and MUST be installed with proper polarity, else catastrophic failure!</a:t>
            </a:r>
          </a:p>
          <a:p>
            <a:pPr algn="l" eaLnBrk="1" hangingPunct="1">
              <a:lnSpc>
                <a:spcPct val="80000"/>
              </a:lnSpc>
            </a:pPr>
            <a:endParaRPr lang="en-US" sz="2400" smtClean="0"/>
          </a:p>
          <a:p>
            <a:pPr algn="l" eaLnBrk="1" hangingPunct="1">
              <a:lnSpc>
                <a:spcPct val="80000"/>
              </a:lnSpc>
            </a:pPr>
            <a:r>
              <a:rPr lang="en-US" sz="2400" smtClean="0"/>
              <a:t>Capacitors are not generally susceptible to ESD damage, so special precautions are not required.</a:t>
            </a:r>
          </a:p>
          <a:p>
            <a:pPr algn="l" eaLnBrk="1" hangingPunct="1">
              <a:lnSpc>
                <a:spcPct val="80000"/>
              </a:lnSpc>
            </a:pPr>
            <a:endParaRPr lang="en-US" sz="2400" smtClean="0"/>
          </a:p>
          <a:p>
            <a:pPr algn="l" eaLnBrk="1" hangingPunct="1">
              <a:lnSpc>
                <a:spcPct val="80000"/>
              </a:lnSpc>
            </a:pPr>
            <a:r>
              <a:rPr lang="en-US" sz="2400" smtClean="0"/>
              <a:t>Mechanical stress due to lead bending should be minimized.</a:t>
            </a:r>
          </a:p>
        </p:txBody>
      </p:sp>
      <p:sp>
        <p:nvSpPr>
          <p:cNvPr id="10244" name="Slide Number Placeholder 5"/>
          <p:cNvSpPr>
            <a:spLocks noGrp="1"/>
          </p:cNvSpPr>
          <p:nvPr>
            <p:ph type="sldNum" sz="quarter" idx="12"/>
          </p:nvPr>
        </p:nvSpPr>
        <p:spPr>
          <a:noFill/>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010B37B9-8D46-4D11-8870-285881603E00}" type="slidenum">
              <a:rPr lang="en-US" sz="1400"/>
              <a:pPr eaLnBrk="1" hangingPunct="1"/>
              <a:t>9</a:t>
            </a:fld>
            <a:endParaRPr lang="en-US"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2134</TotalTime>
  <Words>2292</Words>
  <Application>Microsoft Office PowerPoint</Application>
  <PresentationFormat>On-screen Show (4:3)</PresentationFormat>
  <Paragraphs>288</Paragraphs>
  <Slides>27</Slides>
  <Notes>27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1" baseType="lpstr">
      <vt:lpstr>Times New Roman</vt:lpstr>
      <vt:lpstr>Arial</vt:lpstr>
      <vt:lpstr>Office Theme</vt:lpstr>
      <vt:lpstr>CorelDRAW! Graphic</vt:lpstr>
      <vt:lpstr>Electronic Components  Electronics Unit, Lecture 2 </vt:lpstr>
      <vt:lpstr>Passive Components</vt:lpstr>
      <vt:lpstr>Resistors</vt:lpstr>
      <vt:lpstr>Resistor ratings</vt:lpstr>
      <vt:lpstr>Resistor handling and installation</vt:lpstr>
      <vt:lpstr>Capacitors</vt:lpstr>
      <vt:lpstr>Capacitor types</vt:lpstr>
      <vt:lpstr>Capacitor ratings</vt:lpstr>
      <vt:lpstr>Capacitor handling and installation</vt:lpstr>
      <vt:lpstr>Inductors</vt:lpstr>
      <vt:lpstr>Inductor types</vt:lpstr>
      <vt:lpstr>Inductor ratings</vt:lpstr>
      <vt:lpstr>Inductor handling and installation</vt:lpstr>
      <vt:lpstr>Diodes</vt:lpstr>
      <vt:lpstr>Diode types</vt:lpstr>
      <vt:lpstr>Diode Ratings</vt:lpstr>
      <vt:lpstr>Diode handling and installation</vt:lpstr>
      <vt:lpstr>Interface components</vt:lpstr>
      <vt:lpstr>Two common plug styles</vt:lpstr>
      <vt:lpstr>Active Components</vt:lpstr>
      <vt:lpstr>Transistors</vt:lpstr>
      <vt:lpstr>Terminal Designations and packaging styles</vt:lpstr>
      <vt:lpstr>Transistor handling and installation</vt:lpstr>
      <vt:lpstr>Integrated Circuits</vt:lpstr>
      <vt:lpstr>Pin identification and numbering convention</vt:lpstr>
      <vt:lpstr>IC handling and installation</vt:lpstr>
      <vt:lpstr>Electrostatic Discharge (ESD) Protection</vt:lpstr>
    </vt:vector>
  </TitlesOfParts>
  <Company>LSU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Erwin Susanto</cp:lastModifiedBy>
  <cp:revision>65</cp:revision>
  <dcterms:created xsi:type="dcterms:W3CDTF">2004-05-14T13:38:22Z</dcterms:created>
  <dcterms:modified xsi:type="dcterms:W3CDTF">2017-09-06T00:14:56Z</dcterms:modified>
</cp:coreProperties>
</file>