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1.png"/><Relationship Id="rId4"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1.png"/><Relationship Id="rId1" Type="http://schemas.openxmlformats.org/officeDocument/2006/relationships/image" Target="../media/image47.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94E715D-93F5-4A73-A672-B6AEB2410F69}" type="slidenum">
              <a:rPr lang="en-US" altLang="en-US"/>
              <a:pPr>
                <a:defRPr/>
              </a:pPr>
              <a:t>‹#›</a:t>
            </a:fld>
            <a:endParaRPr lang="en-US" altLang="en-US"/>
          </a:p>
        </p:txBody>
      </p:sp>
    </p:spTree>
    <p:extLst>
      <p:ext uri="{BB962C8B-B14F-4D97-AF65-F5344CB8AC3E}">
        <p14:creationId xmlns:p14="http://schemas.microsoft.com/office/powerpoint/2010/main" val="202911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BEC02B-B644-42C0-848D-17C6F5A51E9B}" type="slidenum">
              <a:rPr lang="en-US" altLang="en-US"/>
              <a:pPr>
                <a:defRPr/>
              </a:pPr>
              <a:t>‹#›</a:t>
            </a:fld>
            <a:endParaRPr lang="en-US" altLang="en-US"/>
          </a:p>
        </p:txBody>
      </p:sp>
    </p:spTree>
    <p:extLst>
      <p:ext uri="{BB962C8B-B14F-4D97-AF65-F5344CB8AC3E}">
        <p14:creationId xmlns:p14="http://schemas.microsoft.com/office/powerpoint/2010/main" val="280171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098829-DB64-4335-8B6A-2C23F15C56AA}" type="slidenum">
              <a:rPr lang="en-US" altLang="en-US"/>
              <a:pPr>
                <a:defRPr/>
              </a:pPr>
              <a:t>‹#›</a:t>
            </a:fld>
            <a:endParaRPr lang="en-US" altLang="en-US"/>
          </a:p>
        </p:txBody>
      </p:sp>
    </p:spTree>
    <p:extLst>
      <p:ext uri="{BB962C8B-B14F-4D97-AF65-F5344CB8AC3E}">
        <p14:creationId xmlns:p14="http://schemas.microsoft.com/office/powerpoint/2010/main" val="132029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61E7EA88-57D4-4225-886F-104BA729117F}" type="slidenum">
              <a:rPr lang="en-US" altLang="en-US"/>
              <a:pPr>
                <a:defRPr/>
              </a:pPr>
              <a:t>‹#›</a:t>
            </a:fld>
            <a:endParaRPr lang="en-US" altLang="en-US"/>
          </a:p>
        </p:txBody>
      </p:sp>
    </p:spTree>
    <p:extLst>
      <p:ext uri="{BB962C8B-B14F-4D97-AF65-F5344CB8AC3E}">
        <p14:creationId xmlns:p14="http://schemas.microsoft.com/office/powerpoint/2010/main" val="113916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1998C7-0D65-4112-A5E4-2C3417CCDE0C}" type="slidenum">
              <a:rPr lang="en-US" altLang="en-US"/>
              <a:pPr>
                <a:defRPr/>
              </a:pPr>
              <a:t>‹#›</a:t>
            </a:fld>
            <a:endParaRPr lang="en-US" altLang="en-US"/>
          </a:p>
        </p:txBody>
      </p:sp>
    </p:spTree>
    <p:extLst>
      <p:ext uri="{BB962C8B-B14F-4D97-AF65-F5344CB8AC3E}">
        <p14:creationId xmlns:p14="http://schemas.microsoft.com/office/powerpoint/2010/main" val="193375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E8F40082-E715-42BD-ABE5-84F5DD7506EE}" type="slidenum">
              <a:rPr lang="en-US" altLang="en-US"/>
              <a:pPr>
                <a:defRPr/>
              </a:pPr>
              <a:t>‹#›</a:t>
            </a:fld>
            <a:endParaRPr lang="en-US" altLang="en-US"/>
          </a:p>
        </p:txBody>
      </p:sp>
    </p:spTree>
    <p:extLst>
      <p:ext uri="{BB962C8B-B14F-4D97-AF65-F5344CB8AC3E}">
        <p14:creationId xmlns:p14="http://schemas.microsoft.com/office/powerpoint/2010/main" val="89902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01E044A-EF00-486D-AB2B-10DCD7123E82}" type="slidenum">
              <a:rPr lang="en-US" altLang="en-US"/>
              <a:pPr>
                <a:defRPr/>
              </a:pPr>
              <a:t>‹#›</a:t>
            </a:fld>
            <a:endParaRPr lang="en-US" altLang="en-US"/>
          </a:p>
        </p:txBody>
      </p:sp>
    </p:spTree>
    <p:extLst>
      <p:ext uri="{BB962C8B-B14F-4D97-AF65-F5344CB8AC3E}">
        <p14:creationId xmlns:p14="http://schemas.microsoft.com/office/powerpoint/2010/main" val="415856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307180-DC84-44EC-BB11-2C49DB228E79}" type="slidenum">
              <a:rPr lang="en-US" altLang="en-US"/>
              <a:pPr>
                <a:defRPr/>
              </a:pPr>
              <a:t>‹#›</a:t>
            </a:fld>
            <a:endParaRPr lang="en-US" altLang="en-US"/>
          </a:p>
        </p:txBody>
      </p:sp>
    </p:spTree>
    <p:extLst>
      <p:ext uri="{BB962C8B-B14F-4D97-AF65-F5344CB8AC3E}">
        <p14:creationId xmlns:p14="http://schemas.microsoft.com/office/powerpoint/2010/main" val="33269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8D1A98-86FA-4346-8420-F5B9A2626589}" type="slidenum">
              <a:rPr lang="en-US" altLang="en-US"/>
              <a:pPr>
                <a:defRPr/>
              </a:pPr>
              <a:t>‹#›</a:t>
            </a:fld>
            <a:endParaRPr lang="en-US" altLang="en-US"/>
          </a:p>
        </p:txBody>
      </p:sp>
    </p:spTree>
    <p:extLst>
      <p:ext uri="{BB962C8B-B14F-4D97-AF65-F5344CB8AC3E}">
        <p14:creationId xmlns:p14="http://schemas.microsoft.com/office/powerpoint/2010/main" val="40106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BA50CB-6C90-452A-B78A-EAA06E41C99F}" type="slidenum">
              <a:rPr lang="en-US" altLang="en-US"/>
              <a:pPr>
                <a:defRPr/>
              </a:pPr>
              <a:t>‹#›</a:t>
            </a:fld>
            <a:endParaRPr lang="en-US" altLang="en-US"/>
          </a:p>
        </p:txBody>
      </p:sp>
    </p:spTree>
    <p:extLst>
      <p:ext uri="{BB962C8B-B14F-4D97-AF65-F5344CB8AC3E}">
        <p14:creationId xmlns:p14="http://schemas.microsoft.com/office/powerpoint/2010/main" val="139658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F2E061E-2EBD-4971-99F2-58579FBA6BD5}" type="slidenum">
              <a:rPr lang="en-US" altLang="en-US"/>
              <a:pPr>
                <a:defRPr/>
              </a:pPr>
              <a:t>‹#›</a:t>
            </a:fld>
            <a:endParaRPr lang="en-US" altLang="en-US"/>
          </a:p>
        </p:txBody>
      </p:sp>
    </p:spTree>
    <p:extLst>
      <p:ext uri="{BB962C8B-B14F-4D97-AF65-F5344CB8AC3E}">
        <p14:creationId xmlns:p14="http://schemas.microsoft.com/office/powerpoint/2010/main" val="161089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00A62DA-6542-47B3-9681-5535FE4A70CF}" type="slidenum">
              <a:rPr lang="en-US" altLang="en-US"/>
              <a:pPr>
                <a:defRPr/>
              </a:pPr>
              <a:t>‹#›</a:t>
            </a:fld>
            <a:endParaRPr lang="en-US" altLang="en-US"/>
          </a:p>
        </p:txBody>
      </p:sp>
    </p:spTree>
    <p:extLst>
      <p:ext uri="{BB962C8B-B14F-4D97-AF65-F5344CB8AC3E}">
        <p14:creationId xmlns:p14="http://schemas.microsoft.com/office/powerpoint/2010/main" val="70028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4C40F1-663B-4709-AB24-6C64F795E2E8}" type="slidenum">
              <a:rPr lang="en-US" altLang="en-US"/>
              <a:pPr>
                <a:defRPr/>
              </a:pPr>
              <a:t>‹#›</a:t>
            </a:fld>
            <a:endParaRPr lang="en-US" altLang="en-US"/>
          </a:p>
        </p:txBody>
      </p:sp>
    </p:spTree>
    <p:extLst>
      <p:ext uri="{BB962C8B-B14F-4D97-AF65-F5344CB8AC3E}">
        <p14:creationId xmlns:p14="http://schemas.microsoft.com/office/powerpoint/2010/main" val="4761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A59806-6BA3-4762-892E-3044D48C1ECD}" type="slidenum">
              <a:rPr lang="en-US" altLang="en-US"/>
              <a:pPr>
                <a:defRPr/>
              </a:pPr>
              <a:t>‹#›</a:t>
            </a:fld>
            <a:endParaRPr lang="en-US" altLang="en-US"/>
          </a:p>
        </p:txBody>
      </p:sp>
    </p:spTree>
    <p:extLst>
      <p:ext uri="{BB962C8B-B14F-4D97-AF65-F5344CB8AC3E}">
        <p14:creationId xmlns:p14="http://schemas.microsoft.com/office/powerpoint/2010/main" val="197802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48ADBF-5ED9-428C-8728-32163F09441A}" type="slidenum">
              <a:rPr lang="en-US" altLang="en-US"/>
              <a:pPr>
                <a:defRPr/>
              </a:pPr>
              <a:t>‹#›</a:t>
            </a:fld>
            <a:endParaRPr lang="en-US" altLang="en-US"/>
          </a:p>
        </p:txBody>
      </p:sp>
    </p:spTree>
    <p:extLst>
      <p:ext uri="{BB962C8B-B14F-4D97-AF65-F5344CB8AC3E}">
        <p14:creationId xmlns:p14="http://schemas.microsoft.com/office/powerpoint/2010/main" val="376360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7D944E7-314B-484B-9417-A787C4A99EDF}"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6"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9.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9.bin"/><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12.bin"/><Relationship Id="rId4" Type="http://schemas.openxmlformats.org/officeDocument/2006/relationships/image" Target="../media/image36.wmf"/><Relationship Id="rId9"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44.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41.png"/><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43.png"/><Relationship Id="rId4" Type="http://schemas.openxmlformats.org/officeDocument/2006/relationships/image" Target="../media/image40.wmf"/><Relationship Id="rId9"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20.bin"/><Relationship Id="rId10" Type="http://schemas.openxmlformats.org/officeDocument/2006/relationships/image" Target="../media/image46.wmf"/><Relationship Id="rId4" Type="http://schemas.openxmlformats.org/officeDocument/2006/relationships/image" Target="../media/image41.png"/><Relationship Id="rId9"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41.png"/><Relationship Id="rId5" Type="http://schemas.openxmlformats.org/officeDocument/2006/relationships/oleObject" Target="../embeddings/oleObject24.bin"/><Relationship Id="rId10" Type="http://schemas.openxmlformats.org/officeDocument/2006/relationships/image" Target="../media/image49.wmf"/><Relationship Id="rId4" Type="http://schemas.openxmlformats.org/officeDocument/2006/relationships/image" Target="../media/image47.wmf"/><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Electric Circuits</a:t>
            </a:r>
          </a:p>
        </p:txBody>
      </p:sp>
      <p:sp>
        <p:nvSpPr>
          <p:cNvPr id="3075" name="Subtitle 1"/>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POWER</a:t>
            </a:r>
          </a:p>
        </p:txBody>
      </p:sp>
      <p:sp>
        <p:nvSpPr>
          <p:cNvPr id="12291" name="Rectangle 3"/>
          <p:cNvSpPr>
            <a:spLocks noGrp="1" noChangeArrowheads="1"/>
          </p:cNvSpPr>
          <p:nvPr>
            <p:ph type="body" idx="1"/>
          </p:nvPr>
        </p:nvSpPr>
        <p:spPr>
          <a:xfrm>
            <a:off x="304800" y="990600"/>
            <a:ext cx="8229600" cy="1524000"/>
          </a:xfrm>
        </p:spPr>
        <p:txBody>
          <a:bodyPr/>
          <a:lstStyle/>
          <a:p>
            <a:pPr eaLnBrk="1" hangingPunct="1">
              <a:buFont typeface="Wingdings" pitchFamily="2" charset="2"/>
              <a:buNone/>
            </a:pPr>
            <a:r>
              <a:rPr lang="en-US" smtClean="0"/>
              <a:t>It is interesting to see how certain electrical variables can be used to get POWER. Let’s take Voltage and Current for example.</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5181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Other useful power formulas</a:t>
            </a:r>
          </a:p>
        </p:txBody>
      </p:sp>
      <p:sp>
        <p:nvSpPr>
          <p:cNvPr id="13315" name="Rectangle 3"/>
          <p:cNvSpPr>
            <a:spLocks noGrp="1" noChangeArrowheads="1"/>
          </p:cNvSpPr>
          <p:nvPr>
            <p:ph type="body" idx="1"/>
          </p:nvPr>
        </p:nvSpPr>
        <p:spPr>
          <a:xfrm>
            <a:off x="4114800" y="1600200"/>
            <a:ext cx="4572000" cy="4530725"/>
          </a:xfrm>
        </p:spPr>
        <p:txBody>
          <a:bodyPr/>
          <a:lstStyle/>
          <a:p>
            <a:pPr eaLnBrk="1" hangingPunct="1">
              <a:buFont typeface="Wingdings" pitchFamily="2" charset="2"/>
              <a:buNone/>
            </a:pPr>
            <a:r>
              <a:rPr lang="en-US" smtClean="0"/>
              <a:t>These formulas can also be used! They are simply derivations of the POWER formula with different versions of Ohm's law substituted in.</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30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Ways to Wire Circuits</a:t>
            </a:r>
          </a:p>
        </p:txBody>
      </p:sp>
      <p:sp>
        <p:nvSpPr>
          <p:cNvPr id="14339" name="Rectangle 3"/>
          <p:cNvSpPr>
            <a:spLocks noGrp="1" noChangeArrowheads="1"/>
          </p:cNvSpPr>
          <p:nvPr>
            <p:ph type="body" idx="1"/>
          </p:nvPr>
        </p:nvSpPr>
        <p:spPr>
          <a:xfrm>
            <a:off x="609600" y="1143000"/>
            <a:ext cx="7924800" cy="1295400"/>
          </a:xfrm>
        </p:spPr>
        <p:txBody>
          <a:bodyPr/>
          <a:lstStyle/>
          <a:p>
            <a:pPr eaLnBrk="1" hangingPunct="1">
              <a:buFont typeface="Wingdings" pitchFamily="2" charset="2"/>
              <a:buNone/>
            </a:pPr>
            <a:r>
              <a:rPr lang="en-US" sz="2600" smtClean="0"/>
              <a:t>There are 2 basic ways to wire a circuit. Keep in mind that a resistor could be ANYTHING ( bulb, toaster, ceramic material…etc)</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29718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ChangeArrowheads="1"/>
          </p:cNvSpPr>
          <p:nvPr/>
        </p:nvSpPr>
        <p:spPr bwMode="auto">
          <a:xfrm>
            <a:off x="2514600" y="24384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0000"/>
                </a:solidFill>
              </a:rPr>
              <a:t>Series</a:t>
            </a:r>
            <a:r>
              <a:rPr lang="en-US"/>
              <a:t> – One after another</a:t>
            </a:r>
          </a:p>
          <a:p>
            <a:r>
              <a:rPr lang="en-US">
                <a:solidFill>
                  <a:srgbClr val="FF0000"/>
                </a:solidFill>
              </a:rPr>
              <a:t>Parallel</a:t>
            </a:r>
            <a:r>
              <a:rPr lang="en-US"/>
              <a:t> – between a set of junctions and parallel to each other</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57613"/>
            <a:ext cx="5181600"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Schematic Symbols</a:t>
            </a:r>
          </a:p>
        </p:txBody>
      </p:sp>
      <p:sp>
        <p:nvSpPr>
          <p:cNvPr id="15363" name="Rectangle 3"/>
          <p:cNvSpPr>
            <a:spLocks noGrp="1" noChangeArrowheads="1"/>
          </p:cNvSpPr>
          <p:nvPr>
            <p:ph type="body" sz="half" idx="1"/>
          </p:nvPr>
        </p:nvSpPr>
        <p:spPr>
          <a:xfrm>
            <a:off x="381000" y="990600"/>
            <a:ext cx="8382000" cy="1143000"/>
          </a:xfrm>
        </p:spPr>
        <p:txBody>
          <a:bodyPr/>
          <a:lstStyle/>
          <a:p>
            <a:pPr eaLnBrk="1" hangingPunct="1">
              <a:buFont typeface="Wingdings" pitchFamily="2" charset="2"/>
              <a:buNone/>
            </a:pPr>
            <a:r>
              <a:rPr lang="en-US" sz="2200" smtClean="0"/>
              <a:t>Before you begin to understand circuits you need to be able to draw what they look like using a set of standard symbols understood anywhere in the world</a:t>
            </a:r>
          </a:p>
        </p:txBody>
      </p:sp>
      <p:graphicFrame>
        <p:nvGraphicFramePr>
          <p:cNvPr id="15364" name="Object 4"/>
          <p:cNvGraphicFramePr>
            <a:graphicFrameLocks noChangeAspect="1"/>
          </p:cNvGraphicFramePr>
          <p:nvPr>
            <p:ph sz="half" idx="2"/>
          </p:nvPr>
        </p:nvGraphicFramePr>
        <p:xfrm>
          <a:off x="762000" y="2057400"/>
          <a:ext cx="4114800" cy="2735263"/>
        </p:xfrm>
        <a:graphic>
          <a:graphicData uri="http://schemas.openxmlformats.org/presentationml/2006/ole">
            <mc:AlternateContent xmlns:mc="http://schemas.openxmlformats.org/markup-compatibility/2006">
              <mc:Choice xmlns:v="urn:schemas-microsoft-com:vml" Requires="v">
                <p:oleObj spid="_x0000_s15368" name="Paint Shop Pro Image" r:id="rId3" imgW="4975610" imgH="3307317" progId="PaintShopPro">
                  <p:embed/>
                </p:oleObj>
              </mc:Choice>
              <mc:Fallback>
                <p:oleObj name="Paint Shop Pro Image" r:id="rId3" imgW="4975610" imgH="3307317" progId="PaintShopPro">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411480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Text Box 6"/>
          <p:cNvSpPr txBox="1">
            <a:spLocks noChangeArrowheads="1"/>
          </p:cNvSpPr>
          <p:nvPr/>
        </p:nvSpPr>
        <p:spPr bwMode="auto">
          <a:xfrm>
            <a:off x="5105400" y="2057400"/>
            <a:ext cx="3521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For the battery symbol, the LONG line is considered to be the POSITIVE terminal and the SHORT line , NEGATIVE.</a:t>
            </a:r>
          </a:p>
        </p:txBody>
      </p:sp>
      <p:sp>
        <p:nvSpPr>
          <p:cNvPr id="15366" name="Text Box 7"/>
          <p:cNvSpPr txBox="1">
            <a:spLocks noChangeArrowheads="1"/>
          </p:cNvSpPr>
          <p:nvPr/>
        </p:nvSpPr>
        <p:spPr bwMode="auto">
          <a:xfrm>
            <a:off x="5029200" y="3429000"/>
            <a:ext cx="38258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The </a:t>
            </a:r>
            <a:r>
              <a:rPr lang="en-US" b="1">
                <a:solidFill>
                  <a:srgbClr val="0000FF"/>
                </a:solidFill>
              </a:rPr>
              <a:t>VOLTMETER</a:t>
            </a:r>
            <a:r>
              <a:rPr lang="en-US" b="1">
                <a:solidFill>
                  <a:srgbClr val="FF0000"/>
                </a:solidFill>
              </a:rPr>
              <a:t> and </a:t>
            </a:r>
            <a:r>
              <a:rPr lang="en-US" b="1">
                <a:solidFill>
                  <a:srgbClr val="0000FF"/>
                </a:solidFill>
              </a:rPr>
              <a:t>AMMETER</a:t>
            </a:r>
            <a:r>
              <a:rPr lang="en-US" b="1">
                <a:solidFill>
                  <a:srgbClr val="FF0000"/>
                </a:solidFill>
              </a:rPr>
              <a:t> are special devices you place </a:t>
            </a:r>
            <a:r>
              <a:rPr lang="en-US" b="1">
                <a:solidFill>
                  <a:srgbClr val="0000FF"/>
                </a:solidFill>
              </a:rPr>
              <a:t>IN</a:t>
            </a:r>
            <a:r>
              <a:rPr lang="en-US" b="1">
                <a:solidFill>
                  <a:srgbClr val="FF0000"/>
                </a:solidFill>
              </a:rPr>
              <a:t> or </a:t>
            </a:r>
            <a:r>
              <a:rPr lang="en-US" b="1">
                <a:solidFill>
                  <a:srgbClr val="0000FF"/>
                </a:solidFill>
              </a:rPr>
              <a:t>AROUND</a:t>
            </a:r>
            <a:r>
              <a:rPr lang="en-US" b="1">
                <a:solidFill>
                  <a:srgbClr val="FF0000"/>
                </a:solidFill>
              </a:rPr>
              <a:t> the circuit to measure the </a:t>
            </a:r>
            <a:r>
              <a:rPr lang="en-US" b="1">
                <a:solidFill>
                  <a:srgbClr val="0000FF"/>
                </a:solidFill>
              </a:rPr>
              <a:t>VOLTAGE</a:t>
            </a:r>
            <a:r>
              <a:rPr lang="en-US" b="1">
                <a:solidFill>
                  <a:srgbClr val="FF0000"/>
                </a:solidFill>
              </a:rPr>
              <a:t> and </a:t>
            </a:r>
            <a:r>
              <a:rPr lang="en-US" b="1">
                <a:solidFill>
                  <a:srgbClr val="0000FF"/>
                </a:solidFill>
              </a:rPr>
              <a:t>CURRENT</a:t>
            </a:r>
            <a:r>
              <a:rPr lang="en-US" b="1">
                <a:solidFill>
                  <a:srgbClr val="FF0000"/>
                </a:solidFill>
              </a:rPr>
              <a:t>.</a:t>
            </a:r>
          </a:p>
        </p:txBody>
      </p:sp>
      <p:pic>
        <p:nvPicPr>
          <p:cNvPr id="1536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00600"/>
            <a:ext cx="1752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mtClean="0"/>
              <a:t>The Voltmeter and Ammeter</a:t>
            </a:r>
          </a:p>
        </p:txBody>
      </p:sp>
      <p:graphicFrame>
        <p:nvGraphicFramePr>
          <p:cNvPr id="16387" name="Object 4"/>
          <p:cNvGraphicFramePr>
            <a:graphicFrameLocks noChangeAspect="1"/>
          </p:cNvGraphicFramePr>
          <p:nvPr>
            <p:ph idx="1"/>
          </p:nvPr>
        </p:nvGraphicFramePr>
        <p:xfrm>
          <a:off x="457200" y="990600"/>
          <a:ext cx="3048000" cy="731838"/>
        </p:xfrm>
        <a:graphic>
          <a:graphicData uri="http://schemas.openxmlformats.org/presentationml/2006/ole">
            <mc:AlternateContent xmlns:mc="http://schemas.openxmlformats.org/markup-compatibility/2006">
              <mc:Choice xmlns:v="urn:schemas-microsoft-com:vml" Requires="v">
                <p:oleObj spid="_x0000_s16396" name="Paint Shop Pro Image" r:id="rId3" imgW="3580488" imgH="858537" progId="PaintShopPro">
                  <p:embed/>
                </p:oleObj>
              </mc:Choice>
              <mc:Fallback>
                <p:oleObj name="Paint Shop Pro Image" r:id="rId3" imgW="3580488" imgH="858537" progId="PaintShopPro">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3048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7"/>
          <p:cNvSpPr txBox="1">
            <a:spLocks noChangeArrowheads="1"/>
          </p:cNvSpPr>
          <p:nvPr/>
        </p:nvSpPr>
        <p:spPr bwMode="auto">
          <a:xfrm>
            <a:off x="3657600" y="990600"/>
            <a:ext cx="4435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voltmeter and ammeter cannot be just placed anywhere in the circuit. They must be used according to their DEFINITION.</a:t>
            </a:r>
          </a:p>
        </p:txBody>
      </p:sp>
      <p:pic>
        <p:nvPicPr>
          <p:cNvPr id="1638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39624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9"/>
          <p:cNvSpPr txBox="1">
            <a:spLocks noChangeArrowheads="1"/>
          </p:cNvSpPr>
          <p:nvPr/>
        </p:nvSpPr>
        <p:spPr bwMode="auto">
          <a:xfrm>
            <a:off x="4495800" y="2362200"/>
            <a:ext cx="4206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Since a voltmeter measures voltage or POTENTIAL DIFFERENCE it must be placed </a:t>
            </a:r>
            <a:r>
              <a:rPr lang="en-US" b="1">
                <a:solidFill>
                  <a:srgbClr val="FF0000"/>
                </a:solidFill>
              </a:rPr>
              <a:t>ACROSS</a:t>
            </a:r>
            <a:r>
              <a:rPr lang="en-US"/>
              <a:t> the device you want to measure. That way you can measure the CHANGE on either side of the device.</a:t>
            </a:r>
          </a:p>
        </p:txBody>
      </p:sp>
      <p:sp>
        <p:nvSpPr>
          <p:cNvPr id="16391" name="Line 10"/>
          <p:cNvSpPr>
            <a:spLocks noChangeShapeType="1"/>
          </p:cNvSpPr>
          <p:nvPr/>
        </p:nvSpPr>
        <p:spPr bwMode="auto">
          <a:xfrm flipH="1" flipV="1">
            <a:off x="3810000" y="3886200"/>
            <a:ext cx="685800" cy="381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11"/>
          <p:cNvSpPr txBox="1">
            <a:spLocks noChangeArrowheads="1"/>
          </p:cNvSpPr>
          <p:nvPr/>
        </p:nvSpPr>
        <p:spPr bwMode="auto">
          <a:xfrm>
            <a:off x="4556125" y="4075113"/>
            <a:ext cx="429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Voltmeter is drawn ACROSS the resistor</a:t>
            </a:r>
          </a:p>
        </p:txBody>
      </p:sp>
      <p:sp>
        <p:nvSpPr>
          <p:cNvPr id="16393" name="Text Box 12"/>
          <p:cNvSpPr txBox="1">
            <a:spLocks noChangeArrowheads="1"/>
          </p:cNvSpPr>
          <p:nvPr/>
        </p:nvSpPr>
        <p:spPr bwMode="auto">
          <a:xfrm>
            <a:off x="3108325" y="4913313"/>
            <a:ext cx="5273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Since the ammeter measures the current or FLOW it must be placed in such a way as the charges go </a:t>
            </a:r>
            <a:r>
              <a:rPr lang="en-US" b="1">
                <a:solidFill>
                  <a:srgbClr val="FF0000"/>
                </a:solidFill>
              </a:rPr>
              <a:t>THROUGH</a:t>
            </a:r>
            <a:r>
              <a:rPr lang="en-US"/>
              <a:t> the device.</a:t>
            </a:r>
          </a:p>
        </p:txBody>
      </p:sp>
      <p:sp>
        <p:nvSpPr>
          <p:cNvPr id="16394" name="Line 13"/>
          <p:cNvSpPr>
            <a:spLocks noChangeShapeType="1"/>
          </p:cNvSpPr>
          <p:nvPr/>
        </p:nvSpPr>
        <p:spPr bwMode="auto">
          <a:xfrm>
            <a:off x="1066800" y="2286000"/>
            <a:ext cx="83820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4"/>
          <p:cNvSpPr txBox="1">
            <a:spLocks noChangeArrowheads="1"/>
          </p:cNvSpPr>
          <p:nvPr/>
        </p:nvSpPr>
        <p:spPr bwMode="auto">
          <a:xfrm>
            <a:off x="288925" y="1916113"/>
            <a:ext cx="3198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FF0000"/>
                </a:solidFill>
              </a:rPr>
              <a:t>Current goes THROUGH the ammeter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Simple Circuit</a:t>
            </a:r>
          </a:p>
        </p:txBody>
      </p:sp>
      <p:sp>
        <p:nvSpPr>
          <p:cNvPr id="17411" name="Rectangle 3"/>
          <p:cNvSpPr>
            <a:spLocks noGrp="1" noChangeArrowheads="1"/>
          </p:cNvSpPr>
          <p:nvPr>
            <p:ph type="body" idx="1"/>
          </p:nvPr>
        </p:nvSpPr>
        <p:spPr>
          <a:xfrm>
            <a:off x="4648200" y="914400"/>
            <a:ext cx="4114800" cy="2819400"/>
          </a:xfrm>
        </p:spPr>
        <p:txBody>
          <a:bodyPr/>
          <a:lstStyle/>
          <a:p>
            <a:pPr eaLnBrk="1" hangingPunct="1">
              <a:lnSpc>
                <a:spcPct val="80000"/>
              </a:lnSpc>
              <a:buFont typeface="Wingdings" pitchFamily="2" charset="2"/>
              <a:buNone/>
            </a:pPr>
            <a:r>
              <a:rPr lang="en-US" sz="2600" smtClean="0"/>
              <a:t>When you are drawing a circuit it may be a wise thing to start by drawing the battery first, then follow along the loop (closed) starting with positive and drawing what you see. </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3581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6766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Series Circuit</a:t>
            </a:r>
          </a:p>
        </p:txBody>
      </p:sp>
      <p:sp>
        <p:nvSpPr>
          <p:cNvPr id="18435" name="Rectangle 3"/>
          <p:cNvSpPr>
            <a:spLocks noGrp="1" noChangeArrowheads="1"/>
          </p:cNvSpPr>
          <p:nvPr>
            <p:ph type="body" sz="half" idx="1"/>
          </p:nvPr>
        </p:nvSpPr>
        <p:spPr>
          <a:xfrm>
            <a:off x="533400" y="1219200"/>
            <a:ext cx="4038600" cy="4530725"/>
          </a:xfrm>
        </p:spPr>
        <p:txBody>
          <a:bodyPr/>
          <a:lstStyle/>
          <a:p>
            <a:pPr eaLnBrk="1" hangingPunct="1">
              <a:buFont typeface="Wingdings" pitchFamily="2" charset="2"/>
              <a:buNone/>
            </a:pPr>
            <a:r>
              <a:rPr lang="en-US" sz="2200" smtClean="0"/>
              <a:t>In in series circuit, the resistors are wired one after another. Since they are all part of the SAME LOOP they each experience the SAME AMOUNT of current. In figure, however, you see that they all exist BETWEEN the terminals of the battery, meaning they SHARE the potential (voltage).</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
            <a:ext cx="25717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437" name="Object 5"/>
          <p:cNvGraphicFramePr>
            <a:graphicFrameLocks noChangeAspect="1"/>
          </p:cNvGraphicFramePr>
          <p:nvPr>
            <p:ph sz="half" idx="2"/>
          </p:nvPr>
        </p:nvGraphicFramePr>
        <p:xfrm>
          <a:off x="4648200" y="3179763"/>
          <a:ext cx="4038600" cy="1370012"/>
        </p:xfrm>
        <a:graphic>
          <a:graphicData uri="http://schemas.openxmlformats.org/presentationml/2006/ole">
            <mc:AlternateContent xmlns:mc="http://schemas.openxmlformats.org/markup-compatibility/2006">
              <mc:Choice xmlns:v="urn:schemas-microsoft-com:vml" Requires="v">
                <p:oleObj spid="_x0000_s18438" name="Equation" r:id="rId4" imgW="1422400" imgH="482600" progId="Equation.3">
                  <p:embed/>
                </p:oleObj>
              </mc:Choice>
              <mc:Fallback>
                <p:oleObj name="Equation" r:id="rId4" imgW="14224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79763"/>
                        <a:ext cx="4038600"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Series Circuit</a:t>
            </a:r>
          </a:p>
        </p:txBody>
      </p:sp>
      <p:graphicFrame>
        <p:nvGraphicFramePr>
          <p:cNvPr id="19459" name="Object 5"/>
          <p:cNvGraphicFramePr>
            <a:graphicFrameLocks noChangeAspect="1"/>
          </p:cNvGraphicFramePr>
          <p:nvPr>
            <p:ph sz="half" idx="1"/>
          </p:nvPr>
        </p:nvGraphicFramePr>
        <p:xfrm>
          <a:off x="381000" y="1219200"/>
          <a:ext cx="3035300" cy="1030288"/>
        </p:xfrm>
        <a:graphic>
          <a:graphicData uri="http://schemas.openxmlformats.org/presentationml/2006/ole">
            <mc:AlternateContent xmlns:mc="http://schemas.openxmlformats.org/markup-compatibility/2006">
              <mc:Choice xmlns:v="urn:schemas-microsoft-com:vml" Requires="v">
                <p:oleObj spid="_x0000_s19464" name="Equation" r:id="rId3" imgW="1422400" imgH="482600" progId="Equation.3">
                  <p:embed/>
                </p:oleObj>
              </mc:Choice>
              <mc:Fallback>
                <p:oleObj name="Equation" r:id="rId3" imgW="14224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0353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57200"/>
            <a:ext cx="53340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 Box 7"/>
          <p:cNvSpPr txBox="1">
            <a:spLocks noChangeArrowheads="1"/>
          </p:cNvSpPr>
          <p:nvPr/>
        </p:nvSpPr>
        <p:spPr bwMode="auto">
          <a:xfrm>
            <a:off x="457200" y="2667000"/>
            <a:ext cx="8550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As the current goes through the circuit, the charges must USE ENERGY to get through the resistor. So each individual resistor will get its own individual potential voltage). We call this </a:t>
            </a:r>
            <a:r>
              <a:rPr lang="en-US">
                <a:solidFill>
                  <a:srgbClr val="FF0000"/>
                </a:solidFill>
              </a:rPr>
              <a:t>VOLTAGE DROP</a:t>
            </a:r>
            <a:r>
              <a:rPr lang="en-US"/>
              <a:t>. </a:t>
            </a:r>
          </a:p>
        </p:txBody>
      </p:sp>
      <p:graphicFrame>
        <p:nvGraphicFramePr>
          <p:cNvPr id="19462" name="Object 8"/>
          <p:cNvGraphicFramePr>
            <a:graphicFrameLocks noChangeAspect="1"/>
          </p:cNvGraphicFramePr>
          <p:nvPr>
            <p:ph sz="half" idx="2"/>
          </p:nvPr>
        </p:nvGraphicFramePr>
        <p:xfrm>
          <a:off x="533400" y="3657600"/>
          <a:ext cx="5410200" cy="2462213"/>
        </p:xfrm>
        <a:graphic>
          <a:graphicData uri="http://schemas.openxmlformats.org/presentationml/2006/ole">
            <mc:AlternateContent xmlns:mc="http://schemas.openxmlformats.org/markup-compatibility/2006">
              <mc:Choice xmlns:v="urn:schemas-microsoft-com:vml" Requires="v">
                <p:oleObj spid="_x0000_s19465" name="Equation" r:id="rId6" imgW="2120900" imgH="965200" progId="Equation.3">
                  <p:embed/>
                </p:oleObj>
              </mc:Choice>
              <mc:Fallback>
                <p:oleObj name="Equation" r:id="rId6" imgW="2120900" imgH="965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657600"/>
                        <a:ext cx="54102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Text Box 10"/>
          <p:cNvSpPr txBox="1">
            <a:spLocks noChangeArrowheads="1"/>
          </p:cNvSpPr>
          <p:nvPr/>
        </p:nvSpPr>
        <p:spPr bwMode="auto">
          <a:xfrm>
            <a:off x="5715000" y="4267200"/>
            <a:ext cx="2835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Note:</a:t>
            </a:r>
            <a:r>
              <a:rPr lang="en-US"/>
              <a:t> They may use the terms “effective” or “equivalent” to mean TOTAL!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Example</a:t>
            </a:r>
          </a:p>
        </p:txBody>
      </p:sp>
      <p:sp>
        <p:nvSpPr>
          <p:cNvPr id="20483" name="Rectangle 3"/>
          <p:cNvSpPr>
            <a:spLocks noGrp="1" noChangeArrowheads="1"/>
          </p:cNvSpPr>
          <p:nvPr>
            <p:ph type="body" idx="1"/>
          </p:nvPr>
        </p:nvSpPr>
        <p:spPr>
          <a:xfrm>
            <a:off x="3276600" y="609600"/>
            <a:ext cx="5562600" cy="4530725"/>
          </a:xfrm>
        </p:spPr>
        <p:txBody>
          <a:bodyPr/>
          <a:lstStyle/>
          <a:p>
            <a:pPr marL="495300" indent="-495300" eaLnBrk="1" hangingPunct="1">
              <a:lnSpc>
                <a:spcPct val="90000"/>
              </a:lnSpc>
              <a:buFont typeface="Wingdings" pitchFamily="2" charset="2"/>
              <a:buNone/>
            </a:pPr>
            <a:r>
              <a:rPr lang="en-US" sz="2600" smtClean="0"/>
              <a:t>A series circuit is shown to the left. </a:t>
            </a:r>
          </a:p>
          <a:p>
            <a:pPr marL="495300" indent="-495300" eaLnBrk="1" hangingPunct="1">
              <a:lnSpc>
                <a:spcPct val="90000"/>
              </a:lnSpc>
              <a:buClr>
                <a:srgbClr val="FF0000"/>
              </a:buClr>
              <a:buFont typeface="Wingdings" pitchFamily="2" charset="2"/>
              <a:buAutoNum type="alphaLcParenR"/>
            </a:pPr>
            <a:r>
              <a:rPr lang="en-US" sz="2600" smtClean="0"/>
              <a:t>What is the total resistance?</a:t>
            </a:r>
          </a:p>
          <a:p>
            <a:pPr marL="495300" indent="-495300" eaLnBrk="1" hangingPunct="1">
              <a:lnSpc>
                <a:spcPct val="90000"/>
              </a:lnSpc>
              <a:buClr>
                <a:srgbClr val="FF0000"/>
              </a:buClr>
              <a:buFont typeface="Wingdings" pitchFamily="2" charset="2"/>
              <a:buAutoNum type="alphaLcParenR"/>
            </a:pPr>
            <a:endParaRPr lang="en-US" sz="2600" smtClean="0"/>
          </a:p>
          <a:p>
            <a:pPr marL="495300" indent="-495300" eaLnBrk="1" hangingPunct="1">
              <a:lnSpc>
                <a:spcPct val="90000"/>
              </a:lnSpc>
              <a:buClr>
                <a:srgbClr val="FF0000"/>
              </a:buClr>
              <a:buFont typeface="Wingdings" pitchFamily="2" charset="2"/>
              <a:buAutoNum type="alphaLcParenR"/>
            </a:pPr>
            <a:r>
              <a:rPr lang="en-US" sz="2600" smtClean="0"/>
              <a:t>What is the total current?</a:t>
            </a:r>
          </a:p>
          <a:p>
            <a:pPr marL="495300" indent="-495300" eaLnBrk="1" hangingPunct="1">
              <a:lnSpc>
                <a:spcPct val="90000"/>
              </a:lnSpc>
              <a:buClr>
                <a:srgbClr val="FF0000"/>
              </a:buClr>
              <a:buFont typeface="Wingdings" pitchFamily="2" charset="2"/>
              <a:buAutoNum type="alphaLcParenR"/>
            </a:pPr>
            <a:endParaRPr lang="en-US" sz="2600" smtClean="0"/>
          </a:p>
          <a:p>
            <a:pPr marL="495300" indent="-495300" eaLnBrk="1" hangingPunct="1">
              <a:lnSpc>
                <a:spcPct val="90000"/>
              </a:lnSpc>
              <a:buClr>
                <a:srgbClr val="FF0000"/>
              </a:buClr>
              <a:buFont typeface="Wingdings" pitchFamily="2" charset="2"/>
              <a:buAutoNum type="alphaLcParenR"/>
            </a:pPr>
            <a:r>
              <a:rPr lang="en-US" sz="2600" smtClean="0"/>
              <a:t>What is the current across EACH resistor? </a:t>
            </a:r>
            <a:br>
              <a:rPr lang="en-US" sz="2600" smtClean="0"/>
            </a:br>
            <a:r>
              <a:rPr lang="en-US" sz="2600" smtClean="0"/>
              <a:t> </a:t>
            </a:r>
          </a:p>
          <a:p>
            <a:pPr marL="495300" indent="-495300" eaLnBrk="1" hangingPunct="1">
              <a:lnSpc>
                <a:spcPct val="90000"/>
              </a:lnSpc>
              <a:buClr>
                <a:srgbClr val="FF0000"/>
              </a:buClr>
              <a:buFont typeface="Wingdings" pitchFamily="2" charset="2"/>
              <a:buAutoNum type="alphaLcParenR"/>
            </a:pPr>
            <a:r>
              <a:rPr lang="en-US" sz="2600" smtClean="0"/>
              <a:t>What is the voltage drop across each resistor?( Apply Ohm's law to each resistor separately)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590800"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5"/>
          <p:cNvSpPr txBox="1">
            <a:spLocks noChangeArrowheads="1"/>
          </p:cNvSpPr>
          <p:nvPr/>
        </p:nvSpPr>
        <p:spPr bwMode="auto">
          <a:xfrm>
            <a:off x="4495800" y="1524000"/>
            <a:ext cx="2887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R(series) = 1 + 2 + 3 = 6</a:t>
            </a:r>
            <a:r>
              <a:rPr lang="en-US" b="1">
                <a:solidFill>
                  <a:srgbClr val="FF0000"/>
                </a:solidFill>
                <a:latin typeface="Symbol" pitchFamily="18" charset="2"/>
              </a:rPr>
              <a:t>W</a:t>
            </a:r>
          </a:p>
        </p:txBody>
      </p:sp>
      <p:sp>
        <p:nvSpPr>
          <p:cNvPr id="31750" name="Text Box 6"/>
          <p:cNvSpPr txBox="1">
            <a:spLocks noChangeArrowheads="1"/>
          </p:cNvSpPr>
          <p:nvPr/>
        </p:nvSpPr>
        <p:spPr bwMode="auto">
          <a:xfrm>
            <a:off x="4495800" y="2362200"/>
            <a:ext cx="288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Symbol" pitchFamily="18" charset="2"/>
              </a:rPr>
              <a:t>D</a:t>
            </a:r>
            <a:r>
              <a:rPr lang="en-US" b="1">
                <a:solidFill>
                  <a:srgbClr val="FF0000"/>
                </a:solidFill>
              </a:rPr>
              <a:t>V=IR      12=I(6)     I = 2A</a:t>
            </a:r>
          </a:p>
        </p:txBody>
      </p:sp>
      <p:sp>
        <p:nvSpPr>
          <p:cNvPr id="31751" name="Text Box 7"/>
          <p:cNvSpPr txBox="1">
            <a:spLocks noChangeArrowheads="1"/>
          </p:cNvSpPr>
          <p:nvPr/>
        </p:nvSpPr>
        <p:spPr bwMode="auto">
          <a:xfrm>
            <a:off x="5334000" y="3352800"/>
            <a:ext cx="276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They EACH get 2 amps!</a:t>
            </a:r>
          </a:p>
        </p:txBody>
      </p:sp>
      <p:sp>
        <p:nvSpPr>
          <p:cNvPr id="31752" name="Text Box 8"/>
          <p:cNvSpPr txBox="1">
            <a:spLocks noChangeArrowheads="1"/>
          </p:cNvSpPr>
          <p:nvPr/>
        </p:nvSpPr>
        <p:spPr bwMode="auto">
          <a:xfrm>
            <a:off x="1447800" y="5105400"/>
            <a:ext cx="567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V</a:t>
            </a:r>
            <a:r>
              <a:rPr lang="en-US" sz="1600" b="1" baseline="-25000">
                <a:solidFill>
                  <a:srgbClr val="FF0000"/>
                </a:solidFill>
              </a:rPr>
              <a:t>1</a:t>
            </a:r>
            <a:r>
              <a:rPr lang="en-US" sz="1600" b="1" baseline="-25000">
                <a:solidFill>
                  <a:srgbClr val="FF0000"/>
                </a:solidFill>
                <a:latin typeface="Symbol" pitchFamily="18" charset="2"/>
              </a:rPr>
              <a:t>W</a:t>
            </a:r>
            <a:r>
              <a:rPr lang="en-US" sz="1600" b="1">
                <a:solidFill>
                  <a:srgbClr val="FF0000"/>
                </a:solidFill>
                <a:latin typeface="Symbol" pitchFamily="18" charset="2"/>
              </a:rPr>
              <a:t>=(2)(1)= </a:t>
            </a:r>
            <a:r>
              <a:rPr lang="en-US" sz="1600" b="1">
                <a:solidFill>
                  <a:srgbClr val="0000FF"/>
                </a:solidFill>
              </a:rPr>
              <a:t>2 V</a:t>
            </a:r>
            <a:r>
              <a:rPr lang="en-US" sz="1600" b="1">
                <a:solidFill>
                  <a:srgbClr val="FF0000"/>
                </a:solidFill>
              </a:rPr>
              <a:t>	V</a:t>
            </a:r>
            <a:r>
              <a:rPr lang="en-US" sz="1600" b="1" baseline="-25000">
                <a:solidFill>
                  <a:srgbClr val="FF0000"/>
                </a:solidFill>
              </a:rPr>
              <a:t>3</a:t>
            </a:r>
            <a:r>
              <a:rPr lang="en-US" sz="1600" b="1" baseline="-25000">
                <a:solidFill>
                  <a:srgbClr val="FF0000"/>
                </a:solidFill>
                <a:latin typeface="Symbol" pitchFamily="18" charset="2"/>
              </a:rPr>
              <a:t>W</a:t>
            </a:r>
            <a:r>
              <a:rPr lang="en-US" sz="1600" b="1">
                <a:solidFill>
                  <a:srgbClr val="FF0000"/>
                </a:solidFill>
              </a:rPr>
              <a:t>=(2)(3)= </a:t>
            </a:r>
            <a:r>
              <a:rPr lang="en-US" sz="1600" b="1">
                <a:solidFill>
                  <a:srgbClr val="0000FF"/>
                </a:solidFill>
              </a:rPr>
              <a:t>6V</a:t>
            </a:r>
            <a:r>
              <a:rPr lang="en-US" sz="1600" b="1">
                <a:solidFill>
                  <a:srgbClr val="FF0000"/>
                </a:solidFill>
              </a:rPr>
              <a:t>	V</a:t>
            </a:r>
            <a:r>
              <a:rPr lang="en-US" sz="1600" b="1" baseline="-25000">
                <a:solidFill>
                  <a:srgbClr val="FF0000"/>
                </a:solidFill>
              </a:rPr>
              <a:t>2</a:t>
            </a:r>
            <a:r>
              <a:rPr lang="en-US" sz="1600" b="1" baseline="-25000">
                <a:solidFill>
                  <a:srgbClr val="FF0000"/>
                </a:solidFill>
                <a:latin typeface="Symbol" pitchFamily="18" charset="2"/>
              </a:rPr>
              <a:t>W</a:t>
            </a:r>
            <a:r>
              <a:rPr lang="en-US" sz="1600" b="1">
                <a:solidFill>
                  <a:srgbClr val="FF0000"/>
                </a:solidFill>
              </a:rPr>
              <a:t>=(2)(2)= </a:t>
            </a:r>
            <a:r>
              <a:rPr lang="en-US" sz="1600" b="1">
                <a:solidFill>
                  <a:srgbClr val="0000FF"/>
                </a:solidFill>
              </a:rPr>
              <a:t>4V</a:t>
            </a:r>
            <a:r>
              <a:rPr lang="en-US" sz="1600" b="1">
                <a:solidFill>
                  <a:srgbClr val="FF0000"/>
                </a:solidFill>
              </a:rPr>
              <a:t>	</a:t>
            </a:r>
            <a:endParaRPr lang="en-US" b="1">
              <a:solidFill>
                <a:srgbClr val="FF0000"/>
              </a:solidFill>
            </a:endParaRPr>
          </a:p>
        </p:txBody>
      </p:sp>
      <p:sp>
        <p:nvSpPr>
          <p:cNvPr id="31753" name="Text Box 9"/>
          <p:cNvSpPr txBox="1">
            <a:spLocks noChangeArrowheads="1"/>
          </p:cNvSpPr>
          <p:nvPr/>
        </p:nvSpPr>
        <p:spPr bwMode="auto">
          <a:xfrm>
            <a:off x="517525" y="5599113"/>
            <a:ext cx="742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FF"/>
                </a:solidFill>
              </a:rPr>
              <a:t>Notice that the individual VOLTAGE DROPS add up to the TOTAL!!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0">
                                            <p:txEl>
                                              <p:pRg st="0" end="0"/>
                                            </p:txEl>
                                          </p:spTgt>
                                        </p:tgtEl>
                                        <p:attrNameLst>
                                          <p:attrName>style.visibility</p:attrName>
                                        </p:attrNameLst>
                                      </p:cBhvr>
                                      <p:to>
                                        <p:strVal val="visible"/>
                                      </p:to>
                                    </p:set>
                                    <p:anim calcmode="lin" valueType="num">
                                      <p:cBhvr additive="base">
                                        <p:cTn id="13" dur="5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anim calcmode="lin" valueType="num">
                                      <p:cBhvr additive="base">
                                        <p:cTn id="19" dur="500" fill="hold"/>
                                        <p:tgtEl>
                                          <p:spTgt spid="31751"/>
                                        </p:tgtEl>
                                        <p:attrNameLst>
                                          <p:attrName>ppt_x</p:attrName>
                                        </p:attrNameLst>
                                      </p:cBhvr>
                                      <p:tavLst>
                                        <p:tav tm="0">
                                          <p:val>
                                            <p:strVal val="#ppt_x"/>
                                          </p:val>
                                        </p:tav>
                                        <p:tav tm="100000">
                                          <p:val>
                                            <p:strVal val="#ppt_x"/>
                                          </p:val>
                                        </p:tav>
                                      </p:tavLst>
                                    </p:anim>
                                    <p:anim calcmode="lin" valueType="num">
                                      <p:cBhvr additive="base">
                                        <p:cTn id="20"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52"/>
                                        </p:tgtEl>
                                        <p:attrNameLst>
                                          <p:attrName>style.visibility</p:attrName>
                                        </p:attrNameLst>
                                      </p:cBhvr>
                                      <p:to>
                                        <p:strVal val="visible"/>
                                      </p:to>
                                    </p:set>
                                    <p:anim calcmode="lin" valueType="num">
                                      <p:cBhvr additive="base">
                                        <p:cTn id="25" dur="500" fill="hold"/>
                                        <p:tgtEl>
                                          <p:spTgt spid="31752"/>
                                        </p:tgtEl>
                                        <p:attrNameLst>
                                          <p:attrName>ppt_x</p:attrName>
                                        </p:attrNameLst>
                                      </p:cBhvr>
                                      <p:tavLst>
                                        <p:tav tm="0">
                                          <p:val>
                                            <p:strVal val="#ppt_x"/>
                                          </p:val>
                                        </p:tav>
                                        <p:tav tm="100000">
                                          <p:val>
                                            <p:strVal val="#ppt_x"/>
                                          </p:val>
                                        </p:tav>
                                      </p:tavLst>
                                    </p:anim>
                                    <p:anim calcmode="lin" valueType="num">
                                      <p:cBhvr additive="base">
                                        <p:cTn id="26"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1753"/>
                                        </p:tgtEl>
                                        <p:attrNameLst>
                                          <p:attrName>style.visibility</p:attrName>
                                        </p:attrNameLst>
                                      </p:cBhvr>
                                      <p:to>
                                        <p:strVal val="visible"/>
                                      </p:to>
                                    </p:set>
                                    <p:animEffect transition="in" filter="checkerboard(across)">
                                      <p:cBhvr>
                                        <p:cTn id="3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P spid="31752" grpId="0"/>
      <p:bldP spid="317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Parallel Circuit</a:t>
            </a:r>
          </a:p>
        </p:txBody>
      </p:sp>
      <p:sp>
        <p:nvSpPr>
          <p:cNvPr id="21507" name="Rectangle 3"/>
          <p:cNvSpPr>
            <a:spLocks noGrp="1" noChangeArrowheads="1"/>
          </p:cNvSpPr>
          <p:nvPr>
            <p:ph type="body" sz="half" idx="1"/>
          </p:nvPr>
        </p:nvSpPr>
        <p:spPr>
          <a:xfrm>
            <a:off x="228600" y="1066800"/>
            <a:ext cx="4038600" cy="1981200"/>
          </a:xfrm>
        </p:spPr>
        <p:txBody>
          <a:bodyPr/>
          <a:lstStyle/>
          <a:p>
            <a:pPr eaLnBrk="1" hangingPunct="1">
              <a:lnSpc>
                <a:spcPct val="90000"/>
              </a:lnSpc>
              <a:buFont typeface="Wingdings" pitchFamily="2" charset="2"/>
              <a:buNone/>
            </a:pPr>
            <a:r>
              <a:rPr lang="en-US" sz="2400" smtClean="0"/>
              <a:t>In a parallel circuit, we have multiple loops. So the current splits up among the loops with the individual loop currents </a:t>
            </a:r>
            <a:r>
              <a:rPr lang="en-US" sz="2400" b="1" smtClean="0">
                <a:solidFill>
                  <a:srgbClr val="FF0000"/>
                </a:solidFill>
              </a:rPr>
              <a:t>adding</a:t>
            </a:r>
            <a:r>
              <a:rPr lang="en-US" sz="2400" smtClean="0"/>
              <a:t> to the total current</a:t>
            </a:r>
          </a:p>
        </p:txBody>
      </p:sp>
      <p:pic>
        <p:nvPicPr>
          <p:cNvPr id="21508" name="Picture 4" descr="a1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6291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733800"/>
            <a:ext cx="2619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p:cNvSpPr txBox="1">
            <a:spLocks noChangeArrowheads="1"/>
          </p:cNvSpPr>
          <p:nvPr/>
        </p:nvSpPr>
        <p:spPr bwMode="auto">
          <a:xfrm>
            <a:off x="4191000" y="2286000"/>
            <a:ext cx="42830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It is important to understand that parallel circuits will all have some position where the current splits and comes back together. We call these </a:t>
            </a:r>
            <a:r>
              <a:rPr lang="en-US" b="1">
                <a:solidFill>
                  <a:srgbClr val="FF0000"/>
                </a:solidFill>
              </a:rPr>
              <a:t>JUNCTIONS</a:t>
            </a:r>
            <a:r>
              <a:rPr lang="en-US"/>
              <a:t>. </a:t>
            </a:r>
          </a:p>
          <a:p>
            <a:pPr eaLnBrk="1" hangingPunct="1"/>
            <a:endParaRPr lang="en-US"/>
          </a:p>
          <a:p>
            <a:pPr eaLnBrk="1" hangingPunct="1"/>
            <a:r>
              <a:rPr lang="en-US"/>
              <a:t>The current going IN to a junction will always equal the current going OUT of a junction. </a:t>
            </a:r>
          </a:p>
        </p:txBody>
      </p:sp>
      <p:sp>
        <p:nvSpPr>
          <p:cNvPr id="21511" name="Oval 7"/>
          <p:cNvSpPr>
            <a:spLocks noChangeArrowheads="1"/>
          </p:cNvSpPr>
          <p:nvPr/>
        </p:nvSpPr>
        <p:spPr bwMode="auto">
          <a:xfrm>
            <a:off x="3200400" y="4114800"/>
            <a:ext cx="457200" cy="6858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Oval 8"/>
          <p:cNvSpPr>
            <a:spLocks noChangeArrowheads="1"/>
          </p:cNvSpPr>
          <p:nvPr/>
        </p:nvSpPr>
        <p:spPr bwMode="auto">
          <a:xfrm>
            <a:off x="1752600" y="4114800"/>
            <a:ext cx="457200" cy="6858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Line 9"/>
          <p:cNvSpPr>
            <a:spLocks noChangeShapeType="1"/>
          </p:cNvSpPr>
          <p:nvPr/>
        </p:nvSpPr>
        <p:spPr bwMode="auto">
          <a:xfrm>
            <a:off x="1981200" y="4572000"/>
            <a:ext cx="457200" cy="12192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flipH="1">
            <a:off x="2819400" y="4572000"/>
            <a:ext cx="533400" cy="12192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Text Box 11"/>
          <p:cNvSpPr txBox="1">
            <a:spLocks noChangeArrowheads="1"/>
          </p:cNvSpPr>
          <p:nvPr/>
        </p:nvSpPr>
        <p:spPr bwMode="auto">
          <a:xfrm>
            <a:off x="2193925" y="5751513"/>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FF"/>
                </a:solidFill>
              </a:rPr>
              <a:t>Junctions</a:t>
            </a:r>
          </a:p>
        </p:txBody>
      </p:sp>
      <p:graphicFrame>
        <p:nvGraphicFramePr>
          <p:cNvPr id="21516" name="Object 12"/>
          <p:cNvGraphicFramePr>
            <a:graphicFrameLocks noChangeAspect="1"/>
          </p:cNvGraphicFramePr>
          <p:nvPr>
            <p:ph sz="half" idx="2"/>
          </p:nvPr>
        </p:nvGraphicFramePr>
        <p:xfrm>
          <a:off x="5181600" y="4343400"/>
          <a:ext cx="3505200" cy="1662113"/>
        </p:xfrm>
        <a:graphic>
          <a:graphicData uri="http://schemas.openxmlformats.org/presentationml/2006/ole">
            <mc:AlternateContent xmlns:mc="http://schemas.openxmlformats.org/markup-compatibility/2006">
              <mc:Choice xmlns:v="urn:schemas-microsoft-com:vml" Requires="v">
                <p:oleObj spid="_x0000_s21517" name="Equation" r:id="rId5" imgW="1473200" imgH="698500" progId="Equation.3">
                  <p:embed/>
                </p:oleObj>
              </mc:Choice>
              <mc:Fallback>
                <p:oleObj name="Equation" r:id="rId5" imgW="1473200" imgH="6985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343400"/>
                        <a:ext cx="3505200" cy="166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Potential Difference =Voltage=EMF</a:t>
            </a:r>
          </a:p>
        </p:txBody>
      </p:sp>
      <p:sp>
        <p:nvSpPr>
          <p:cNvPr id="4099" name="Rectangle 3"/>
          <p:cNvSpPr>
            <a:spLocks noGrp="1" noChangeArrowheads="1"/>
          </p:cNvSpPr>
          <p:nvPr>
            <p:ph type="body" idx="1"/>
          </p:nvPr>
        </p:nvSpPr>
        <p:spPr>
          <a:xfrm>
            <a:off x="4114800" y="1143000"/>
            <a:ext cx="4495800" cy="4530725"/>
          </a:xfrm>
        </p:spPr>
        <p:txBody>
          <a:bodyPr/>
          <a:lstStyle/>
          <a:p>
            <a:pPr eaLnBrk="1" hangingPunct="1">
              <a:lnSpc>
                <a:spcPct val="90000"/>
              </a:lnSpc>
              <a:buFont typeface="Wingdings" pitchFamily="2" charset="2"/>
              <a:buNone/>
            </a:pPr>
            <a:r>
              <a:rPr lang="en-US" sz="2100" smtClean="0"/>
              <a:t>In a battery, a series of chemical reactions occur in which electrons are transferred from one terminal to another. There is a </a:t>
            </a:r>
            <a:r>
              <a:rPr lang="en-US" sz="2100" b="1" smtClean="0"/>
              <a:t>potential difference (voltage) </a:t>
            </a:r>
            <a:r>
              <a:rPr lang="en-US" sz="2100" smtClean="0"/>
              <a:t>between these poles.</a:t>
            </a:r>
          </a:p>
          <a:p>
            <a:pPr eaLnBrk="1" hangingPunct="1">
              <a:lnSpc>
                <a:spcPct val="90000"/>
              </a:lnSpc>
              <a:buFont typeface="Wingdings" pitchFamily="2" charset="2"/>
              <a:buNone/>
            </a:pPr>
            <a:endParaRPr lang="en-US" sz="2100" smtClean="0"/>
          </a:p>
          <a:p>
            <a:pPr eaLnBrk="1" hangingPunct="1">
              <a:lnSpc>
                <a:spcPct val="90000"/>
              </a:lnSpc>
              <a:buFont typeface="Wingdings" pitchFamily="2" charset="2"/>
              <a:buNone/>
            </a:pPr>
            <a:r>
              <a:rPr lang="en-US" sz="2100" smtClean="0"/>
              <a:t>The </a:t>
            </a:r>
            <a:r>
              <a:rPr lang="en-US" sz="2100" b="1" u="sng" smtClean="0"/>
              <a:t>maximum</a:t>
            </a:r>
            <a:r>
              <a:rPr lang="en-US" sz="2100" b="1" smtClean="0"/>
              <a:t> potential difference </a:t>
            </a:r>
            <a:r>
              <a:rPr lang="en-US" sz="2100" smtClean="0"/>
              <a:t>a power source can have is called the </a:t>
            </a:r>
            <a:r>
              <a:rPr lang="en-US" sz="2100" b="1" smtClean="0"/>
              <a:t>electromotive force or (EMF), </a:t>
            </a:r>
            <a:r>
              <a:rPr lang="en-US" sz="2100" smtClean="0">
                <a:latin typeface="Symbol" pitchFamily="18" charset="2"/>
              </a:rPr>
              <a:t>e</a:t>
            </a:r>
            <a:r>
              <a:rPr lang="en-US" sz="2100" smtClean="0"/>
              <a:t>. The term isn't actually a force, simply the amount of energy per charge (J/C or V)</a:t>
            </a:r>
          </a:p>
        </p:txBody>
      </p:sp>
      <p:pic>
        <p:nvPicPr>
          <p:cNvPr id="4100" name="Picture 4" descr="batter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76800"/>
            <a:ext cx="370205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smtClean="0"/>
              <a:t>Parallel Circuit</a:t>
            </a:r>
          </a:p>
        </p:txBody>
      </p:sp>
      <p:pic>
        <p:nvPicPr>
          <p:cNvPr id="225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2619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9"/>
          <p:cNvSpPr txBox="1">
            <a:spLocks noChangeArrowheads="1"/>
          </p:cNvSpPr>
          <p:nvPr/>
        </p:nvSpPr>
        <p:spPr bwMode="auto">
          <a:xfrm>
            <a:off x="3886200" y="609600"/>
            <a:ext cx="46640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Notice that the JUNCTIONS both touch the POSTIVE and NEGATIVE terminals of the battery.  That means you have the SAME potential difference down EACH individual branch of the parallel circuit. This means that the individual voltages drops are equal.</a:t>
            </a:r>
          </a:p>
        </p:txBody>
      </p:sp>
      <p:sp>
        <p:nvSpPr>
          <p:cNvPr id="22533" name="Oval 10"/>
          <p:cNvSpPr>
            <a:spLocks noChangeArrowheads="1"/>
          </p:cNvSpPr>
          <p:nvPr/>
        </p:nvSpPr>
        <p:spPr bwMode="auto">
          <a:xfrm>
            <a:off x="1066800" y="1905000"/>
            <a:ext cx="228600" cy="3810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11"/>
          <p:cNvSpPr>
            <a:spLocks noChangeShapeType="1"/>
          </p:cNvSpPr>
          <p:nvPr/>
        </p:nvSpPr>
        <p:spPr bwMode="auto">
          <a:xfrm flipH="1">
            <a:off x="990600" y="2133600"/>
            <a:ext cx="152400" cy="16764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Oval 12"/>
          <p:cNvSpPr>
            <a:spLocks noChangeArrowheads="1"/>
          </p:cNvSpPr>
          <p:nvPr/>
        </p:nvSpPr>
        <p:spPr bwMode="auto">
          <a:xfrm>
            <a:off x="2590800" y="1905000"/>
            <a:ext cx="228600" cy="3810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Line 13"/>
          <p:cNvSpPr>
            <a:spLocks noChangeShapeType="1"/>
          </p:cNvSpPr>
          <p:nvPr/>
        </p:nvSpPr>
        <p:spPr bwMode="auto">
          <a:xfrm>
            <a:off x="2667000" y="2209800"/>
            <a:ext cx="76200" cy="16764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14"/>
          <p:cNvSpPr txBox="1">
            <a:spLocks noChangeArrowheads="1"/>
          </p:cNvSpPr>
          <p:nvPr/>
        </p:nvSpPr>
        <p:spPr bwMode="auto">
          <a:xfrm>
            <a:off x="304800" y="3886200"/>
            <a:ext cx="1616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This junction touches the </a:t>
            </a:r>
            <a:r>
              <a:rPr lang="en-US" b="1">
                <a:solidFill>
                  <a:srgbClr val="0000FF"/>
                </a:solidFill>
              </a:rPr>
              <a:t>POSITIVE </a:t>
            </a:r>
            <a:r>
              <a:rPr lang="en-US"/>
              <a:t>terminal</a:t>
            </a:r>
          </a:p>
        </p:txBody>
      </p:sp>
      <p:sp>
        <p:nvSpPr>
          <p:cNvPr id="22538" name="Text Box 15"/>
          <p:cNvSpPr txBox="1">
            <a:spLocks noChangeArrowheads="1"/>
          </p:cNvSpPr>
          <p:nvPr/>
        </p:nvSpPr>
        <p:spPr bwMode="auto">
          <a:xfrm>
            <a:off x="1981200" y="3962400"/>
            <a:ext cx="1616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This junction touches the </a:t>
            </a:r>
            <a:r>
              <a:rPr lang="en-US" b="1">
                <a:solidFill>
                  <a:srgbClr val="0000FF"/>
                </a:solidFill>
              </a:rPr>
              <a:t>NEGATIVE </a:t>
            </a:r>
            <a:r>
              <a:rPr lang="en-US"/>
              <a:t>terminal</a:t>
            </a:r>
          </a:p>
        </p:txBody>
      </p:sp>
      <p:sp>
        <p:nvSpPr>
          <p:cNvPr id="22539" name="Line 16"/>
          <p:cNvSpPr>
            <a:spLocks noChangeShapeType="1"/>
          </p:cNvSpPr>
          <p:nvPr/>
        </p:nvSpPr>
        <p:spPr bwMode="auto">
          <a:xfrm>
            <a:off x="1371600" y="2133600"/>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 Box 17"/>
          <p:cNvSpPr txBox="1">
            <a:spLocks noChangeArrowheads="1"/>
          </p:cNvSpPr>
          <p:nvPr/>
        </p:nvSpPr>
        <p:spPr bwMode="auto">
          <a:xfrm>
            <a:off x="1676400" y="1828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Symbol" pitchFamily="18" charset="2"/>
              </a:rPr>
              <a:t>D</a:t>
            </a:r>
            <a:r>
              <a:rPr lang="en-US" b="1"/>
              <a:t>V</a:t>
            </a:r>
          </a:p>
        </p:txBody>
      </p:sp>
      <p:graphicFrame>
        <p:nvGraphicFramePr>
          <p:cNvPr id="22541" name="Object 18"/>
          <p:cNvGraphicFramePr>
            <a:graphicFrameLocks noChangeAspect="1"/>
          </p:cNvGraphicFramePr>
          <p:nvPr>
            <p:ph idx="1"/>
          </p:nvPr>
        </p:nvGraphicFramePr>
        <p:xfrm>
          <a:off x="3886200" y="2362200"/>
          <a:ext cx="4267200" cy="3703638"/>
        </p:xfrm>
        <a:graphic>
          <a:graphicData uri="http://schemas.openxmlformats.org/presentationml/2006/ole">
            <mc:AlternateContent xmlns:mc="http://schemas.openxmlformats.org/markup-compatibility/2006">
              <mc:Choice xmlns:v="urn:schemas-microsoft-com:vml" Requires="v">
                <p:oleObj spid="_x0000_s22542" name="Equation" r:id="rId4" imgW="2108200" imgH="1828800" progId="Equation.3">
                  <p:embed/>
                </p:oleObj>
              </mc:Choice>
              <mc:Fallback>
                <p:oleObj name="Equation" r:id="rId4" imgW="2108200" imgH="18288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362200"/>
                        <a:ext cx="4267200"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Example</a:t>
            </a:r>
          </a:p>
        </p:txBody>
      </p:sp>
      <p:graphicFrame>
        <p:nvGraphicFramePr>
          <p:cNvPr id="23555" name="Object 10"/>
          <p:cNvGraphicFramePr>
            <a:graphicFrameLocks noChangeAspect="1"/>
          </p:cNvGraphicFramePr>
          <p:nvPr>
            <p:ph sz="half" idx="1"/>
          </p:nvPr>
        </p:nvGraphicFramePr>
        <p:xfrm>
          <a:off x="3124200" y="1447800"/>
          <a:ext cx="2971800" cy="1497013"/>
        </p:xfrm>
        <a:graphic>
          <a:graphicData uri="http://schemas.openxmlformats.org/presentationml/2006/ole">
            <mc:AlternateContent xmlns:mc="http://schemas.openxmlformats.org/markup-compatibility/2006">
              <mc:Choice xmlns:v="urn:schemas-microsoft-com:vml" Requires="v">
                <p:oleObj spid="_x0000_s23567" name="Equation" r:id="rId3" imgW="1765300" imgH="889000" progId="Equation.3">
                  <p:embed/>
                </p:oleObj>
              </mc:Choice>
              <mc:Fallback>
                <p:oleObj name="Equation" r:id="rId3" imgW="1765300" imgH="8890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2971800" cy="149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13"/>
          <p:cNvGraphicFramePr>
            <a:graphicFrameLocks noChangeAspect="1"/>
          </p:cNvGraphicFramePr>
          <p:nvPr>
            <p:ph sz="quarter" idx="2"/>
          </p:nvPr>
        </p:nvGraphicFramePr>
        <p:xfrm>
          <a:off x="6096000" y="2895600"/>
          <a:ext cx="1136650" cy="728663"/>
        </p:xfrm>
        <a:graphic>
          <a:graphicData uri="http://schemas.openxmlformats.org/presentationml/2006/ole">
            <mc:AlternateContent xmlns:mc="http://schemas.openxmlformats.org/markup-compatibility/2006">
              <mc:Choice xmlns:v="urn:schemas-microsoft-com:vml" Requires="v">
                <p:oleObj spid="_x0000_s23568" name="Equation" r:id="rId5" imgW="672808" imgH="431613" progId="Equation.3">
                  <p:embed/>
                </p:oleObj>
              </mc:Choice>
              <mc:Fallback>
                <p:oleObj name="Equation" r:id="rId5" imgW="672808" imgH="431613"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895600"/>
                        <a:ext cx="11366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219200"/>
            <a:ext cx="21320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Text Box 9"/>
          <p:cNvSpPr txBox="1">
            <a:spLocks noChangeArrowheads="1"/>
          </p:cNvSpPr>
          <p:nvPr/>
        </p:nvSpPr>
        <p:spPr bwMode="auto">
          <a:xfrm>
            <a:off x="3048000" y="685800"/>
            <a:ext cx="52578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the left is an example of a parallel circuit. </a:t>
            </a:r>
            <a:br>
              <a:rPr lang="en-US"/>
            </a:br>
            <a:r>
              <a:rPr lang="en-US"/>
              <a:t>a) What is the total resistance? </a:t>
            </a:r>
            <a:br>
              <a:rPr lang="en-US"/>
            </a:br>
            <a:r>
              <a:rPr lang="en-US"/>
              <a:t>  </a:t>
            </a:r>
            <a:br>
              <a:rPr lang="en-US"/>
            </a:br>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b) What is the total current? </a:t>
            </a:r>
            <a:br>
              <a:rPr lang="en-US"/>
            </a:br>
            <a:r>
              <a:rPr lang="en-US"/>
              <a:t>  </a:t>
            </a:r>
            <a:br>
              <a:rPr lang="en-US"/>
            </a:br>
            <a:endParaRPr lang="en-US"/>
          </a:p>
          <a:p>
            <a:pPr eaLnBrk="1" hangingPunct="1"/>
            <a:r>
              <a:rPr lang="en-US"/>
              <a:t>c) What is the voltage across EACH resistor? </a:t>
            </a:r>
            <a:br>
              <a:rPr lang="en-US"/>
            </a:br>
            <a:r>
              <a:rPr lang="en-US"/>
              <a:t>  </a:t>
            </a:r>
          </a:p>
          <a:p>
            <a:pPr eaLnBrk="1" hangingPunct="1"/>
            <a:r>
              <a:rPr lang="en-US"/>
              <a:t>d) What is the current drop across each resistor? (Apply Ohm's law to each resistor separately) </a:t>
            </a:r>
          </a:p>
        </p:txBody>
      </p:sp>
      <p:sp>
        <p:nvSpPr>
          <p:cNvPr id="36876" name="Text Box 12"/>
          <p:cNvSpPr txBox="1">
            <a:spLocks noChangeArrowheads="1"/>
          </p:cNvSpPr>
          <p:nvPr/>
        </p:nvSpPr>
        <p:spPr bwMode="auto">
          <a:xfrm>
            <a:off x="6248400" y="2209800"/>
            <a:ext cx="868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2.20 </a:t>
            </a:r>
            <a:r>
              <a:rPr lang="en-US" b="1">
                <a:solidFill>
                  <a:srgbClr val="FF0000"/>
                </a:solidFill>
                <a:latin typeface="Symbol" pitchFamily="18" charset="2"/>
              </a:rPr>
              <a:t>W</a:t>
            </a:r>
          </a:p>
        </p:txBody>
      </p:sp>
      <p:sp>
        <p:nvSpPr>
          <p:cNvPr id="36879" name="Text Box 15"/>
          <p:cNvSpPr txBox="1">
            <a:spLocks noChangeArrowheads="1"/>
          </p:cNvSpPr>
          <p:nvPr/>
        </p:nvSpPr>
        <p:spPr bwMode="auto">
          <a:xfrm>
            <a:off x="7239000" y="3276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3.64 A</a:t>
            </a:r>
          </a:p>
        </p:txBody>
      </p:sp>
      <p:sp>
        <p:nvSpPr>
          <p:cNvPr id="36880" name="Text Box 16"/>
          <p:cNvSpPr txBox="1">
            <a:spLocks noChangeArrowheads="1"/>
          </p:cNvSpPr>
          <p:nvPr/>
        </p:nvSpPr>
        <p:spPr bwMode="auto">
          <a:xfrm>
            <a:off x="4800600" y="40386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 V each!</a:t>
            </a:r>
          </a:p>
        </p:txBody>
      </p:sp>
      <p:graphicFrame>
        <p:nvGraphicFramePr>
          <p:cNvPr id="36881" name="Object 17"/>
          <p:cNvGraphicFramePr>
            <a:graphicFrameLocks noChangeAspect="1"/>
          </p:cNvGraphicFramePr>
          <p:nvPr>
            <p:ph sz="quarter" idx="3"/>
          </p:nvPr>
        </p:nvGraphicFramePr>
        <p:xfrm>
          <a:off x="533400" y="4876800"/>
          <a:ext cx="4953000" cy="1136650"/>
        </p:xfrm>
        <a:graphic>
          <a:graphicData uri="http://schemas.openxmlformats.org/presentationml/2006/ole">
            <mc:AlternateContent xmlns:mc="http://schemas.openxmlformats.org/markup-compatibility/2006">
              <mc:Choice xmlns:v="urn:schemas-microsoft-com:vml" Requires="v">
                <p:oleObj spid="_x0000_s23569" name="Equation" r:id="rId8" imgW="2654300" imgH="609600" progId="Equation.3">
                  <p:embed/>
                </p:oleObj>
              </mc:Choice>
              <mc:Fallback>
                <p:oleObj name="Equation" r:id="rId8" imgW="2654300" imgH="6096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876800"/>
                        <a:ext cx="49530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83" name="Text Box 19"/>
          <p:cNvSpPr txBox="1">
            <a:spLocks noChangeArrowheads="1"/>
          </p:cNvSpPr>
          <p:nvPr/>
        </p:nvSpPr>
        <p:spPr bwMode="auto">
          <a:xfrm>
            <a:off x="1600200" y="54102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1.6 A</a:t>
            </a:r>
          </a:p>
        </p:txBody>
      </p:sp>
      <p:sp>
        <p:nvSpPr>
          <p:cNvPr id="36884" name="Text Box 20"/>
          <p:cNvSpPr txBox="1">
            <a:spLocks noChangeArrowheads="1"/>
          </p:cNvSpPr>
          <p:nvPr/>
        </p:nvSpPr>
        <p:spPr bwMode="auto">
          <a:xfrm>
            <a:off x="3429000" y="54102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1.14 A</a:t>
            </a:r>
          </a:p>
        </p:txBody>
      </p:sp>
      <p:sp>
        <p:nvSpPr>
          <p:cNvPr id="36885" name="Text Box 21"/>
          <p:cNvSpPr txBox="1">
            <a:spLocks noChangeArrowheads="1"/>
          </p:cNvSpPr>
          <p:nvPr/>
        </p:nvSpPr>
        <p:spPr bwMode="auto">
          <a:xfrm>
            <a:off x="5410200" y="54102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0.90 A</a:t>
            </a:r>
          </a:p>
        </p:txBody>
      </p:sp>
      <p:sp>
        <p:nvSpPr>
          <p:cNvPr id="36886" name="Text Box 22"/>
          <p:cNvSpPr txBox="1">
            <a:spLocks noChangeArrowheads="1"/>
          </p:cNvSpPr>
          <p:nvPr/>
        </p:nvSpPr>
        <p:spPr bwMode="auto">
          <a:xfrm>
            <a:off x="6553200" y="4953000"/>
            <a:ext cx="220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Notice that the individual currents </a:t>
            </a:r>
            <a:r>
              <a:rPr lang="en-US">
                <a:solidFill>
                  <a:srgbClr val="FF0000"/>
                </a:solidFill>
              </a:rPr>
              <a:t>ADD</a:t>
            </a:r>
            <a:r>
              <a:rPr lang="en-US"/>
              <a:t> to the total.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 calcmode="lin" valueType="num">
                                      <p:cBhvr additive="base">
                                        <p:cTn id="7" dur="500" fill="hold"/>
                                        <p:tgtEl>
                                          <p:spTgt spid="36876"/>
                                        </p:tgtEl>
                                        <p:attrNameLst>
                                          <p:attrName>ppt_x</p:attrName>
                                        </p:attrNameLst>
                                      </p:cBhvr>
                                      <p:tavLst>
                                        <p:tav tm="0">
                                          <p:val>
                                            <p:strVal val="#ppt_x"/>
                                          </p:val>
                                        </p:tav>
                                        <p:tav tm="100000">
                                          <p:val>
                                            <p:strVal val="#ppt_x"/>
                                          </p:val>
                                        </p:tav>
                                      </p:tavLst>
                                    </p:anim>
                                    <p:anim calcmode="lin" valueType="num">
                                      <p:cBhvr additive="base">
                                        <p:cTn id="8"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9"/>
                                        </p:tgtEl>
                                        <p:attrNameLst>
                                          <p:attrName>style.visibility</p:attrName>
                                        </p:attrNameLst>
                                      </p:cBhvr>
                                      <p:to>
                                        <p:strVal val="visible"/>
                                      </p:to>
                                    </p:set>
                                    <p:anim calcmode="lin" valueType="num">
                                      <p:cBhvr additive="base">
                                        <p:cTn id="13" dur="500" fill="hold"/>
                                        <p:tgtEl>
                                          <p:spTgt spid="36879"/>
                                        </p:tgtEl>
                                        <p:attrNameLst>
                                          <p:attrName>ppt_x</p:attrName>
                                        </p:attrNameLst>
                                      </p:cBhvr>
                                      <p:tavLst>
                                        <p:tav tm="0">
                                          <p:val>
                                            <p:strVal val="#ppt_x"/>
                                          </p:val>
                                        </p:tav>
                                        <p:tav tm="100000">
                                          <p:val>
                                            <p:strVal val="#ppt_x"/>
                                          </p:val>
                                        </p:tav>
                                      </p:tavLst>
                                    </p:anim>
                                    <p:anim calcmode="lin" valueType="num">
                                      <p:cBhvr additive="base">
                                        <p:cTn id="14"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80"/>
                                        </p:tgtEl>
                                        <p:attrNameLst>
                                          <p:attrName>style.visibility</p:attrName>
                                        </p:attrNameLst>
                                      </p:cBhvr>
                                      <p:to>
                                        <p:strVal val="visible"/>
                                      </p:to>
                                    </p:set>
                                    <p:anim calcmode="lin" valueType="num">
                                      <p:cBhvr additive="base">
                                        <p:cTn id="19" dur="500" fill="hold"/>
                                        <p:tgtEl>
                                          <p:spTgt spid="36880"/>
                                        </p:tgtEl>
                                        <p:attrNameLst>
                                          <p:attrName>ppt_x</p:attrName>
                                        </p:attrNameLst>
                                      </p:cBhvr>
                                      <p:tavLst>
                                        <p:tav tm="0">
                                          <p:val>
                                            <p:strVal val="#ppt_x"/>
                                          </p:val>
                                        </p:tav>
                                        <p:tav tm="100000">
                                          <p:val>
                                            <p:strVal val="#ppt_x"/>
                                          </p:val>
                                        </p:tav>
                                      </p:tavLst>
                                    </p:anim>
                                    <p:anim calcmode="lin" valueType="num">
                                      <p:cBhvr additive="base">
                                        <p:cTn id="20" dur="500" fill="hold"/>
                                        <p:tgtEl>
                                          <p:spTgt spid="368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6881"/>
                                        </p:tgtEl>
                                        <p:attrNameLst>
                                          <p:attrName>style.visibility</p:attrName>
                                        </p:attrNameLst>
                                      </p:cBhvr>
                                      <p:to>
                                        <p:strVal val="visible"/>
                                      </p:to>
                                    </p:set>
                                    <p:animEffect transition="in" filter="box(in)">
                                      <p:cBhvr>
                                        <p:cTn id="25" dur="500"/>
                                        <p:tgtEl>
                                          <p:spTgt spid="368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83"/>
                                        </p:tgtEl>
                                        <p:attrNameLst>
                                          <p:attrName>style.visibility</p:attrName>
                                        </p:attrNameLst>
                                      </p:cBhvr>
                                      <p:to>
                                        <p:strVal val="visible"/>
                                      </p:to>
                                    </p:set>
                                    <p:anim calcmode="lin" valueType="num">
                                      <p:cBhvr additive="base">
                                        <p:cTn id="30" dur="500" fill="hold"/>
                                        <p:tgtEl>
                                          <p:spTgt spid="36883"/>
                                        </p:tgtEl>
                                        <p:attrNameLst>
                                          <p:attrName>ppt_x</p:attrName>
                                        </p:attrNameLst>
                                      </p:cBhvr>
                                      <p:tavLst>
                                        <p:tav tm="0">
                                          <p:val>
                                            <p:strVal val="#ppt_x"/>
                                          </p:val>
                                        </p:tav>
                                        <p:tav tm="100000">
                                          <p:val>
                                            <p:strVal val="#ppt_x"/>
                                          </p:val>
                                        </p:tav>
                                      </p:tavLst>
                                    </p:anim>
                                    <p:anim calcmode="lin" valueType="num">
                                      <p:cBhvr additive="base">
                                        <p:cTn id="31" dur="500" fill="hold"/>
                                        <p:tgtEl>
                                          <p:spTgt spid="3688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884"/>
                                        </p:tgtEl>
                                        <p:attrNameLst>
                                          <p:attrName>style.visibility</p:attrName>
                                        </p:attrNameLst>
                                      </p:cBhvr>
                                      <p:to>
                                        <p:strVal val="visible"/>
                                      </p:to>
                                    </p:set>
                                    <p:anim calcmode="lin" valueType="num">
                                      <p:cBhvr additive="base">
                                        <p:cTn id="36" dur="500" fill="hold"/>
                                        <p:tgtEl>
                                          <p:spTgt spid="36884"/>
                                        </p:tgtEl>
                                        <p:attrNameLst>
                                          <p:attrName>ppt_x</p:attrName>
                                        </p:attrNameLst>
                                      </p:cBhvr>
                                      <p:tavLst>
                                        <p:tav tm="0">
                                          <p:val>
                                            <p:strVal val="#ppt_x"/>
                                          </p:val>
                                        </p:tav>
                                        <p:tav tm="100000">
                                          <p:val>
                                            <p:strVal val="#ppt_x"/>
                                          </p:val>
                                        </p:tav>
                                      </p:tavLst>
                                    </p:anim>
                                    <p:anim calcmode="lin" valueType="num">
                                      <p:cBhvr additive="base">
                                        <p:cTn id="37" dur="500" fill="hold"/>
                                        <p:tgtEl>
                                          <p:spTgt spid="3688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885"/>
                                        </p:tgtEl>
                                        <p:attrNameLst>
                                          <p:attrName>style.visibility</p:attrName>
                                        </p:attrNameLst>
                                      </p:cBhvr>
                                      <p:to>
                                        <p:strVal val="visible"/>
                                      </p:to>
                                    </p:set>
                                    <p:anim calcmode="lin" valueType="num">
                                      <p:cBhvr additive="base">
                                        <p:cTn id="42" dur="500" fill="hold"/>
                                        <p:tgtEl>
                                          <p:spTgt spid="36885"/>
                                        </p:tgtEl>
                                        <p:attrNameLst>
                                          <p:attrName>ppt_x</p:attrName>
                                        </p:attrNameLst>
                                      </p:cBhvr>
                                      <p:tavLst>
                                        <p:tav tm="0">
                                          <p:val>
                                            <p:strVal val="#ppt_x"/>
                                          </p:val>
                                        </p:tav>
                                        <p:tav tm="100000">
                                          <p:val>
                                            <p:strVal val="#ppt_x"/>
                                          </p:val>
                                        </p:tav>
                                      </p:tavLst>
                                    </p:anim>
                                    <p:anim calcmode="lin" valueType="num">
                                      <p:cBhvr additive="base">
                                        <p:cTn id="43" dur="500" fill="hold"/>
                                        <p:tgtEl>
                                          <p:spTgt spid="3688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6886"/>
                                        </p:tgtEl>
                                        <p:attrNameLst>
                                          <p:attrName>style.visibility</p:attrName>
                                        </p:attrNameLst>
                                      </p:cBhvr>
                                      <p:to>
                                        <p:strVal val="visible"/>
                                      </p:to>
                                    </p:set>
                                    <p:animEffect transition="in" filter="checkerboard(across)">
                                      <p:cBhvr>
                                        <p:cTn id="48"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p:bldP spid="36879" grpId="0"/>
      <p:bldP spid="36880" grpId="0"/>
      <p:bldP spid="36883" grpId="0"/>
      <p:bldP spid="36884" grpId="0"/>
      <p:bldP spid="36885" grpId="0"/>
      <p:bldP spid="368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sz="quarter"/>
          </p:nvPr>
        </p:nvSpPr>
        <p:spPr/>
        <p:txBody>
          <a:bodyPr/>
          <a:lstStyle/>
          <a:p>
            <a:pPr eaLnBrk="1" hangingPunct="1"/>
            <a:r>
              <a:rPr lang="en-US" smtClean="0"/>
              <a:t>Compound (Complex) Circuits</a:t>
            </a:r>
          </a:p>
        </p:txBody>
      </p:sp>
      <p:graphicFrame>
        <p:nvGraphicFramePr>
          <p:cNvPr id="24579" name="Object 4"/>
          <p:cNvGraphicFramePr>
            <a:graphicFrameLocks noChangeAspect="1"/>
          </p:cNvGraphicFramePr>
          <p:nvPr>
            <p:ph sz="quarter" idx="1"/>
          </p:nvPr>
        </p:nvGraphicFramePr>
        <p:xfrm>
          <a:off x="2019300" y="2586038"/>
          <a:ext cx="914400" cy="215900"/>
        </p:xfrm>
        <a:graphic>
          <a:graphicData uri="http://schemas.openxmlformats.org/presentationml/2006/ole">
            <mc:AlternateContent xmlns:mc="http://schemas.openxmlformats.org/markup-compatibility/2006">
              <mc:Choice xmlns:v="urn:schemas-microsoft-com:vml" Requires="v">
                <p:oleObj spid="_x0000_s24588" name="Equation" r:id="rId3" imgW="391303" imgH="739129" progId="Equation.3">
                  <p:embed/>
                </p:oleObj>
              </mc:Choice>
              <mc:Fallback>
                <p:oleObj name="Equation" r:id="rId3" imgW="391303" imgH="7391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586038"/>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19"/>
          <p:cNvGraphicFramePr>
            <a:graphicFrameLocks noGrp="1" noChangeAspect="1"/>
          </p:cNvGraphicFramePr>
          <p:nvPr>
            <p:ph sz="quarter" idx="2"/>
          </p:nvPr>
        </p:nvGraphicFramePr>
        <p:xfrm>
          <a:off x="685800" y="1676400"/>
          <a:ext cx="3629025" cy="1687513"/>
        </p:xfrm>
        <a:graphic>
          <a:graphicData uri="http://schemas.openxmlformats.org/presentationml/2006/ole">
            <mc:AlternateContent xmlns:mc="http://schemas.openxmlformats.org/markup-compatibility/2006">
              <mc:Choice xmlns:v="urn:schemas-microsoft-com:vml" Requires="v">
                <p:oleObj spid="_x0000_s24589" name="Paint Shop Pro Image" r:id="rId5" imgW="3629268" imgH="1688262" progId="PaintShopPro">
                  <p:embed/>
                </p:oleObj>
              </mc:Choice>
              <mc:Fallback>
                <p:oleObj name="Paint Shop Pro Image" r:id="rId5" imgW="3629268" imgH="1688262" progId="PaintShopPro">
                  <p:embed/>
                  <p:pic>
                    <p:nvPicPr>
                      <p:cNvPr id="0" name="Object 1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76400"/>
                        <a:ext cx="36290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23"/>
          <p:cNvGraphicFramePr>
            <a:graphicFrameLocks noChangeAspect="1"/>
          </p:cNvGraphicFramePr>
          <p:nvPr>
            <p:ph sz="quarter" idx="3"/>
          </p:nvPr>
        </p:nvGraphicFramePr>
        <p:xfrm>
          <a:off x="457200" y="3886200"/>
          <a:ext cx="2244725" cy="1423988"/>
        </p:xfrm>
        <a:graphic>
          <a:graphicData uri="http://schemas.openxmlformats.org/presentationml/2006/ole">
            <mc:AlternateContent xmlns:mc="http://schemas.openxmlformats.org/markup-compatibility/2006">
              <mc:Choice xmlns:v="urn:schemas-microsoft-com:vml" Requires="v">
                <p:oleObj spid="_x0000_s24590" name="Paint Shop Pro Image" r:id="rId7" imgW="2244511" imgH="1424390" progId="PaintShopPro">
                  <p:embed/>
                </p:oleObj>
              </mc:Choice>
              <mc:Fallback>
                <p:oleObj name="Paint Shop Pro Image" r:id="rId7" imgW="2244511" imgH="1424390" progId="PaintShopPro">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86200"/>
                        <a:ext cx="224472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12"/>
          <p:cNvSpPr txBox="1">
            <a:spLocks noChangeArrowheads="1"/>
          </p:cNvSpPr>
          <p:nvPr/>
        </p:nvSpPr>
        <p:spPr bwMode="auto">
          <a:xfrm>
            <a:off x="838200" y="1219200"/>
            <a:ext cx="669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Many times you will have series and parallel in the SAME circuit.</a:t>
            </a:r>
          </a:p>
        </p:txBody>
      </p:sp>
      <p:sp>
        <p:nvSpPr>
          <p:cNvPr id="24583" name="Text Box 16"/>
          <p:cNvSpPr txBox="1">
            <a:spLocks noChangeArrowheads="1"/>
          </p:cNvSpPr>
          <p:nvPr/>
        </p:nvSpPr>
        <p:spPr bwMode="auto">
          <a:xfrm>
            <a:off x="5486400" y="1981200"/>
            <a:ext cx="2911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Solve this type of circuit from the inside out.</a:t>
            </a:r>
          </a:p>
          <a:p>
            <a:pPr eaLnBrk="1" hangingPunct="1"/>
            <a:endParaRPr lang="en-US"/>
          </a:p>
          <a:p>
            <a:pPr eaLnBrk="1" hangingPunct="1"/>
            <a:r>
              <a:rPr lang="en-US" b="1">
                <a:solidFill>
                  <a:srgbClr val="FF0000"/>
                </a:solidFill>
              </a:rPr>
              <a:t>WHAT IS THE TOTAL RESISTANCE?</a:t>
            </a:r>
          </a:p>
        </p:txBody>
      </p:sp>
      <p:sp>
        <p:nvSpPr>
          <p:cNvPr id="24584" name="Line 25"/>
          <p:cNvSpPr>
            <a:spLocks noChangeShapeType="1"/>
          </p:cNvSpPr>
          <p:nvPr/>
        </p:nvSpPr>
        <p:spPr bwMode="auto">
          <a:xfrm flipH="1">
            <a:off x="1905000" y="3200400"/>
            <a:ext cx="762000" cy="60960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26"/>
          <p:cNvSpPr>
            <a:spLocks noChangeShapeType="1"/>
          </p:cNvSpPr>
          <p:nvPr/>
        </p:nvSpPr>
        <p:spPr bwMode="auto">
          <a:xfrm>
            <a:off x="2743200" y="4572000"/>
            <a:ext cx="762000"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4586" name="Object 27"/>
          <p:cNvGraphicFramePr>
            <a:graphicFrameLocks noChangeAspect="1"/>
          </p:cNvGraphicFramePr>
          <p:nvPr>
            <p:ph sz="quarter" idx="4"/>
          </p:nvPr>
        </p:nvGraphicFramePr>
        <p:xfrm>
          <a:off x="3505200" y="3810000"/>
          <a:ext cx="2244725" cy="1423988"/>
        </p:xfrm>
        <a:graphic>
          <a:graphicData uri="http://schemas.openxmlformats.org/presentationml/2006/ole">
            <mc:AlternateContent xmlns:mc="http://schemas.openxmlformats.org/markup-compatibility/2006">
              <mc:Choice xmlns:v="urn:schemas-microsoft-com:vml" Requires="v">
                <p:oleObj spid="_x0000_s24591" name="Paint Shop Pro Image" r:id="rId9" imgW="2244511" imgH="1424390" progId="PaintShopPro">
                  <p:embed/>
                </p:oleObj>
              </mc:Choice>
              <mc:Fallback>
                <p:oleObj name="Paint Shop Pro Image" r:id="rId9" imgW="2244511" imgH="1424390" progId="PaintShopPro">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3810000"/>
                        <a:ext cx="224472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41" name="Object 29"/>
          <p:cNvGraphicFramePr>
            <a:graphicFrameLocks noChangeAspect="1"/>
          </p:cNvGraphicFramePr>
          <p:nvPr/>
        </p:nvGraphicFramePr>
        <p:xfrm>
          <a:off x="5791200" y="3886200"/>
          <a:ext cx="2819400" cy="1011238"/>
        </p:xfrm>
        <a:graphic>
          <a:graphicData uri="http://schemas.openxmlformats.org/presentationml/2006/ole">
            <mc:AlternateContent xmlns:mc="http://schemas.openxmlformats.org/markup-compatibility/2006">
              <mc:Choice xmlns:v="urn:schemas-microsoft-com:vml" Requires="v">
                <p:oleObj spid="_x0000_s24592" name="Equation" r:id="rId11" imgW="1841500" imgH="660400" progId="Equation.3">
                  <p:embed/>
                </p:oleObj>
              </mc:Choice>
              <mc:Fallback>
                <p:oleObj name="Equation" r:id="rId11" imgW="1841500" imgH="660400"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886200"/>
                        <a:ext cx="281940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41"/>
                                        </p:tgtEl>
                                        <p:attrNameLst>
                                          <p:attrName>style.visibility</p:attrName>
                                        </p:attrNameLst>
                                      </p:cBhvr>
                                      <p:to>
                                        <p:strVal val="visible"/>
                                      </p:to>
                                    </p:set>
                                    <p:animEffect transition="in" filter="checkerboard(across)">
                                      <p:cBhvr>
                                        <p:cTn id="7" dur="500"/>
                                        <p:tgtEl>
                                          <p:spTgt spid="38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sz="quarter"/>
          </p:nvPr>
        </p:nvSpPr>
        <p:spPr/>
        <p:txBody>
          <a:bodyPr/>
          <a:lstStyle/>
          <a:p>
            <a:pPr eaLnBrk="1" hangingPunct="1"/>
            <a:r>
              <a:rPr lang="en-US" smtClean="0"/>
              <a:t>Compound (Complex) Circuits</a:t>
            </a:r>
          </a:p>
        </p:txBody>
      </p:sp>
      <p:graphicFrame>
        <p:nvGraphicFramePr>
          <p:cNvPr id="25603" name="Object 9"/>
          <p:cNvGraphicFramePr>
            <a:graphicFrameLocks noChangeAspect="1"/>
          </p:cNvGraphicFramePr>
          <p:nvPr>
            <p:ph sz="quarter" idx="1"/>
          </p:nvPr>
        </p:nvGraphicFramePr>
        <p:xfrm>
          <a:off x="457200" y="1066800"/>
          <a:ext cx="3629025" cy="1687513"/>
        </p:xfrm>
        <a:graphic>
          <a:graphicData uri="http://schemas.openxmlformats.org/presentationml/2006/ole">
            <mc:AlternateContent xmlns:mc="http://schemas.openxmlformats.org/markup-compatibility/2006">
              <mc:Choice xmlns:v="urn:schemas-microsoft-com:vml" Requires="v">
                <p:oleObj spid="_x0000_s25611" name="Paint Shop Pro Image" r:id="rId3" imgW="3629268" imgH="1688262" progId="PaintShopPro">
                  <p:embed/>
                </p:oleObj>
              </mc:Choice>
              <mc:Fallback>
                <p:oleObj name="Paint Shop Pro Image" r:id="rId3" imgW="3629268" imgH="1688262" progId="PaintShopPro">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36290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11"/>
          <p:cNvGraphicFramePr>
            <a:graphicFrameLocks noChangeAspect="1"/>
          </p:cNvGraphicFramePr>
          <p:nvPr>
            <p:ph sz="quarter" idx="2"/>
          </p:nvPr>
        </p:nvGraphicFramePr>
        <p:xfrm>
          <a:off x="4419600" y="1219200"/>
          <a:ext cx="3276600" cy="1174750"/>
        </p:xfrm>
        <a:graphic>
          <a:graphicData uri="http://schemas.openxmlformats.org/presentationml/2006/ole">
            <mc:AlternateContent xmlns:mc="http://schemas.openxmlformats.org/markup-compatibility/2006">
              <mc:Choice xmlns:v="urn:schemas-microsoft-com:vml" Requires="v">
                <p:oleObj spid="_x0000_s25612" name="Equation" r:id="rId5" imgW="1841500" imgH="660400" progId="Equation.3">
                  <p:embed/>
                </p:oleObj>
              </mc:Choice>
              <mc:Fallback>
                <p:oleObj name="Equation" r:id="rId5" imgW="1841500" imgH="6604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219200"/>
                        <a:ext cx="32766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14"/>
          <p:cNvGraphicFramePr>
            <a:graphicFrameLocks noChangeAspect="1"/>
          </p:cNvGraphicFramePr>
          <p:nvPr>
            <p:ph sz="quarter" idx="3"/>
          </p:nvPr>
        </p:nvGraphicFramePr>
        <p:xfrm>
          <a:off x="1752600" y="3581400"/>
          <a:ext cx="1676400" cy="1176338"/>
        </p:xfrm>
        <a:graphic>
          <a:graphicData uri="http://schemas.openxmlformats.org/presentationml/2006/ole">
            <mc:AlternateContent xmlns:mc="http://schemas.openxmlformats.org/markup-compatibility/2006">
              <mc:Choice xmlns:v="urn:schemas-microsoft-com:vml" Requires="v">
                <p:oleObj spid="_x0000_s25613" name="Equation" r:id="rId7" imgW="977900" imgH="685800" progId="Equation.3">
                  <p:embed/>
                </p:oleObj>
              </mc:Choice>
              <mc:Fallback>
                <p:oleObj name="Equation" r:id="rId7" imgW="977900" imgH="6858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581400"/>
                        <a:ext cx="1676400"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13"/>
          <p:cNvSpPr txBox="1">
            <a:spLocks noChangeArrowheads="1"/>
          </p:cNvSpPr>
          <p:nvPr/>
        </p:nvSpPr>
        <p:spPr bwMode="auto">
          <a:xfrm>
            <a:off x="593725" y="3084513"/>
            <a:ext cx="8169275"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Suppose the potential difference (voltage) is equal to </a:t>
            </a:r>
            <a:r>
              <a:rPr lang="en-US" sz="2000" b="1">
                <a:solidFill>
                  <a:srgbClr val="0000FF"/>
                </a:solidFill>
              </a:rPr>
              <a:t>120V</a:t>
            </a:r>
            <a:r>
              <a:rPr lang="en-US"/>
              <a:t>. What is the total current?</a:t>
            </a:r>
          </a:p>
        </p:txBody>
      </p:sp>
      <p:sp>
        <p:nvSpPr>
          <p:cNvPr id="46096" name="Text Box 16"/>
          <p:cNvSpPr txBox="1">
            <a:spLocks noChangeArrowheads="1"/>
          </p:cNvSpPr>
          <p:nvPr/>
        </p:nvSpPr>
        <p:spPr bwMode="auto">
          <a:xfrm>
            <a:off x="2286000" y="4419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1.06 A</a:t>
            </a:r>
          </a:p>
        </p:txBody>
      </p:sp>
      <p:sp>
        <p:nvSpPr>
          <p:cNvPr id="46097" name="Text Box 17"/>
          <p:cNvSpPr txBox="1">
            <a:spLocks noChangeArrowheads="1"/>
          </p:cNvSpPr>
          <p:nvPr/>
        </p:nvSpPr>
        <p:spPr bwMode="auto">
          <a:xfrm>
            <a:off x="593725" y="5062538"/>
            <a:ext cx="5745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What is the VOLTAGE DROP across the 80</a:t>
            </a:r>
            <a:r>
              <a:rPr lang="en-US">
                <a:latin typeface="Symbol" pitchFamily="18" charset="2"/>
              </a:rPr>
              <a:t>W</a:t>
            </a:r>
            <a:r>
              <a:rPr lang="en-US"/>
              <a:t> resistor?</a:t>
            </a:r>
          </a:p>
        </p:txBody>
      </p:sp>
      <p:graphicFrame>
        <p:nvGraphicFramePr>
          <p:cNvPr id="46098" name="Object 18"/>
          <p:cNvGraphicFramePr>
            <a:graphicFrameLocks noChangeAspect="1"/>
          </p:cNvGraphicFramePr>
          <p:nvPr>
            <p:ph sz="quarter" idx="4"/>
          </p:nvPr>
        </p:nvGraphicFramePr>
        <p:xfrm>
          <a:off x="6324600" y="4419600"/>
          <a:ext cx="1981200" cy="1289050"/>
        </p:xfrm>
        <a:graphic>
          <a:graphicData uri="http://schemas.openxmlformats.org/presentationml/2006/ole">
            <mc:AlternateContent xmlns:mc="http://schemas.openxmlformats.org/markup-compatibility/2006">
              <mc:Choice xmlns:v="urn:schemas-microsoft-com:vml" Requires="v">
                <p:oleObj spid="_x0000_s25614" name="Equation" r:id="rId9" imgW="1054100" imgH="685800" progId="Equation.3">
                  <p:embed/>
                </p:oleObj>
              </mc:Choice>
              <mc:Fallback>
                <p:oleObj name="Equation" r:id="rId9" imgW="1054100" imgH="6858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419600"/>
                        <a:ext cx="19812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00" name="Text Box 20"/>
          <p:cNvSpPr txBox="1">
            <a:spLocks noChangeArrowheads="1"/>
          </p:cNvSpPr>
          <p:nvPr/>
        </p:nvSpPr>
        <p:spPr bwMode="auto">
          <a:xfrm>
            <a:off x="7162800" y="53340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84.8 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96"/>
                                        </p:tgtEl>
                                        <p:attrNameLst>
                                          <p:attrName>style.visibility</p:attrName>
                                        </p:attrNameLst>
                                      </p:cBhvr>
                                      <p:to>
                                        <p:strVal val="visible"/>
                                      </p:to>
                                    </p:set>
                                    <p:anim calcmode="lin" valueType="num">
                                      <p:cBhvr additive="base">
                                        <p:cTn id="7" dur="500" fill="hold"/>
                                        <p:tgtEl>
                                          <p:spTgt spid="46096"/>
                                        </p:tgtEl>
                                        <p:attrNameLst>
                                          <p:attrName>ppt_x</p:attrName>
                                        </p:attrNameLst>
                                      </p:cBhvr>
                                      <p:tavLst>
                                        <p:tav tm="0">
                                          <p:val>
                                            <p:strVal val="#ppt_x"/>
                                          </p:val>
                                        </p:tav>
                                        <p:tav tm="100000">
                                          <p:val>
                                            <p:strVal val="#ppt_x"/>
                                          </p:val>
                                        </p:tav>
                                      </p:tavLst>
                                    </p:anim>
                                    <p:anim calcmode="lin" valueType="num">
                                      <p:cBhvr additive="base">
                                        <p:cTn id="8" dur="500" fill="hold"/>
                                        <p:tgtEl>
                                          <p:spTgt spid="460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6097"/>
                                        </p:tgtEl>
                                        <p:attrNameLst>
                                          <p:attrName>style.visibility</p:attrName>
                                        </p:attrNameLst>
                                      </p:cBhvr>
                                      <p:to>
                                        <p:strVal val="visible"/>
                                      </p:to>
                                    </p:set>
                                    <p:animEffect transition="in" filter="checkerboard(across)">
                                      <p:cBhvr>
                                        <p:cTn id="13" dur="500"/>
                                        <p:tgtEl>
                                          <p:spTgt spid="460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6098"/>
                                        </p:tgtEl>
                                        <p:attrNameLst>
                                          <p:attrName>style.visibility</p:attrName>
                                        </p:attrNameLst>
                                      </p:cBhvr>
                                      <p:to>
                                        <p:strVal val="visible"/>
                                      </p:to>
                                    </p:set>
                                    <p:animEffect transition="in" filter="checkerboard(across)">
                                      <p:cBhvr>
                                        <p:cTn id="18" dur="500"/>
                                        <p:tgtEl>
                                          <p:spTgt spid="460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6100"/>
                                        </p:tgtEl>
                                        <p:attrNameLst>
                                          <p:attrName>style.visibility</p:attrName>
                                        </p:attrNameLst>
                                      </p:cBhvr>
                                      <p:to>
                                        <p:strVal val="visible"/>
                                      </p:to>
                                    </p:set>
                                    <p:anim calcmode="lin" valueType="num">
                                      <p:cBhvr additive="base">
                                        <p:cTn id="23" dur="500" fill="hold"/>
                                        <p:tgtEl>
                                          <p:spTgt spid="46100"/>
                                        </p:tgtEl>
                                        <p:attrNameLst>
                                          <p:attrName>ppt_x</p:attrName>
                                        </p:attrNameLst>
                                      </p:cBhvr>
                                      <p:tavLst>
                                        <p:tav tm="0">
                                          <p:val>
                                            <p:strVal val="#ppt_x"/>
                                          </p:val>
                                        </p:tav>
                                        <p:tav tm="100000">
                                          <p:val>
                                            <p:strVal val="#ppt_x"/>
                                          </p:val>
                                        </p:tav>
                                      </p:tavLst>
                                    </p:anim>
                                    <p:anim calcmode="lin" valueType="num">
                                      <p:cBhvr additive="base">
                                        <p:cTn id="24" dur="500" fill="hold"/>
                                        <p:tgtEl>
                                          <p:spTgt spid="46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P spid="46097" grpId="0"/>
      <p:bldP spid="46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sz="quarter"/>
          </p:nvPr>
        </p:nvSpPr>
        <p:spPr>
          <a:xfrm>
            <a:off x="381000" y="304800"/>
            <a:ext cx="8229600" cy="1139825"/>
          </a:xfrm>
        </p:spPr>
        <p:txBody>
          <a:bodyPr/>
          <a:lstStyle/>
          <a:p>
            <a:pPr eaLnBrk="1" hangingPunct="1"/>
            <a:r>
              <a:rPr lang="en-US" smtClean="0"/>
              <a:t>Compound (Complex) Circuits</a:t>
            </a:r>
          </a:p>
        </p:txBody>
      </p:sp>
      <p:graphicFrame>
        <p:nvGraphicFramePr>
          <p:cNvPr id="26627" name="Object 10"/>
          <p:cNvGraphicFramePr>
            <a:graphicFrameLocks noChangeAspect="1"/>
          </p:cNvGraphicFramePr>
          <p:nvPr>
            <p:ph sz="quarter" idx="1"/>
          </p:nvPr>
        </p:nvGraphicFramePr>
        <p:xfrm>
          <a:off x="609600" y="1066800"/>
          <a:ext cx="1509713" cy="2122488"/>
        </p:xfrm>
        <a:graphic>
          <a:graphicData uri="http://schemas.openxmlformats.org/presentationml/2006/ole">
            <mc:AlternateContent xmlns:mc="http://schemas.openxmlformats.org/markup-compatibility/2006">
              <mc:Choice xmlns:v="urn:schemas-microsoft-com:vml" Requires="v">
                <p:oleObj spid="_x0000_s26641" name="Equation" r:id="rId3" imgW="812800" imgH="1143000" progId="Equation.3">
                  <p:embed/>
                </p:oleObj>
              </mc:Choice>
              <mc:Fallback>
                <p:oleObj name="Equation" r:id="rId3" imgW="812800" imgH="11430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1509713" cy="212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7"/>
          <p:cNvGraphicFramePr>
            <a:graphicFrameLocks noChangeAspect="1"/>
          </p:cNvGraphicFramePr>
          <p:nvPr>
            <p:ph sz="quarter" idx="2"/>
          </p:nvPr>
        </p:nvGraphicFramePr>
        <p:xfrm>
          <a:off x="2438400" y="1219200"/>
          <a:ext cx="3629025" cy="1687513"/>
        </p:xfrm>
        <a:graphic>
          <a:graphicData uri="http://schemas.openxmlformats.org/presentationml/2006/ole">
            <mc:AlternateContent xmlns:mc="http://schemas.openxmlformats.org/markup-compatibility/2006">
              <mc:Choice xmlns:v="urn:schemas-microsoft-com:vml" Requires="v">
                <p:oleObj spid="_x0000_s26642" name="Paint Shop Pro Image" r:id="rId5" imgW="3629268" imgH="1688262" progId="PaintShopPro">
                  <p:embed/>
                </p:oleObj>
              </mc:Choice>
              <mc:Fallback>
                <p:oleObj name="Paint Shop Pro Image" r:id="rId5" imgW="3629268" imgH="1688262" progId="PaintShopPro">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219200"/>
                        <a:ext cx="36290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5" name="Object 13"/>
          <p:cNvGraphicFramePr>
            <a:graphicFrameLocks noChangeAspect="1"/>
          </p:cNvGraphicFramePr>
          <p:nvPr>
            <p:ph sz="quarter" idx="3"/>
          </p:nvPr>
        </p:nvGraphicFramePr>
        <p:xfrm>
          <a:off x="533400" y="4156075"/>
          <a:ext cx="2057400" cy="1690688"/>
        </p:xfrm>
        <a:graphic>
          <a:graphicData uri="http://schemas.openxmlformats.org/presentationml/2006/ole">
            <mc:AlternateContent xmlns:mc="http://schemas.openxmlformats.org/markup-compatibility/2006">
              <mc:Choice xmlns:v="urn:schemas-microsoft-com:vml" Requires="v">
                <p:oleObj spid="_x0000_s26643" name="Equation" r:id="rId7" imgW="1143000" imgH="939800" progId="Equation.3">
                  <p:embed/>
                </p:oleObj>
              </mc:Choice>
              <mc:Fallback>
                <p:oleObj name="Equation" r:id="rId7" imgW="1143000" imgH="9398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156075"/>
                        <a:ext cx="2057400"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Text Box 12"/>
          <p:cNvSpPr txBox="1">
            <a:spLocks noChangeArrowheads="1"/>
          </p:cNvSpPr>
          <p:nvPr/>
        </p:nvSpPr>
        <p:spPr bwMode="auto">
          <a:xfrm>
            <a:off x="457200" y="3429000"/>
            <a:ext cx="3978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What is the VOLTAGE DROP across the 100</a:t>
            </a:r>
            <a:r>
              <a:rPr lang="en-US">
                <a:latin typeface="Symbol" pitchFamily="18" charset="2"/>
              </a:rPr>
              <a:t>W</a:t>
            </a:r>
            <a:r>
              <a:rPr lang="en-US"/>
              <a:t> and 50</a:t>
            </a:r>
            <a:r>
              <a:rPr lang="en-US">
                <a:latin typeface="Symbol" pitchFamily="18" charset="2"/>
              </a:rPr>
              <a:t>W</a:t>
            </a:r>
            <a:r>
              <a:rPr lang="en-US"/>
              <a:t> resistor?</a:t>
            </a:r>
          </a:p>
        </p:txBody>
      </p:sp>
      <p:sp>
        <p:nvSpPr>
          <p:cNvPr id="49167" name="Text Box 15"/>
          <p:cNvSpPr txBox="1">
            <a:spLocks noChangeArrowheads="1"/>
          </p:cNvSpPr>
          <p:nvPr/>
        </p:nvSpPr>
        <p:spPr bwMode="auto">
          <a:xfrm>
            <a:off x="1371600" y="54864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35.2 V Each!</a:t>
            </a:r>
          </a:p>
        </p:txBody>
      </p:sp>
      <p:graphicFrame>
        <p:nvGraphicFramePr>
          <p:cNvPr id="49168" name="Object 16"/>
          <p:cNvGraphicFramePr>
            <a:graphicFrameLocks noChangeAspect="1"/>
          </p:cNvGraphicFramePr>
          <p:nvPr>
            <p:ph sz="quarter" idx="4"/>
          </p:nvPr>
        </p:nvGraphicFramePr>
        <p:xfrm>
          <a:off x="4648200" y="3505200"/>
          <a:ext cx="2152650" cy="2514600"/>
        </p:xfrm>
        <a:graphic>
          <a:graphicData uri="http://schemas.openxmlformats.org/presentationml/2006/ole">
            <mc:AlternateContent xmlns:mc="http://schemas.openxmlformats.org/markup-compatibility/2006">
              <mc:Choice xmlns:v="urn:schemas-microsoft-com:vml" Requires="v">
                <p:oleObj spid="_x0000_s26644" name="Equation" r:id="rId9" imgW="1129810" imgH="1320227" progId="Equation.3">
                  <p:embed/>
                </p:oleObj>
              </mc:Choice>
              <mc:Fallback>
                <p:oleObj name="Equation" r:id="rId9" imgW="1129810" imgH="1320227"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505200"/>
                        <a:ext cx="215265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0" name="Text Box 18"/>
          <p:cNvSpPr txBox="1">
            <a:spLocks noChangeArrowheads="1"/>
          </p:cNvSpPr>
          <p:nvPr/>
        </p:nvSpPr>
        <p:spPr bwMode="auto">
          <a:xfrm>
            <a:off x="4572000" y="2743200"/>
            <a:ext cx="374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What is the current across the 100</a:t>
            </a:r>
            <a:r>
              <a:rPr lang="en-US">
                <a:latin typeface="Symbol" pitchFamily="18" charset="2"/>
              </a:rPr>
              <a:t>W</a:t>
            </a:r>
            <a:r>
              <a:rPr lang="en-US"/>
              <a:t> and 50</a:t>
            </a:r>
            <a:r>
              <a:rPr lang="en-US">
                <a:latin typeface="Symbol" pitchFamily="18" charset="2"/>
              </a:rPr>
              <a:t>W</a:t>
            </a:r>
            <a:r>
              <a:rPr lang="en-US"/>
              <a:t> resistor?</a:t>
            </a:r>
          </a:p>
        </p:txBody>
      </p:sp>
      <p:sp>
        <p:nvSpPr>
          <p:cNvPr id="49171" name="Text Box 19"/>
          <p:cNvSpPr txBox="1">
            <a:spLocks noChangeArrowheads="1"/>
          </p:cNvSpPr>
          <p:nvPr/>
        </p:nvSpPr>
        <p:spPr bwMode="auto">
          <a:xfrm>
            <a:off x="6324600" y="4648200"/>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0000"/>
                </a:solidFill>
              </a:rPr>
              <a:t>0.352 A</a:t>
            </a:r>
          </a:p>
        </p:txBody>
      </p:sp>
      <p:sp>
        <p:nvSpPr>
          <p:cNvPr id="49172" name="Text Box 20"/>
          <p:cNvSpPr txBox="1">
            <a:spLocks noChangeArrowheads="1"/>
          </p:cNvSpPr>
          <p:nvPr/>
        </p:nvSpPr>
        <p:spPr bwMode="auto">
          <a:xfrm>
            <a:off x="6248400" y="5486400"/>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0000"/>
                </a:solidFill>
              </a:rPr>
              <a:t>0.704 A</a:t>
            </a:r>
          </a:p>
        </p:txBody>
      </p:sp>
      <p:sp>
        <p:nvSpPr>
          <p:cNvPr id="49173" name="Oval 21"/>
          <p:cNvSpPr>
            <a:spLocks noChangeArrowheads="1"/>
          </p:cNvSpPr>
          <p:nvPr/>
        </p:nvSpPr>
        <p:spPr bwMode="auto">
          <a:xfrm>
            <a:off x="6324600" y="4419600"/>
            <a:ext cx="838200" cy="7620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4" name="Oval 22"/>
          <p:cNvSpPr>
            <a:spLocks noChangeArrowheads="1"/>
          </p:cNvSpPr>
          <p:nvPr/>
        </p:nvSpPr>
        <p:spPr bwMode="auto">
          <a:xfrm>
            <a:off x="6324600" y="5257800"/>
            <a:ext cx="838200" cy="762000"/>
          </a:xfrm>
          <a:prstGeom prst="ellipse">
            <a:avLst/>
          </a:prstGeom>
          <a:solidFill>
            <a:schemeClr val="accent1">
              <a:alpha val="0"/>
            </a:schemeClr>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5" name="Line 23"/>
          <p:cNvSpPr>
            <a:spLocks noChangeShapeType="1"/>
          </p:cNvSpPr>
          <p:nvPr/>
        </p:nvSpPr>
        <p:spPr bwMode="auto">
          <a:xfrm>
            <a:off x="7239000" y="48768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Line 24"/>
          <p:cNvSpPr>
            <a:spLocks noChangeShapeType="1"/>
          </p:cNvSpPr>
          <p:nvPr/>
        </p:nvSpPr>
        <p:spPr bwMode="auto">
          <a:xfrm flipV="1">
            <a:off x="7239000" y="54102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7" name="Text Box 25"/>
          <p:cNvSpPr txBox="1">
            <a:spLocks noChangeArrowheads="1"/>
          </p:cNvSpPr>
          <p:nvPr/>
        </p:nvSpPr>
        <p:spPr bwMode="auto">
          <a:xfrm>
            <a:off x="7848600" y="4953000"/>
            <a:ext cx="930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Add to 1.06A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box(in)">
                                      <p:cBhvr>
                                        <p:cTn id="7" dur="500"/>
                                        <p:tgtEl>
                                          <p:spTgt spid="49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167"/>
                                        </p:tgtEl>
                                        <p:attrNameLst>
                                          <p:attrName>style.visibility</p:attrName>
                                        </p:attrNameLst>
                                      </p:cBhvr>
                                      <p:to>
                                        <p:strVal val="visible"/>
                                      </p:to>
                                    </p:set>
                                    <p:anim calcmode="lin" valueType="num">
                                      <p:cBhvr additive="base">
                                        <p:cTn id="12" dur="500" fill="hold"/>
                                        <p:tgtEl>
                                          <p:spTgt spid="49167"/>
                                        </p:tgtEl>
                                        <p:attrNameLst>
                                          <p:attrName>ppt_x</p:attrName>
                                        </p:attrNameLst>
                                      </p:cBhvr>
                                      <p:tavLst>
                                        <p:tav tm="0">
                                          <p:val>
                                            <p:strVal val="#ppt_x"/>
                                          </p:val>
                                        </p:tav>
                                        <p:tav tm="100000">
                                          <p:val>
                                            <p:strVal val="#ppt_x"/>
                                          </p:val>
                                        </p:tav>
                                      </p:tavLst>
                                    </p:anim>
                                    <p:anim calcmode="lin" valueType="num">
                                      <p:cBhvr additive="base">
                                        <p:cTn id="13" dur="500" fill="hold"/>
                                        <p:tgtEl>
                                          <p:spTgt spid="491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9170"/>
                                        </p:tgtEl>
                                        <p:attrNameLst>
                                          <p:attrName>style.visibility</p:attrName>
                                        </p:attrNameLst>
                                      </p:cBhvr>
                                      <p:to>
                                        <p:strVal val="visible"/>
                                      </p:to>
                                    </p:set>
                                    <p:animEffect transition="in" filter="checkerboard(across)">
                                      <p:cBhvr>
                                        <p:cTn id="18" dur="500"/>
                                        <p:tgtEl>
                                          <p:spTgt spid="491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9168"/>
                                        </p:tgtEl>
                                        <p:attrNameLst>
                                          <p:attrName>style.visibility</p:attrName>
                                        </p:attrNameLst>
                                      </p:cBhvr>
                                      <p:to>
                                        <p:strVal val="visible"/>
                                      </p:to>
                                    </p:set>
                                    <p:animEffect transition="in" filter="box(in)">
                                      <p:cBhvr>
                                        <p:cTn id="23" dur="500"/>
                                        <p:tgtEl>
                                          <p:spTgt spid="491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71"/>
                                        </p:tgtEl>
                                        <p:attrNameLst>
                                          <p:attrName>style.visibility</p:attrName>
                                        </p:attrNameLst>
                                      </p:cBhvr>
                                      <p:to>
                                        <p:strVal val="visible"/>
                                      </p:to>
                                    </p:set>
                                    <p:anim calcmode="lin" valueType="num">
                                      <p:cBhvr additive="base">
                                        <p:cTn id="28" dur="500" fill="hold"/>
                                        <p:tgtEl>
                                          <p:spTgt spid="49171"/>
                                        </p:tgtEl>
                                        <p:attrNameLst>
                                          <p:attrName>ppt_x</p:attrName>
                                        </p:attrNameLst>
                                      </p:cBhvr>
                                      <p:tavLst>
                                        <p:tav tm="0">
                                          <p:val>
                                            <p:strVal val="#ppt_x"/>
                                          </p:val>
                                        </p:tav>
                                        <p:tav tm="100000">
                                          <p:val>
                                            <p:strVal val="#ppt_x"/>
                                          </p:val>
                                        </p:tav>
                                      </p:tavLst>
                                    </p:anim>
                                    <p:anim calcmode="lin" valueType="num">
                                      <p:cBhvr additive="base">
                                        <p:cTn id="29" dur="500" fill="hold"/>
                                        <p:tgtEl>
                                          <p:spTgt spid="4917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72"/>
                                        </p:tgtEl>
                                        <p:attrNameLst>
                                          <p:attrName>style.visibility</p:attrName>
                                        </p:attrNameLst>
                                      </p:cBhvr>
                                      <p:to>
                                        <p:strVal val="visible"/>
                                      </p:to>
                                    </p:set>
                                    <p:anim calcmode="lin" valueType="num">
                                      <p:cBhvr additive="base">
                                        <p:cTn id="34" dur="500" fill="hold"/>
                                        <p:tgtEl>
                                          <p:spTgt spid="49172"/>
                                        </p:tgtEl>
                                        <p:attrNameLst>
                                          <p:attrName>ppt_x</p:attrName>
                                        </p:attrNameLst>
                                      </p:cBhvr>
                                      <p:tavLst>
                                        <p:tav tm="0">
                                          <p:val>
                                            <p:strVal val="#ppt_x"/>
                                          </p:val>
                                        </p:tav>
                                        <p:tav tm="100000">
                                          <p:val>
                                            <p:strVal val="#ppt_x"/>
                                          </p:val>
                                        </p:tav>
                                      </p:tavLst>
                                    </p:anim>
                                    <p:anim calcmode="lin" valueType="num">
                                      <p:cBhvr additive="base">
                                        <p:cTn id="35" dur="500" fill="hold"/>
                                        <p:tgtEl>
                                          <p:spTgt spid="4917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9173"/>
                                        </p:tgtEl>
                                        <p:attrNameLst>
                                          <p:attrName>style.visibility</p:attrName>
                                        </p:attrNameLst>
                                      </p:cBhvr>
                                      <p:to>
                                        <p:strVal val="visible"/>
                                      </p:to>
                                    </p:set>
                                    <p:animEffect transition="in" filter="checkerboard(across)">
                                      <p:cBhvr>
                                        <p:cTn id="40" dur="500"/>
                                        <p:tgtEl>
                                          <p:spTgt spid="4917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9174"/>
                                        </p:tgtEl>
                                        <p:attrNameLst>
                                          <p:attrName>style.visibility</p:attrName>
                                        </p:attrNameLst>
                                      </p:cBhvr>
                                      <p:to>
                                        <p:strVal val="visible"/>
                                      </p:to>
                                    </p:set>
                                    <p:animEffect transition="in" filter="checkerboard(across)">
                                      <p:cBhvr>
                                        <p:cTn id="43" dur="500"/>
                                        <p:tgtEl>
                                          <p:spTgt spid="4917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9175"/>
                                        </p:tgtEl>
                                        <p:attrNameLst>
                                          <p:attrName>style.visibility</p:attrName>
                                        </p:attrNameLst>
                                      </p:cBhvr>
                                      <p:to>
                                        <p:strVal val="visible"/>
                                      </p:to>
                                    </p:set>
                                    <p:animEffect transition="in" filter="checkerboard(across)">
                                      <p:cBhvr>
                                        <p:cTn id="46" dur="500"/>
                                        <p:tgtEl>
                                          <p:spTgt spid="49175"/>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9176"/>
                                        </p:tgtEl>
                                        <p:attrNameLst>
                                          <p:attrName>style.visibility</p:attrName>
                                        </p:attrNameLst>
                                      </p:cBhvr>
                                      <p:to>
                                        <p:strVal val="visible"/>
                                      </p:to>
                                    </p:set>
                                    <p:animEffect transition="in" filter="checkerboard(across)">
                                      <p:cBhvr>
                                        <p:cTn id="49" dur="500"/>
                                        <p:tgtEl>
                                          <p:spTgt spid="49176"/>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9177"/>
                                        </p:tgtEl>
                                        <p:attrNameLst>
                                          <p:attrName>style.visibility</p:attrName>
                                        </p:attrNameLst>
                                      </p:cBhvr>
                                      <p:to>
                                        <p:strVal val="visible"/>
                                      </p:to>
                                    </p:set>
                                    <p:animEffect transition="in" filter="checkerboard(across)">
                                      <p:cBhvr>
                                        <p:cTn id="52" dur="500"/>
                                        <p:tgtEl>
                                          <p:spTgt spid="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p:bldP spid="49170" grpId="0"/>
      <p:bldP spid="49171" grpId="0"/>
      <p:bldP spid="49172" grpId="0"/>
      <p:bldP spid="49173" grpId="0" animBg="1"/>
      <p:bldP spid="49174" grpId="0" animBg="1"/>
      <p:bldP spid="49175" grpId="0" animBg="1"/>
      <p:bldP spid="49176" grpId="0" animBg="1"/>
      <p:bldP spid="491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 Basic Circuit</a:t>
            </a:r>
          </a:p>
        </p:txBody>
      </p:sp>
      <p:sp>
        <p:nvSpPr>
          <p:cNvPr id="5123" name="Rectangle 3"/>
          <p:cNvSpPr>
            <a:spLocks noGrp="1" noChangeArrowheads="1"/>
          </p:cNvSpPr>
          <p:nvPr>
            <p:ph type="body" idx="1"/>
          </p:nvPr>
        </p:nvSpPr>
        <p:spPr>
          <a:xfrm>
            <a:off x="838200" y="990600"/>
            <a:ext cx="8001000" cy="2514600"/>
          </a:xfrm>
        </p:spPr>
        <p:txBody>
          <a:bodyPr/>
          <a:lstStyle/>
          <a:p>
            <a:pPr marL="400050" indent="-400050" eaLnBrk="1" hangingPunct="1">
              <a:lnSpc>
                <a:spcPct val="90000"/>
              </a:lnSpc>
              <a:buFont typeface="Wingdings" pitchFamily="2" charset="2"/>
              <a:buNone/>
            </a:pPr>
            <a:r>
              <a:rPr lang="en-US" sz="2100" smtClean="0"/>
              <a:t>All electric circuits have three main parts</a:t>
            </a:r>
            <a:br>
              <a:rPr lang="en-US" sz="2100" smtClean="0"/>
            </a:br>
            <a:endParaRPr lang="en-US" sz="2100" smtClean="0"/>
          </a:p>
          <a:p>
            <a:pPr marL="400050" indent="-400050" eaLnBrk="1" hangingPunct="1">
              <a:lnSpc>
                <a:spcPct val="90000"/>
              </a:lnSpc>
              <a:buClr>
                <a:srgbClr val="0000FF"/>
              </a:buClr>
              <a:buFont typeface="Wingdings" pitchFamily="2" charset="2"/>
              <a:buAutoNum type="arabicPeriod"/>
            </a:pPr>
            <a:r>
              <a:rPr lang="en-US" sz="2100" smtClean="0"/>
              <a:t>A source of energy </a:t>
            </a:r>
          </a:p>
          <a:p>
            <a:pPr marL="400050" indent="-400050" eaLnBrk="1" hangingPunct="1">
              <a:lnSpc>
                <a:spcPct val="90000"/>
              </a:lnSpc>
              <a:buClr>
                <a:srgbClr val="0000FF"/>
              </a:buClr>
              <a:buFont typeface="Wingdings" pitchFamily="2" charset="2"/>
              <a:buAutoNum type="arabicPeriod"/>
            </a:pPr>
            <a:r>
              <a:rPr lang="en-US" sz="2100" smtClean="0"/>
              <a:t>A closed path </a:t>
            </a:r>
          </a:p>
          <a:p>
            <a:pPr marL="400050" indent="-400050" eaLnBrk="1" hangingPunct="1">
              <a:lnSpc>
                <a:spcPct val="90000"/>
              </a:lnSpc>
              <a:buClr>
                <a:srgbClr val="0000FF"/>
              </a:buClr>
              <a:buFont typeface="Wingdings" pitchFamily="2" charset="2"/>
              <a:buAutoNum type="arabicPeriod"/>
            </a:pPr>
            <a:r>
              <a:rPr lang="en-US" sz="2100" smtClean="0"/>
              <a:t>A device which uses the energy </a:t>
            </a:r>
          </a:p>
          <a:p>
            <a:pPr marL="400050" indent="-400050" eaLnBrk="1" hangingPunct="1">
              <a:lnSpc>
                <a:spcPct val="90000"/>
              </a:lnSpc>
              <a:buClr>
                <a:srgbClr val="0000FF"/>
              </a:buClr>
              <a:buFont typeface="Wingdings" pitchFamily="2" charset="2"/>
              <a:buNone/>
            </a:pPr>
            <a:endParaRPr lang="en-US" sz="2100" smtClean="0"/>
          </a:p>
          <a:p>
            <a:pPr marL="400050" indent="-400050" eaLnBrk="1" hangingPunct="1">
              <a:lnSpc>
                <a:spcPct val="90000"/>
              </a:lnSpc>
              <a:buFont typeface="Wingdings" pitchFamily="2" charset="2"/>
              <a:buNone/>
            </a:pPr>
            <a:r>
              <a:rPr lang="en-US" sz="2100" smtClean="0"/>
              <a:t>If ANY part of the circuit is open the device will not work!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3733800"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Electricity can be symbolic of Fluids</a:t>
            </a:r>
          </a:p>
        </p:txBody>
      </p:sp>
      <p:pic>
        <p:nvPicPr>
          <p:cNvPr id="614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371600"/>
            <a:ext cx="3733800" cy="3297238"/>
          </a:xfrm>
          <a:noFill/>
        </p:spPr>
      </p:pic>
      <p:sp>
        <p:nvSpPr>
          <p:cNvPr id="6148" name="Text Box 5"/>
          <p:cNvSpPr txBox="1">
            <a:spLocks noChangeArrowheads="1"/>
          </p:cNvSpPr>
          <p:nvPr/>
        </p:nvSpPr>
        <p:spPr bwMode="auto">
          <a:xfrm>
            <a:off x="2438400" y="914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Circuits are very similar to water flowing through a pipe </a:t>
            </a:r>
          </a:p>
        </p:txBody>
      </p:sp>
      <p:sp>
        <p:nvSpPr>
          <p:cNvPr id="6149" name="Text Box 6"/>
          <p:cNvSpPr txBox="1">
            <a:spLocks noChangeArrowheads="1"/>
          </p:cNvSpPr>
          <p:nvPr/>
        </p:nvSpPr>
        <p:spPr bwMode="auto">
          <a:xfrm>
            <a:off x="4572000" y="1447800"/>
            <a:ext cx="428307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A pump basically works on TWO IMPORTANT PRINCIPLES concerning its flow</a:t>
            </a:r>
            <a:br>
              <a:rPr lang="en-US" sz="1600"/>
            </a:br>
            <a:endParaRPr lang="en-US" sz="1600"/>
          </a:p>
          <a:p>
            <a:pPr eaLnBrk="1" hangingPunct="1">
              <a:buFontTx/>
              <a:buChar char="•"/>
            </a:pPr>
            <a:r>
              <a:rPr lang="en-US" sz="1600"/>
              <a:t>There is a </a:t>
            </a:r>
            <a:r>
              <a:rPr lang="en-US" sz="1600" b="1"/>
              <a:t>PRESSURE DIFFERENCE</a:t>
            </a:r>
            <a:r>
              <a:rPr lang="en-US" sz="1600"/>
              <a:t> where the flow begins and ends </a:t>
            </a:r>
          </a:p>
          <a:p>
            <a:pPr eaLnBrk="1" hangingPunct="1">
              <a:buFontTx/>
              <a:buChar char="•"/>
            </a:pPr>
            <a:r>
              <a:rPr lang="en-US" sz="1600"/>
              <a:t>A certain </a:t>
            </a:r>
            <a:r>
              <a:rPr lang="en-US" sz="1600" b="1"/>
              <a:t>AMOUNT</a:t>
            </a:r>
            <a:r>
              <a:rPr lang="en-US" sz="1600"/>
              <a:t> of flow passes each </a:t>
            </a:r>
            <a:r>
              <a:rPr lang="en-US" sz="1600" b="1"/>
              <a:t>SECOND</a:t>
            </a:r>
            <a:r>
              <a:rPr lang="en-US" sz="1600"/>
              <a:t>. </a:t>
            </a:r>
            <a:br>
              <a:rPr lang="en-US" sz="1600"/>
            </a:br>
            <a:endParaRPr lang="en-US" sz="1600"/>
          </a:p>
          <a:p>
            <a:pPr eaLnBrk="1" hangingPunct="1"/>
            <a:r>
              <a:rPr lang="en-US" sz="1600" b="1"/>
              <a:t>A circuit basically works on TWO IMPORTANT PRINCIPLES</a:t>
            </a:r>
            <a:br>
              <a:rPr lang="en-US" sz="1600" b="1"/>
            </a:br>
            <a:endParaRPr lang="en-US" sz="1600"/>
          </a:p>
          <a:p>
            <a:pPr eaLnBrk="1" hangingPunct="1">
              <a:buFontTx/>
              <a:buChar char="•"/>
            </a:pPr>
            <a:r>
              <a:rPr lang="en-US" sz="1600"/>
              <a:t>There is a "</a:t>
            </a:r>
            <a:r>
              <a:rPr lang="en-US" sz="1600" b="1"/>
              <a:t>POTENTIAL DIFFERENCE aka VOLTAGE</a:t>
            </a:r>
            <a:r>
              <a:rPr lang="en-US" sz="1600"/>
              <a:t>" from where the charge begins to where it ends </a:t>
            </a:r>
          </a:p>
          <a:p>
            <a:pPr eaLnBrk="1" hangingPunct="1">
              <a:buFontTx/>
              <a:buChar char="•"/>
            </a:pPr>
            <a:r>
              <a:rPr lang="en-US" sz="1600"/>
              <a:t>The </a:t>
            </a:r>
            <a:r>
              <a:rPr lang="en-US" sz="1600" b="1"/>
              <a:t>AMOUNT of CHARGE</a:t>
            </a:r>
            <a:r>
              <a:rPr lang="en-US" sz="1600"/>
              <a:t> that flows </a:t>
            </a:r>
            <a:r>
              <a:rPr lang="en-US" sz="1600" b="1"/>
              <a:t>PER SECOND </a:t>
            </a:r>
            <a:r>
              <a:rPr lang="en-US" sz="1600"/>
              <a:t>is called  </a:t>
            </a:r>
            <a:r>
              <a:rPr lang="en-US" sz="1600" b="1">
                <a:solidFill>
                  <a:srgbClr val="FF0000"/>
                </a:solidFill>
              </a:rPr>
              <a:t>CURRENT</a:t>
            </a:r>
            <a:r>
              <a:rPr lang="en-US" sz="1600" b="1"/>
              <a:t>.</a:t>
            </a:r>
            <a:r>
              <a:rPr lang="en-US"/>
              <a:t> </a:t>
            </a:r>
          </a:p>
          <a:p>
            <a:pPr eaLnBrk="1" hangingPunct="1"/>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Current</a:t>
            </a:r>
          </a:p>
        </p:txBody>
      </p:sp>
      <p:sp>
        <p:nvSpPr>
          <p:cNvPr id="7171" name="Rectangle 3"/>
          <p:cNvSpPr>
            <a:spLocks noGrp="1" noChangeArrowheads="1"/>
          </p:cNvSpPr>
          <p:nvPr>
            <p:ph type="body" idx="1"/>
          </p:nvPr>
        </p:nvSpPr>
        <p:spPr>
          <a:xfrm>
            <a:off x="381000" y="1066800"/>
            <a:ext cx="8229600" cy="4530725"/>
          </a:xfrm>
        </p:spPr>
        <p:txBody>
          <a:bodyPr/>
          <a:lstStyle/>
          <a:p>
            <a:pPr eaLnBrk="1" hangingPunct="1">
              <a:lnSpc>
                <a:spcPct val="90000"/>
              </a:lnSpc>
              <a:buFont typeface="Wingdings" pitchFamily="2" charset="2"/>
              <a:buNone/>
            </a:pPr>
            <a:r>
              <a:rPr lang="en-US" smtClean="0"/>
              <a:t>Current is defined as the rate at which charge flows through a surface.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The current is in the same direction as the flow of positive charge (for this course)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solidFill>
                  <a:srgbClr val="FF0000"/>
                </a:solidFill>
              </a:rPr>
              <a:t>Note:</a:t>
            </a:r>
            <a:r>
              <a:rPr lang="en-US" smtClean="0"/>
              <a:t> The “I” stands</a:t>
            </a:r>
          </a:p>
          <a:p>
            <a:pPr eaLnBrk="1" hangingPunct="1">
              <a:lnSpc>
                <a:spcPct val="90000"/>
              </a:lnSpc>
              <a:buFont typeface="Wingdings" pitchFamily="2" charset="2"/>
              <a:buNone/>
            </a:pPr>
            <a:r>
              <a:rPr lang="en-US" smtClean="0"/>
              <a:t>for </a:t>
            </a:r>
            <a:r>
              <a:rPr lang="en-US" i="1" smtClean="0"/>
              <a:t>intensity</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200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3400425"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There are 2 types of Current</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1905000"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5"/>
          <p:cNvSpPr txBox="1">
            <a:spLocks noChangeArrowheads="1"/>
          </p:cNvSpPr>
          <p:nvPr/>
        </p:nvSpPr>
        <p:spPr bwMode="auto">
          <a:xfrm>
            <a:off x="2743200" y="1143000"/>
            <a:ext cx="5422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DC = Direct Current </a:t>
            </a:r>
            <a:r>
              <a:rPr lang="en-US"/>
              <a:t>- current flows in one direction</a:t>
            </a:r>
          </a:p>
          <a:p>
            <a:pPr eaLnBrk="1" hangingPunct="1"/>
            <a:r>
              <a:rPr lang="en-US"/>
              <a:t>	</a:t>
            </a:r>
            <a:r>
              <a:rPr lang="en-US" b="1"/>
              <a:t>Example:</a:t>
            </a:r>
            <a:r>
              <a:rPr lang="en-US"/>
              <a:t> Battery</a:t>
            </a: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2182813"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0"/>
            <a:ext cx="220980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10000"/>
            <a:ext cx="22098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Text Box 9"/>
          <p:cNvSpPr txBox="1">
            <a:spLocks noChangeArrowheads="1"/>
          </p:cNvSpPr>
          <p:nvPr/>
        </p:nvSpPr>
        <p:spPr bwMode="auto">
          <a:xfrm>
            <a:off x="533400" y="3048000"/>
            <a:ext cx="8229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AC = Alternating Current</a:t>
            </a:r>
            <a:r>
              <a:rPr lang="en-US"/>
              <a:t>- current reverses direction many times per second. This suggests that AC devices turn OFF and</a:t>
            </a:r>
          </a:p>
          <a:p>
            <a:pPr eaLnBrk="1" hangingPunct="1"/>
            <a:r>
              <a:rPr lang="en-US"/>
              <a:t>ON. </a:t>
            </a:r>
            <a:r>
              <a:rPr lang="en-US" b="1"/>
              <a:t>Example:</a:t>
            </a:r>
            <a:r>
              <a:rPr lang="en-US"/>
              <a:t> Wall outlet (progress energy)</a:t>
            </a:r>
          </a:p>
        </p:txBody>
      </p:sp>
      <p:pic>
        <p:nvPicPr>
          <p:cNvPr id="820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191000"/>
            <a:ext cx="3068638"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Ohm’s Law</a:t>
            </a:r>
          </a:p>
        </p:txBody>
      </p:sp>
      <p:sp>
        <p:nvSpPr>
          <p:cNvPr id="9219" name="Rectangle 3"/>
          <p:cNvSpPr>
            <a:spLocks noGrp="1" noChangeArrowheads="1"/>
          </p:cNvSpPr>
          <p:nvPr>
            <p:ph type="body" sz="half" idx="1"/>
          </p:nvPr>
        </p:nvSpPr>
        <p:spPr>
          <a:xfrm>
            <a:off x="457200" y="1143000"/>
            <a:ext cx="8305800" cy="1219200"/>
          </a:xfrm>
        </p:spPr>
        <p:txBody>
          <a:bodyPr/>
          <a:lstStyle/>
          <a:p>
            <a:pPr algn="ctr" eaLnBrk="1" hangingPunct="1">
              <a:lnSpc>
                <a:spcPct val="90000"/>
              </a:lnSpc>
              <a:buFont typeface="Wingdings" pitchFamily="2" charset="2"/>
              <a:buNone/>
            </a:pPr>
            <a:r>
              <a:rPr lang="en-US" sz="2600" i="1" smtClean="0"/>
              <a:t>“The voltage (potential difference, emf) is directly related to the current, when the resistance is constant”</a:t>
            </a:r>
          </a:p>
        </p:txBody>
      </p:sp>
      <p:graphicFrame>
        <p:nvGraphicFramePr>
          <p:cNvPr id="9220" name="Object 4"/>
          <p:cNvGraphicFramePr>
            <a:graphicFrameLocks noChangeAspect="1"/>
          </p:cNvGraphicFramePr>
          <p:nvPr>
            <p:ph sz="quarter" idx="2"/>
          </p:nvPr>
        </p:nvGraphicFramePr>
        <p:xfrm>
          <a:off x="533400" y="2590800"/>
          <a:ext cx="3810000" cy="2155825"/>
        </p:xfrm>
        <a:graphic>
          <a:graphicData uri="http://schemas.openxmlformats.org/presentationml/2006/ole">
            <mc:AlternateContent xmlns:mc="http://schemas.openxmlformats.org/markup-compatibility/2006">
              <mc:Choice xmlns:v="urn:schemas-microsoft-com:vml" Requires="v">
                <p:oleObj spid="_x0000_s9225" name="Equation" r:id="rId3" imgW="1930400" imgH="1092200" progId="Equation.3">
                  <p:embed/>
                </p:oleObj>
              </mc:Choice>
              <mc:Fallback>
                <p:oleObj name="Equation" r:id="rId3" imgW="1930400" imgH="1092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3810000"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Rectangle 6"/>
          <p:cNvSpPr>
            <a:spLocks noChangeArrowheads="1"/>
          </p:cNvSpPr>
          <p:nvPr/>
        </p:nvSpPr>
        <p:spPr bwMode="auto">
          <a:xfrm>
            <a:off x="457200" y="3886200"/>
            <a:ext cx="1219200" cy="914400"/>
          </a:xfrm>
          <a:prstGeom prst="rect">
            <a:avLst/>
          </a:prstGeom>
          <a:solidFill>
            <a:schemeClr val="accent1">
              <a:alpha val="0"/>
            </a:schemeClr>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222" name="Object 7"/>
          <p:cNvGraphicFramePr>
            <a:graphicFrameLocks noChangeAspect="1"/>
          </p:cNvGraphicFramePr>
          <p:nvPr>
            <p:ph sz="quarter" idx="3"/>
          </p:nvPr>
        </p:nvGraphicFramePr>
        <p:xfrm>
          <a:off x="4343400" y="2362200"/>
          <a:ext cx="4495800" cy="3552825"/>
        </p:xfrm>
        <a:graphic>
          <a:graphicData uri="http://schemas.openxmlformats.org/presentationml/2006/ole">
            <mc:AlternateContent xmlns:mc="http://schemas.openxmlformats.org/markup-compatibility/2006">
              <mc:Choice xmlns:v="urn:schemas-microsoft-com:vml" Requires="v">
                <p:oleObj spid="_x0000_s9226" name="Chart" r:id="rId5" imgW="4905411" imgH="3876731" progId="Excel.Chart.8">
                  <p:embed/>
                </p:oleObj>
              </mc:Choice>
              <mc:Fallback>
                <p:oleObj name="Chart" r:id="rId5" imgW="4905411" imgH="3876731" progId="Excel.Char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362200"/>
                        <a:ext cx="44958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9"/>
          <p:cNvSpPr txBox="1">
            <a:spLocks noChangeArrowheads="1"/>
          </p:cNvSpPr>
          <p:nvPr/>
        </p:nvSpPr>
        <p:spPr bwMode="auto">
          <a:xfrm>
            <a:off x="517525" y="5141913"/>
            <a:ext cx="3978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Since R=</a:t>
            </a:r>
            <a:r>
              <a:rPr lang="en-US">
                <a:latin typeface="Symbol" pitchFamily="18" charset="2"/>
              </a:rPr>
              <a:t>D</a:t>
            </a:r>
            <a:r>
              <a:rPr lang="en-US"/>
              <a:t>V/I, the resistance is the </a:t>
            </a:r>
            <a:r>
              <a:rPr lang="en-US">
                <a:solidFill>
                  <a:srgbClr val="FF0000"/>
                </a:solidFill>
              </a:rPr>
              <a:t>SLOPE</a:t>
            </a:r>
            <a:r>
              <a:rPr lang="en-US"/>
              <a:t> of a </a:t>
            </a:r>
            <a:r>
              <a:rPr lang="en-US">
                <a:latin typeface="Symbol" pitchFamily="18" charset="2"/>
              </a:rPr>
              <a:t>D</a:t>
            </a:r>
            <a:r>
              <a:rPr lang="en-US"/>
              <a:t>V vs. I graph</a:t>
            </a:r>
          </a:p>
        </p:txBody>
      </p:sp>
      <p:sp>
        <p:nvSpPr>
          <p:cNvPr id="9224" name="Text Box 10"/>
          <p:cNvSpPr txBox="1">
            <a:spLocks noChangeArrowheads="1"/>
          </p:cNvSpPr>
          <p:nvPr/>
        </p:nvSpPr>
        <p:spPr bwMode="auto">
          <a:xfrm rot="-2411667">
            <a:off x="5029200" y="3810000"/>
            <a:ext cx="253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R= resistance = slope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Resistance</a:t>
            </a:r>
          </a:p>
        </p:txBody>
      </p:sp>
      <p:sp>
        <p:nvSpPr>
          <p:cNvPr id="10243" name="Rectangle 3"/>
          <p:cNvSpPr>
            <a:spLocks noGrp="1" noChangeArrowheads="1"/>
          </p:cNvSpPr>
          <p:nvPr>
            <p:ph type="body" idx="1"/>
          </p:nvPr>
        </p:nvSpPr>
        <p:spPr>
          <a:xfrm>
            <a:off x="381000" y="914400"/>
            <a:ext cx="8305800" cy="2286000"/>
          </a:xfrm>
        </p:spPr>
        <p:txBody>
          <a:bodyPr/>
          <a:lstStyle/>
          <a:p>
            <a:pPr eaLnBrk="1" hangingPunct="1">
              <a:lnSpc>
                <a:spcPct val="80000"/>
              </a:lnSpc>
              <a:buFont typeface="Wingdings" pitchFamily="2" charset="2"/>
              <a:buNone/>
            </a:pPr>
            <a:r>
              <a:rPr lang="en-US" sz="2400" b="1" smtClean="0"/>
              <a:t>Resistance (R)</a:t>
            </a:r>
            <a:r>
              <a:rPr lang="en-US" sz="2400" smtClean="0"/>
              <a:t> – is defined as the restriction of electron flow. It is due to interactions that occur at the atomic scale. For example, as electron move through a conductor they are attracted to the protons on the nucleus of the conductor itself. This attraction doesn’t stop the electrons, just slow them down a bit and cause the system to waste energy.</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45243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 Box 5"/>
          <p:cNvSpPr txBox="1">
            <a:spLocks noChangeArrowheads="1"/>
          </p:cNvSpPr>
          <p:nvPr/>
        </p:nvSpPr>
        <p:spPr bwMode="auto">
          <a:xfrm>
            <a:off x="5470525" y="3008313"/>
            <a:ext cx="3216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The unit for resistance is the OHM, </a:t>
            </a:r>
            <a:r>
              <a:rPr lang="en-US" b="1">
                <a:solidFill>
                  <a:srgbClr val="0000FF"/>
                </a:solidFill>
                <a:latin typeface="Symbol" pitchFamily="18" charset="2"/>
              </a:rPr>
              <a:t>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Electrical POWER</a:t>
            </a:r>
          </a:p>
        </p:txBody>
      </p:sp>
      <p:sp>
        <p:nvSpPr>
          <p:cNvPr id="11267" name="Rectangle 3"/>
          <p:cNvSpPr>
            <a:spLocks noGrp="1" noChangeArrowheads="1"/>
          </p:cNvSpPr>
          <p:nvPr>
            <p:ph type="body" sz="half" idx="1"/>
          </p:nvPr>
        </p:nvSpPr>
        <p:spPr>
          <a:xfrm>
            <a:off x="381000" y="990600"/>
            <a:ext cx="8458200" cy="1524000"/>
          </a:xfrm>
        </p:spPr>
        <p:txBody>
          <a:bodyPr/>
          <a:lstStyle/>
          <a:p>
            <a:pPr eaLnBrk="1" hangingPunct="1">
              <a:lnSpc>
                <a:spcPct val="80000"/>
              </a:lnSpc>
              <a:buFont typeface="Wingdings" pitchFamily="2" charset="2"/>
              <a:buNone/>
            </a:pPr>
            <a:r>
              <a:rPr lang="en-US" sz="2200" smtClean="0"/>
              <a:t>We have already learned that POWER is the rate at which work (energy) is done. Circuits that are a prime example of this as batteries only last for a certain amount of time AND we get charged an energy bill each month based on the amount of energy we used over the course of a month…aka  POWER. </a:t>
            </a:r>
          </a:p>
        </p:txBody>
      </p:sp>
      <p:graphicFrame>
        <p:nvGraphicFramePr>
          <p:cNvPr id="11268" name="Object 5"/>
          <p:cNvGraphicFramePr>
            <a:graphicFrameLocks noChangeAspect="1"/>
          </p:cNvGraphicFramePr>
          <p:nvPr>
            <p:ph sz="half" idx="2"/>
          </p:nvPr>
        </p:nvGraphicFramePr>
        <p:xfrm>
          <a:off x="1600200" y="2438400"/>
          <a:ext cx="6324600" cy="3594100"/>
        </p:xfrm>
        <a:graphic>
          <a:graphicData uri="http://schemas.openxmlformats.org/presentationml/2006/ole">
            <mc:AlternateContent xmlns:mc="http://schemas.openxmlformats.org/markup-compatibility/2006">
              <mc:Choice xmlns:v="urn:schemas-microsoft-com:vml" Requires="v">
                <p:oleObj spid="_x0000_s11269" name="Paint Shop Pro Image" r:id="rId3" imgW="7912195" imgH="4497561" progId="PaintShopPro">
                  <p:embed/>
                </p:oleObj>
              </mc:Choice>
              <mc:Fallback>
                <p:oleObj name="Paint Shop Pro Image" r:id="rId3" imgW="7912195" imgH="4497561" progId="PaintShopPro">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63246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351</TotalTime>
  <Words>1165</Words>
  <Application>Microsoft Office PowerPoint</Application>
  <PresentationFormat>On-screen Show (4:3)</PresentationFormat>
  <Paragraphs>124</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4" baseType="lpstr">
      <vt:lpstr>Arial</vt:lpstr>
      <vt:lpstr>Garamond</vt:lpstr>
      <vt:lpstr>Wingdings</vt:lpstr>
      <vt:lpstr>Calibri</vt:lpstr>
      <vt:lpstr>Symbol</vt:lpstr>
      <vt:lpstr>Times New Roman</vt:lpstr>
      <vt:lpstr>Edge</vt:lpstr>
      <vt:lpstr>Microsoft Equation 3.0</vt:lpstr>
      <vt:lpstr>Microsoft Office Excel Chart</vt:lpstr>
      <vt:lpstr>Paint Shop Pro Image</vt:lpstr>
      <vt:lpstr>Electric Circuits</vt:lpstr>
      <vt:lpstr>Potential Difference =Voltage=EMF</vt:lpstr>
      <vt:lpstr>A Basic Circuit</vt:lpstr>
      <vt:lpstr>Electricity can be symbolic of Fluids</vt:lpstr>
      <vt:lpstr>Current</vt:lpstr>
      <vt:lpstr>There are 2 types of Current</vt:lpstr>
      <vt:lpstr>Ohm’s Law</vt:lpstr>
      <vt:lpstr>Resistance</vt:lpstr>
      <vt:lpstr>Electrical POWER</vt:lpstr>
      <vt:lpstr>POWER</vt:lpstr>
      <vt:lpstr>Other useful power formulas</vt:lpstr>
      <vt:lpstr>Ways to Wire Circuits</vt:lpstr>
      <vt:lpstr>Schematic Symbols</vt:lpstr>
      <vt:lpstr>The Voltmeter and Ammeter</vt:lpstr>
      <vt:lpstr>Simple Circuit</vt:lpstr>
      <vt:lpstr>Series Circuit</vt:lpstr>
      <vt:lpstr>Series Circuit</vt:lpstr>
      <vt:lpstr>Example</vt:lpstr>
      <vt:lpstr>Parallel Circuit</vt:lpstr>
      <vt:lpstr>Parallel Circuit</vt:lpstr>
      <vt:lpstr>Example</vt:lpstr>
      <vt:lpstr>Compound (Complex) Circuits</vt:lpstr>
      <vt:lpstr>Compound (Complex) Circuits</vt:lpstr>
      <vt:lpstr>Compound (Complex) Circuits</vt:lpstr>
    </vt:vector>
  </TitlesOfParts>
  <Company>OCPS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Circuits</dc:title>
  <dc:creator>Kenneth Bowles</dc:creator>
  <cp:lastModifiedBy>Erwin Susanto</cp:lastModifiedBy>
  <cp:revision>15</cp:revision>
  <dcterms:created xsi:type="dcterms:W3CDTF">2008-12-30T14:20:21Z</dcterms:created>
  <dcterms:modified xsi:type="dcterms:W3CDTF">2017-09-06T00:07:45Z</dcterms:modified>
</cp:coreProperties>
</file>