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88" r:id="rId3"/>
    <p:sldId id="268" r:id="rId4"/>
    <p:sldId id="290" r:id="rId5"/>
    <p:sldId id="274" r:id="rId6"/>
    <p:sldId id="291" r:id="rId7"/>
    <p:sldId id="266" r:id="rId8"/>
    <p:sldId id="257" r:id="rId9"/>
    <p:sldId id="260" r:id="rId10"/>
    <p:sldId id="259" r:id="rId11"/>
    <p:sldId id="267" r:id="rId12"/>
    <p:sldId id="261" r:id="rId13"/>
    <p:sldId id="262" r:id="rId14"/>
    <p:sldId id="263" r:id="rId15"/>
    <p:sldId id="264" r:id="rId16"/>
    <p:sldId id="265" r:id="rId17"/>
    <p:sldId id="270" r:id="rId18"/>
    <p:sldId id="269" r:id="rId19"/>
    <p:sldId id="258" r:id="rId20"/>
    <p:sldId id="278" r:id="rId21"/>
    <p:sldId id="283" r:id="rId22"/>
    <p:sldId id="284" r:id="rId23"/>
    <p:sldId id="285" r:id="rId24"/>
    <p:sldId id="286" r:id="rId25"/>
    <p:sldId id="279" r:id="rId26"/>
    <p:sldId id="271" r:id="rId27"/>
    <p:sldId id="275" r:id="rId28"/>
    <p:sldId id="273" r:id="rId29"/>
    <p:sldId id="277" r:id="rId30"/>
    <p:sldId id="276" r:id="rId31"/>
    <p:sldId id="280" r:id="rId32"/>
    <p:sldId id="281" r:id="rId33"/>
    <p:sldId id="289" r:id="rId34"/>
    <p:sldId id="282" r:id="rId35"/>
    <p:sldId id="272" r:id="rId36"/>
    <p:sldId id="287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7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CD6FE25-E17B-4F24-B8D1-3C387A9B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8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8A7A08-8316-4C35-81E9-5A761CDF60C2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D278-7CEB-4C93-8730-1C7EFF48F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36B6-A273-4A7A-90AC-AB3482D66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7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BDBFB-2D67-49F0-BBBF-597ADA9E8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2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81AE-2B99-4563-B6E0-8A739992B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0FDA-43F6-43D9-9AAD-345992C43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374F-4A72-43A6-BC46-2EE7B409D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2DB3-16E4-4FE1-A320-5AE1A210C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3D02-DAE1-4AE1-ABAD-8EDAF9631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9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6AC4-EE72-4D1B-9D9C-346287AC9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5866-9C4B-4C7C-A3F1-F3890EE3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2F069-AD83-4406-B265-40EF3C773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Muhammad Ary Murti        ITTelkom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11B784-8C7F-4513-992F-3007B2ED1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nventors.about.com/library/inventors/bl_Odomete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tmospheric_engine" TargetMode="External"/><Relationship Id="rId2" Type="http://schemas.openxmlformats.org/officeDocument/2006/relationships/hyperlink" Target="http://en.wikipedia.org/wiki/Denis_Pap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Waterwheel" TargetMode="External"/><Relationship Id="rId4" Type="http://schemas.openxmlformats.org/officeDocument/2006/relationships/hyperlink" Target="http://en.wikipedia.org/wiki/Thomas_Newcome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tors.about.com/cs/indrevolution/index.htm" TargetMode="External"/><Relationship Id="rId2" Type="http://schemas.openxmlformats.org/officeDocument/2006/relationships/hyperlink" Target="http://inventors.about.com/library/inventors/blwattsillustration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Watt_steam_engin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ichard_Trevithic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Image:Watt_steam_pumping_engin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en.wikipedia.org/wiki/Image:Uniflow_steam_engine.gi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en.wikipedia.org/wiki/Image:Triple_expansion_engine_animation.gi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al_combustion_engine" TargetMode="External"/><Relationship Id="rId2" Type="http://schemas.openxmlformats.org/officeDocument/2006/relationships/hyperlink" Target="http://en.wikipedia.org/wiki/Electric_moto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Aeolipile_illustration.JPG" TargetMode="External"/><Relationship Id="rId3" Type="http://schemas.openxmlformats.org/officeDocument/2006/relationships/hyperlink" Target="http://en.wikipedia.org/wiki/Hero_of_Alexandria" TargetMode="External"/><Relationship Id="rId7" Type="http://schemas.openxmlformats.org/officeDocument/2006/relationships/hyperlink" Target="http://en.wikipedia.org/wiki/Giovanni_Branca" TargetMode="External"/><Relationship Id="rId2" Type="http://schemas.openxmlformats.org/officeDocument/2006/relationships/hyperlink" Target="http://en.wikipedia.org/wiki/Aeolip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aqi_al-Din" TargetMode="External"/><Relationship Id="rId5" Type="http://schemas.openxmlformats.org/officeDocument/2006/relationships/hyperlink" Target="http://en.wikipedia.org/wiki/Steam_turbine" TargetMode="External"/><Relationship Id="rId4" Type="http://schemas.openxmlformats.org/officeDocument/2006/relationships/hyperlink" Target="http://en.wikipedia.org/wiki/Steam" TargetMode="Externa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nventors.about.com/library/inventors/blenginehistory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Revolusi Industri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Muhammad Ary Murti      </a:t>
            </a:r>
          </a:p>
          <a:p>
            <a:pPr eaLnBrk="1" hangingPunct="1"/>
            <a:r>
              <a:rPr lang="en-US" sz="2400" smtClean="0"/>
              <a:t>  ITTelkom 2009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69C782-4A5A-4028-9642-0718293C3C9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Thomas Savery (1650-1715)</a:t>
            </a:r>
            <a:r>
              <a:rPr lang="en-US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Thomas Savery later worked with Thomas Newcomen on the atmospheric steam engine. </a:t>
            </a:r>
          </a:p>
          <a:p>
            <a:pPr eaLnBrk="1" hangingPunct="1"/>
            <a:r>
              <a:rPr lang="en-US" sz="2800" smtClean="0"/>
              <a:t>Among Savery's other inventions was an </a:t>
            </a:r>
            <a:r>
              <a:rPr lang="en-US" sz="2800" smtClean="0">
                <a:hlinkClick r:id="rId2"/>
              </a:rPr>
              <a:t>odometer</a:t>
            </a:r>
            <a:r>
              <a:rPr lang="en-US" sz="2800" smtClean="0"/>
              <a:t> for ships, a device that measured distance traveled </a:t>
            </a:r>
          </a:p>
        </p:txBody>
      </p:sp>
      <p:pic>
        <p:nvPicPr>
          <p:cNvPr id="11269" name="Picture 4" descr="Thomas Savery's Steam Engine circa 16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352800"/>
            <a:ext cx="34671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095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92D72-F6FD-4F33-AD9C-50CF80F5419C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first commercially-successful engine did not appear until 1712.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Incorporating technologies discovered by Savery and </a:t>
            </a:r>
            <a:r>
              <a:rPr lang="en-US" sz="2800" smtClean="0">
                <a:hlinkClick r:id="rId2" tooltip="Denis Papin"/>
              </a:rPr>
              <a:t>Denis Papin</a:t>
            </a:r>
            <a:r>
              <a:rPr lang="en-US" sz="2800" smtClean="0"/>
              <a:t>, the </a:t>
            </a:r>
            <a:r>
              <a:rPr lang="en-US" sz="2800" smtClean="0">
                <a:hlinkClick r:id="rId3" tooltip="Atmospheric engine"/>
              </a:rPr>
              <a:t>atmospheric engine</a:t>
            </a:r>
            <a:r>
              <a:rPr lang="en-US" sz="2800" smtClean="0"/>
              <a:t>, invented by </a:t>
            </a:r>
            <a:r>
              <a:rPr lang="en-US" sz="2800" smtClean="0">
                <a:hlinkClick r:id="rId4" tooltip="Thomas Newcomen"/>
              </a:rPr>
              <a:t>Thomas Newcomen</a:t>
            </a:r>
            <a:r>
              <a:rPr lang="en-US" sz="2800" smtClean="0"/>
              <a:t>, paved the way for the Industrial Revolution.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Newcomen's engine was relatively inefficient, and in most cases was only used for pumping water.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 was mainly employed for draining mine workings at depths hitherto impossible, but also for providing a reusable water supply for driving </a:t>
            </a:r>
            <a:r>
              <a:rPr lang="en-US" sz="2800" smtClean="0">
                <a:hlinkClick r:id="rId5" tooltip="Waterwheel"/>
              </a:rPr>
              <a:t>waterwheels</a:t>
            </a:r>
            <a:r>
              <a:rPr lang="en-US" sz="2800" smtClean="0"/>
              <a:t> at factories sited away from a suitable 'head'.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BA3A17-66CD-4B6C-B58F-1627E61E759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Thomas Newcomen (1663-1729)</a:t>
            </a:r>
            <a:r>
              <a:rPr lang="en-US" sz="4000" smtClean="0"/>
              <a:t>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/>
            <a:r>
              <a:rPr lang="en-US" smtClean="0"/>
              <a:t>Thomas Newcomen was an English blacksmith, who invented the </a:t>
            </a:r>
            <a:r>
              <a:rPr lang="en-US" smtClean="0">
                <a:solidFill>
                  <a:srgbClr val="0000FF"/>
                </a:solidFill>
              </a:rPr>
              <a:t>atmospheric steam engine</a:t>
            </a:r>
            <a:r>
              <a:rPr lang="en-US" smtClean="0"/>
              <a:t>, an improvement over Thomas Slavery's previous </a:t>
            </a:r>
          </a:p>
        </p:txBody>
      </p:sp>
      <p:pic>
        <p:nvPicPr>
          <p:cNvPr id="13317" name="Picture 5" descr="Thomas Newcomen's Steam En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590800"/>
            <a:ext cx="37226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4B8C83-2EC9-4C8B-8139-AEF7CFFC331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Thomas Newcomen (1663-1729)</a:t>
            </a:r>
            <a:r>
              <a:rPr lang="en-US" sz="4000" smtClean="0"/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029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Newcomen steam engine used the force of </a:t>
            </a:r>
            <a:r>
              <a:rPr lang="en-US" sz="2400" smtClean="0">
                <a:solidFill>
                  <a:srgbClr val="0000FF"/>
                </a:solidFill>
              </a:rPr>
              <a:t>atmospheric pressure</a:t>
            </a:r>
            <a:r>
              <a:rPr lang="en-US" sz="2400" smtClean="0"/>
              <a:t> to do the work.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Thomas Newcomen's</a:t>
            </a:r>
            <a:r>
              <a:rPr lang="en-US" sz="2400" b="1" smtClean="0"/>
              <a:t> </a:t>
            </a:r>
            <a:r>
              <a:rPr lang="en-US" sz="2400" smtClean="0"/>
              <a:t> engine pumped steam into a cylinder. The steam was then </a:t>
            </a:r>
            <a:r>
              <a:rPr lang="en-US" sz="2400" smtClean="0">
                <a:solidFill>
                  <a:srgbClr val="0000FF"/>
                </a:solidFill>
              </a:rPr>
              <a:t>condensed by cold water</a:t>
            </a:r>
            <a:r>
              <a:rPr lang="en-US" sz="2400" smtClean="0"/>
              <a:t> which created a vacuum on the inside of the cylinder. The resulting </a:t>
            </a:r>
            <a:r>
              <a:rPr lang="en-US" sz="2400" smtClean="0">
                <a:solidFill>
                  <a:srgbClr val="0000FF"/>
                </a:solidFill>
              </a:rPr>
              <a:t>atmospheric pressure operated a piston, creating downward strokes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Newcomen's engine the intensity of pressure was not limited by the pressure of the steam, unlike what Thomas Savery had patented in 1698. </a:t>
            </a:r>
          </a:p>
        </p:txBody>
      </p:sp>
      <p:pic>
        <p:nvPicPr>
          <p:cNvPr id="14341" name="Picture 4" descr="Thomas Newcomen's Steam En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590800"/>
            <a:ext cx="37226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BC7D3-867C-4B52-9929-95134F1D187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Thomas Newcomen (1663-1729)</a:t>
            </a:r>
            <a:r>
              <a:rPr lang="en-US" sz="4000" smtClean="0"/>
              <a:t>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</a:t>
            </a:r>
            <a:r>
              <a:rPr lang="en-US" sz="2400" smtClean="0">
                <a:solidFill>
                  <a:srgbClr val="0000FF"/>
                </a:solidFill>
              </a:rPr>
              <a:t>1712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00FF"/>
                </a:solidFill>
              </a:rPr>
              <a:t>Thomas Newcomen</a:t>
            </a:r>
            <a:r>
              <a:rPr lang="en-US" sz="2400" smtClean="0"/>
              <a:t> together with </a:t>
            </a:r>
            <a:r>
              <a:rPr lang="en-US" sz="2400" smtClean="0">
                <a:solidFill>
                  <a:srgbClr val="0000FF"/>
                </a:solidFill>
              </a:rPr>
              <a:t>John Calley</a:t>
            </a:r>
            <a:r>
              <a:rPr lang="en-US" sz="2400" smtClean="0"/>
              <a:t> built their </a:t>
            </a:r>
            <a:r>
              <a:rPr lang="en-US" sz="2400" smtClean="0">
                <a:solidFill>
                  <a:srgbClr val="0000FF"/>
                </a:solidFill>
              </a:rPr>
              <a:t>first engine</a:t>
            </a:r>
            <a:r>
              <a:rPr lang="en-US" sz="2400" smtClean="0"/>
              <a:t> on top of a water filled mine shaft and used it to pump water out of the mine.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Newcomen engine was the predecessor to the Watt engine and it was one of the most interesting pieces of technology developed during the 1700's </a:t>
            </a:r>
          </a:p>
        </p:txBody>
      </p:sp>
      <p:pic>
        <p:nvPicPr>
          <p:cNvPr id="15365" name="Picture 4" descr="Thomas Newcomen's Steam En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590800"/>
            <a:ext cx="37226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582555-DBEB-4892-9107-A0A3F50C430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James Watt (1736-1819)</a:t>
            </a:r>
            <a:r>
              <a:rPr lang="en-US" smtClean="0"/>
              <a:t>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800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James Watt was a Scottish inventor and mechanical engineer, born in Greenock, who was renowned for his improvements of the steam engine.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</a:t>
            </a:r>
            <a:r>
              <a:rPr lang="en-US" sz="2400" smtClean="0">
                <a:solidFill>
                  <a:srgbClr val="0000FF"/>
                </a:solidFill>
              </a:rPr>
              <a:t>1765</a:t>
            </a:r>
            <a:r>
              <a:rPr lang="en-US" sz="2400" smtClean="0"/>
              <a:t>, James Watt while working for the University of Glasgow was assigned the task of </a:t>
            </a:r>
            <a:r>
              <a:rPr lang="en-US" sz="2400" smtClean="0">
                <a:solidFill>
                  <a:srgbClr val="0000FF"/>
                </a:solidFill>
              </a:rPr>
              <a:t>repairing a Newcomen engine</a:t>
            </a:r>
            <a:r>
              <a:rPr lang="en-US" sz="2400" smtClean="0"/>
              <a:t>, which was deemed inefficient but the best steam engine of its time.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That started the inventor to work on several improvements to Newcomen's design. </a:t>
            </a:r>
          </a:p>
        </p:txBody>
      </p:sp>
      <p:pic>
        <p:nvPicPr>
          <p:cNvPr id="16389" name="Picture 6" descr="James Wa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600200"/>
            <a:ext cx="28717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6E7E7E-2086-4B14-8264-BCB42D811C6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James Watt (1736-1819)</a:t>
            </a:r>
            <a:r>
              <a:rPr lang="en-US" smtClean="0"/>
              <a:t>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Most notable was Watt's </a:t>
            </a:r>
            <a:r>
              <a:rPr lang="en-US" sz="2400" smtClean="0">
                <a:solidFill>
                  <a:srgbClr val="0000FF"/>
                </a:solidFill>
              </a:rPr>
              <a:t>1769</a:t>
            </a:r>
            <a:r>
              <a:rPr lang="en-US" sz="2400" smtClean="0"/>
              <a:t> patent for a separate </a:t>
            </a:r>
            <a:r>
              <a:rPr lang="en-US" sz="2400" smtClean="0">
                <a:solidFill>
                  <a:srgbClr val="0000FF"/>
                </a:solidFill>
              </a:rPr>
              <a:t>condenser connected to a cylinder by a valve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Unlike Newcomen's engine, Watt's design had a </a:t>
            </a:r>
            <a:r>
              <a:rPr lang="en-US" sz="2400" smtClean="0">
                <a:solidFill>
                  <a:srgbClr val="0000FF"/>
                </a:solidFill>
              </a:rPr>
              <a:t>condenser that could be cool while the cylinder was hot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Watt's engine soon became the </a:t>
            </a:r>
            <a:r>
              <a:rPr lang="en-US" sz="2400" smtClean="0">
                <a:hlinkClick r:id="rId2"/>
              </a:rPr>
              <a:t>dominant design</a:t>
            </a:r>
            <a:r>
              <a:rPr lang="en-US" sz="2400" smtClean="0"/>
              <a:t> for all modern steam engines and helped bring about the </a:t>
            </a:r>
            <a:r>
              <a:rPr lang="en-US" sz="2400" smtClean="0">
                <a:hlinkClick r:id="rId3"/>
              </a:rPr>
              <a:t>Industrial Revolution</a:t>
            </a:r>
            <a:r>
              <a:rPr lang="en-US" sz="2400" smtClean="0"/>
              <a:t>. </a:t>
            </a:r>
          </a:p>
        </p:txBody>
      </p:sp>
      <p:pic>
        <p:nvPicPr>
          <p:cNvPr id="17413" name="Picture 4" descr="James Wa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600200"/>
            <a:ext cx="28717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533400" y="5521325"/>
            <a:ext cx="78073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A unit of power called the Watt was named after James Watt. the </a:t>
            </a:r>
            <a:r>
              <a:rPr lang="en-US" sz="2400">
                <a:solidFill>
                  <a:srgbClr val="0000FF"/>
                </a:solidFill>
              </a:rPr>
              <a:t>Watt </a:t>
            </a:r>
            <a:r>
              <a:rPr lang="en-US" sz="2400"/>
              <a:t>symbol is W, and it is equal to </a:t>
            </a:r>
            <a:r>
              <a:rPr lang="en-US" sz="2400">
                <a:solidFill>
                  <a:srgbClr val="0000FF"/>
                </a:solidFill>
              </a:rPr>
              <a:t>1/746</a:t>
            </a:r>
            <a:r>
              <a:rPr lang="en-US" sz="2400"/>
              <a:t> of a </a:t>
            </a:r>
            <a:r>
              <a:rPr lang="en-US" sz="2400">
                <a:solidFill>
                  <a:srgbClr val="0000FF"/>
                </a:solidFill>
              </a:rPr>
              <a:t>horsepower</a:t>
            </a:r>
            <a:r>
              <a:rPr lang="en-US" sz="2400"/>
              <a:t>, or one Volt times one Amp.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29B45-0EB2-4D0E-856D-9CE95B89120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James Watt (1736-1819)</a:t>
            </a:r>
            <a:r>
              <a:rPr lang="en-US" smtClean="0"/>
              <a:t>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hlinkClick r:id="rId2" tooltip="Watt steam engine"/>
              </a:rPr>
              <a:t>Watt's engine</a:t>
            </a:r>
            <a:r>
              <a:rPr lang="en-US" sz="2400" smtClean="0"/>
              <a:t> used </a:t>
            </a:r>
            <a:r>
              <a:rPr lang="en-US" sz="2400" smtClean="0">
                <a:solidFill>
                  <a:srgbClr val="0000FF"/>
                </a:solidFill>
              </a:rPr>
              <a:t>75% less coal</a:t>
            </a:r>
            <a:r>
              <a:rPr lang="en-US" sz="2400" smtClean="0"/>
              <a:t> than Newcomen's, and was hence much </a:t>
            </a:r>
            <a:r>
              <a:rPr lang="en-US" sz="2400" smtClean="0">
                <a:solidFill>
                  <a:srgbClr val="0000FF"/>
                </a:solidFill>
              </a:rPr>
              <a:t>cheaper</a:t>
            </a:r>
            <a:r>
              <a:rPr lang="en-US" sz="2400" smtClean="0"/>
              <a:t> to run.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Watt proceeded to develop his engine further, modifying it to </a:t>
            </a:r>
            <a:r>
              <a:rPr lang="en-US" sz="2400" smtClean="0">
                <a:solidFill>
                  <a:srgbClr val="0000FF"/>
                </a:solidFill>
              </a:rPr>
              <a:t>provide a rotary motion</a:t>
            </a:r>
            <a:r>
              <a:rPr lang="en-US" sz="2400" smtClean="0"/>
              <a:t> suitable for driving factory machinery.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This enabled factories to be sited away from rivers, and further accelerated the pace of the Industrial Revolution. </a:t>
            </a:r>
          </a:p>
        </p:txBody>
      </p:sp>
      <p:pic>
        <p:nvPicPr>
          <p:cNvPr id="18437" name="Picture 4" descr="James W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600200"/>
            <a:ext cx="28717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31F3C-EAA2-467B-BA11-832301931496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Around 1800, </a:t>
            </a:r>
            <a:r>
              <a:rPr lang="en-US" sz="2800" smtClean="0">
                <a:hlinkClick r:id="rId2" tooltip="Richard Trevithick"/>
              </a:rPr>
              <a:t>Richard Trevithick</a:t>
            </a:r>
            <a:r>
              <a:rPr lang="en-US" sz="2800" smtClean="0"/>
              <a:t> introduced engines using </a:t>
            </a:r>
            <a:r>
              <a:rPr lang="en-US" sz="2800" smtClean="0">
                <a:solidFill>
                  <a:srgbClr val="0000FF"/>
                </a:solidFill>
              </a:rPr>
              <a:t>high-pressure steam</a:t>
            </a:r>
            <a:r>
              <a:rPr lang="en-US" sz="2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These were much more powerful than previous engines and could be made </a:t>
            </a:r>
            <a:r>
              <a:rPr lang="en-US" sz="2800" smtClean="0">
                <a:solidFill>
                  <a:srgbClr val="0000FF"/>
                </a:solidFill>
              </a:rPr>
              <a:t>small enough</a:t>
            </a:r>
            <a:r>
              <a:rPr lang="en-US" sz="2800" smtClean="0"/>
              <a:t> for </a:t>
            </a:r>
            <a:r>
              <a:rPr lang="en-US" sz="2800" smtClean="0">
                <a:solidFill>
                  <a:srgbClr val="0000FF"/>
                </a:solidFill>
              </a:rPr>
              <a:t>transport applications</a:t>
            </a:r>
            <a:r>
              <a:rPr lang="en-US" sz="2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Thereafter, technological developments and improvements in manufacturing techniques (partly brought about by the adoption of the steam engine </a:t>
            </a:r>
            <a:r>
              <a:rPr lang="en-US" sz="2800" smtClean="0">
                <a:solidFill>
                  <a:srgbClr val="0000FF"/>
                </a:solidFill>
              </a:rPr>
              <a:t>as a power source</a:t>
            </a:r>
            <a:r>
              <a:rPr lang="en-US" sz="2800" smtClean="0"/>
              <a:t>) resulted in the design of more efficient engines that could be </a:t>
            </a:r>
            <a:r>
              <a:rPr lang="en-US" sz="2800" smtClean="0">
                <a:solidFill>
                  <a:srgbClr val="0000FF"/>
                </a:solidFill>
              </a:rPr>
              <a:t>smaller, faster, or more powerful</a:t>
            </a:r>
            <a:r>
              <a:rPr lang="en-US" sz="2800" smtClean="0"/>
              <a:t>, depending on the intended application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308F0A-6BA7-4EFB-A0B1-83945AB5B732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5" descr="Early Watt pumping engine.">
            <a:hlinkClick r:id="rId2" tooltip="Early Watt pumping engine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40055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Thomas Newcomen's Steam En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7226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Revolusi Industri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term Industrial Revolution was first popularized by the English economic historian Arnold Toynbee to describe England's economic development from 1760 to 1840.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E0D44B-E56E-4F56-8D61-7672A7622F45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4150"/>
            <a:ext cx="3814763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33488"/>
            <a:ext cx="3986213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Muhammad Ary Murti        ITTelkom 2009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A9332-11CC-4A38-ACDC-D61E62339CEF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4" name="Picture 4" descr="300px-Watt_steam_pumping_en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213"/>
            <a:ext cx="7010400" cy="66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DC20B-58F6-431D-802D-FF3213E225F1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7" name="Picture 4" descr="300px-Schematic_indicator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5532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D2011-AEFF-4D68-9354-2D49A5900D06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5" descr="Schematic animation of a uniflow steam engine.The poppet valves are controlled by the rotating camshaft at the top. High pressure steam enters, red, and exhausts, yellow.">
            <a:hlinkClick r:id="rId2" tooltip="Schematic animation of a uniflow steam engine.The poppet valves are controlled by the rotating camshaft at the top. High pressure steam enters, red, and exhausts, yellow.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246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B68E65-66F6-42A9-B3A6-00A77F1631D8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5" name="Picture 4" descr="An animation of a simplified triple-expansion engine.High-pressure steam (red) enters from the boiler and passes through the engine, exhausting as low-pressure steam (blue) to the condenser.">
            <a:hlinkClick r:id="rId2" tooltip="An animation of a simplified triple-expansion engine.High-pressure steam (red) enters from the boiler and passes through the engine, exhausting as low-pressure steam (blue) to the condenser.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324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EC091-151D-4F05-936A-7FE04EF7D6BF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9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447800"/>
            <a:ext cx="299878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F45B91-D4D7-4765-9655-9AF117EA9AAB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4196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41148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Muhammad Ary Murti        ITTelkom 2009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5DE421-5458-443B-A09E-D17C9525947C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7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6482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568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10013"/>
            <a:ext cx="47244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59175"/>
            <a:ext cx="33528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6C09B-A703-464F-A979-94A4E88D6A65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 descr="433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8006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819400"/>
            <a:ext cx="4691062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216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200px-Turbinia_At_Spe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5720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372AA8-A6A1-4929-B194-7F8CCD5EBBCD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5" name="Picture 4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05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6686BE-EBDE-4EFE-9530-59F57E84B15E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077200" cy="4419600"/>
          </a:xfrm>
        </p:spPr>
        <p:txBody>
          <a:bodyPr/>
          <a:lstStyle/>
          <a:p>
            <a:pPr eaLnBrk="1" hangingPunct="1"/>
            <a:r>
              <a:rPr lang="en-US" sz="4000" smtClean="0"/>
              <a:t>"An outstanding feature of the Industrial Revolution has been the advance in power technology."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Muhammad Ary Murti        ITTelkom 2009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F35CBA-35CD-4757-875F-9DCF3075EC30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9" name="Picture 4" descr="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01466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03700"/>
            <a:ext cx="4038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180px-Christopher_Columbus_whaleback_ccengine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30273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91281B-E2BE-4B86-A3E9-A33B319D6CD7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3" name="Picture 4" descr="180px-TripleExpansion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9A57F6-02E3-4221-A392-1AE0A2E29D53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180px-SS_Ukkopekka_steam_en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18D69-D4F2-4561-BEEE-0F1AD6D6F2C5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Plant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295400"/>
          <a:ext cx="8305800" cy="50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Photo Editor Photo" r:id="rId3" imgW="2553056" imgH="1542857" progId="MSPhotoEd.3">
                  <p:embed/>
                </p:oleObj>
              </mc:Choice>
              <mc:Fallback>
                <p:oleObj name="Photo Editor Photo" r:id="rId3" imgW="2553056" imgH="15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305800" cy="502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F3048E-6F26-46A5-97D5-EDF47E55876A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180px-Dampfturbine_Laeufe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D744B7-6DA5-4899-BEC3-EBE3DBEF9B09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Steam engines remained the dominant source of power well into the 20th century, when advances in the design of </a:t>
            </a:r>
            <a:r>
              <a:rPr lang="en-US" smtClean="0">
                <a:hlinkClick r:id="rId2" tooltip="Electric motor"/>
              </a:rPr>
              <a:t>electric motors</a:t>
            </a:r>
            <a:r>
              <a:rPr lang="en-US" smtClean="0"/>
              <a:t> and </a:t>
            </a:r>
            <a:r>
              <a:rPr lang="en-US" smtClean="0">
                <a:hlinkClick r:id="rId3" tooltip="Internal combustion engine"/>
              </a:rPr>
              <a:t>internal combustion engines</a:t>
            </a:r>
            <a:r>
              <a:rPr lang="en-US" smtClean="0"/>
              <a:t> gradually resulted in the vast majority of reciprocating steam engines being replaced in commercial usage, and the ascendency of steam turbines in power generation.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4C79A5-5851-4A30-A66B-E20378DA54BF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Teknologi yang ada saat ini merupakan suatu proses pengembangan Teknologi yang berkisambungan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Muhammad Ary Murti        ITTelkom 2009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446C9-123F-4A1B-B443-5CF43CD7EFEB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5" name="Picture 4" descr="chap08_coal_on_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6E3367-25C4-4A93-B208-8409C79B4E8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447800"/>
          </a:xfrm>
        </p:spPr>
        <p:txBody>
          <a:bodyPr/>
          <a:lstStyle/>
          <a:p>
            <a:pPr eaLnBrk="1" hangingPunct="1"/>
            <a:r>
              <a:rPr lang="en-US" sz="4000" smtClean="0"/>
              <a:t>Enabler Technology :</a:t>
            </a:r>
            <a:br>
              <a:rPr lang="en-US" sz="4000" smtClean="0"/>
            </a:br>
            <a:r>
              <a:rPr lang="en-US" sz="4000" smtClean="0">
                <a:solidFill>
                  <a:srgbClr val="0000FF"/>
                </a:solidFill>
              </a:rPr>
              <a:t>“STEAM ENGINE”</a:t>
            </a:r>
          </a:p>
        </p:txBody>
      </p:sp>
      <p:pic>
        <p:nvPicPr>
          <p:cNvPr id="6148" name="Picture 3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Muhammad Ary Murti        ITTelkom 2009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05CCEB-3903-46B3-9249-FF43F0C195AA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7172" name="Picture 4" descr="chap11_old_faith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37195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BA0D64-5F6E-4F45-A3D2-3F3AB69843AF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Steam Engine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943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history of the steam engine stretches back as far as the first century AD; the first recorded rudimentary steam engine being the </a:t>
            </a:r>
            <a:r>
              <a:rPr lang="en-US" sz="2400" smtClean="0">
                <a:hlinkClick r:id="rId2" tooltip="Aeolipile"/>
              </a:rPr>
              <a:t>aeolipile</a:t>
            </a:r>
            <a:r>
              <a:rPr lang="en-US" sz="2400" smtClean="0"/>
              <a:t> described by </a:t>
            </a:r>
            <a:r>
              <a:rPr lang="en-US" sz="2400" smtClean="0">
                <a:hlinkClick r:id="rId3" tooltip="Hero of Alexandria"/>
              </a:rPr>
              <a:t>Hero of Alexandria</a:t>
            </a:r>
            <a:r>
              <a:rPr lang="en-US" sz="2400" smtClean="0"/>
              <a:t>.</a:t>
            </a:r>
            <a:r>
              <a:rPr lang="en-US" sz="2400" smtClean="0">
                <a:hlinkClick r:id="" action="ppaction://noaction"/>
              </a:rPr>
              <a:t>[3]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the following centuries, the few engines known about were essentially experimental devices used by inventors to demonstrate the properties of </a:t>
            </a:r>
            <a:r>
              <a:rPr lang="en-US" sz="2400" smtClean="0">
                <a:hlinkClick r:id="rId4" tooltip="Steam"/>
              </a:rPr>
              <a:t>steam</a:t>
            </a:r>
            <a:r>
              <a:rPr lang="en-US" sz="2400" smtClean="0"/>
              <a:t>, such as the rudimentary </a:t>
            </a:r>
            <a:r>
              <a:rPr lang="en-US" sz="2400" smtClean="0">
                <a:hlinkClick r:id="rId5" tooltip="Steam turbine"/>
              </a:rPr>
              <a:t>steam turbine</a:t>
            </a:r>
            <a:r>
              <a:rPr lang="en-US" sz="2400" smtClean="0"/>
              <a:t> devices developed by </a:t>
            </a:r>
            <a:r>
              <a:rPr lang="en-US" sz="2400" smtClean="0">
                <a:hlinkClick r:id="rId6" tooltip="Taqi al-Din"/>
              </a:rPr>
              <a:t>Taqi al-Din</a:t>
            </a:r>
            <a:r>
              <a:rPr lang="en-US" sz="2400" smtClean="0">
                <a:hlinkClick r:id="" action="ppaction://noaction"/>
              </a:rPr>
              <a:t>[4]</a:t>
            </a:r>
            <a:r>
              <a:rPr lang="en-US" sz="2400" smtClean="0"/>
              <a:t> in 1551 and </a:t>
            </a:r>
            <a:r>
              <a:rPr lang="en-US" sz="2400" smtClean="0">
                <a:hlinkClick r:id="rId7" tooltip="Giovanni Branca"/>
              </a:rPr>
              <a:t>Giovanni Branca</a:t>
            </a:r>
            <a:r>
              <a:rPr lang="en-US" sz="2400" smtClean="0">
                <a:hlinkClick r:id="" action="ppaction://noaction"/>
              </a:rPr>
              <a:t>[5]</a:t>
            </a:r>
            <a:r>
              <a:rPr lang="en-US" sz="2400" smtClean="0"/>
              <a:t> in 1629.</a:t>
            </a:r>
          </a:p>
        </p:txBody>
      </p:sp>
      <p:pic>
        <p:nvPicPr>
          <p:cNvPr id="8197" name="Picture 5" descr="Aeolipile">
            <a:hlinkClick r:id="rId8" tooltip="Aeolip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3193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098A9-3D5A-402C-908E-06DB9420B7FB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Thomas Savery (1650-1715)</a:t>
            </a:r>
            <a:r>
              <a:rPr lang="en-US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/>
            <a:r>
              <a:rPr lang="en-US" smtClean="0"/>
              <a:t>Thomas Savery was an English military engineer and inventor who in 1698, patented the first crude </a:t>
            </a:r>
            <a:r>
              <a:rPr lang="en-US" smtClean="0">
                <a:hlinkClick r:id="rId2"/>
              </a:rPr>
              <a:t>steam engine</a:t>
            </a:r>
            <a:r>
              <a:rPr lang="en-US" smtClean="0"/>
              <a:t>, based on Denis Papin's Digester or pressure cooker of 1679.  </a:t>
            </a:r>
          </a:p>
        </p:txBody>
      </p:sp>
      <p:pic>
        <p:nvPicPr>
          <p:cNvPr id="9221" name="Picture 5" descr="Thomas Savery's Steam Engine circa 16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352800"/>
            <a:ext cx="34671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46D9EE-EA2B-4465-A819-230F2DD949F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Thomas Savery (1650-1715)</a:t>
            </a:r>
            <a:r>
              <a:rPr lang="en-US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Thomas Savery had been </a:t>
            </a:r>
            <a:r>
              <a:rPr lang="en-US" sz="2400" smtClean="0">
                <a:solidFill>
                  <a:srgbClr val="0000FF"/>
                </a:solidFill>
              </a:rPr>
              <a:t>working on solving the problem of pumping water out of coal mines</a:t>
            </a:r>
            <a:r>
              <a:rPr lang="en-US" sz="2400" smtClean="0"/>
              <a:t>, his machine consisted of a closed vessel filled with water into which steam under pressure was introduced.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This forced the water upwards and out of the mine shaft. Then a cold water sprinkler was used to condense the steam. This created a vacuum which sucked more water out of the mine shaft through a bottom valve. </a:t>
            </a:r>
          </a:p>
        </p:txBody>
      </p:sp>
      <p:pic>
        <p:nvPicPr>
          <p:cNvPr id="10245" name="Picture 4" descr="Thomas Savery's Steam Engine circa 1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352800"/>
            <a:ext cx="34671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847</Words>
  <Application>Microsoft Office PowerPoint</Application>
  <PresentationFormat>On-screen Show (4:3)</PresentationFormat>
  <Paragraphs>90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Default Design</vt:lpstr>
      <vt:lpstr>Microsoft Photo Editor 3.0 Photo</vt:lpstr>
      <vt:lpstr>Revolusi Industri</vt:lpstr>
      <vt:lpstr>Revolusi Industri</vt:lpstr>
      <vt:lpstr>"An outstanding feature of the Industrial Revolution has been the advance in power technology." </vt:lpstr>
      <vt:lpstr>PowerPoint Presentation</vt:lpstr>
      <vt:lpstr>Enabler Technology : “STEAM ENGINE”</vt:lpstr>
      <vt:lpstr>PowerPoint Presentation</vt:lpstr>
      <vt:lpstr>Steam Engine</vt:lpstr>
      <vt:lpstr>Thomas Savery (1650-1715) </vt:lpstr>
      <vt:lpstr>Thomas Savery (1650-1715) </vt:lpstr>
      <vt:lpstr>Thomas Savery (1650-1715) </vt:lpstr>
      <vt:lpstr>PowerPoint Presentation</vt:lpstr>
      <vt:lpstr>Thomas Newcomen (1663-1729) </vt:lpstr>
      <vt:lpstr>Thomas Newcomen (1663-1729) </vt:lpstr>
      <vt:lpstr>Thomas Newcomen (1663-1729) </vt:lpstr>
      <vt:lpstr>James Watt (1736-1819) </vt:lpstr>
      <vt:lpstr>James Watt (1736-1819) </vt:lpstr>
      <vt:lpstr>James Watt (1736-1819)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Plant</vt:lpstr>
      <vt:lpstr>PowerPoint Presentation</vt:lpstr>
      <vt:lpstr>PowerPoint Presentation</vt:lpstr>
      <vt:lpstr>Teknologi yang ada saat ini merupakan suatu proses pengembangan Teknologi yang berkisambungan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Revolusi Industri</dc:title>
  <dc:creator>user</dc:creator>
  <cp:lastModifiedBy>Erwin Susanto</cp:lastModifiedBy>
  <cp:revision>15</cp:revision>
  <dcterms:created xsi:type="dcterms:W3CDTF">2008-09-01T10:14:00Z</dcterms:created>
  <dcterms:modified xsi:type="dcterms:W3CDTF">2017-09-06T00:08:43Z</dcterms:modified>
</cp:coreProperties>
</file>